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26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notesMasterIdLst>
    <p:notesMasterId r:id="rId37"/>
  </p:notesMasterIdLst>
  <p:sldIdLst>
    <p:sldId id="256" r:id="rId2"/>
    <p:sldId id="344" r:id="rId3"/>
    <p:sldId id="345" r:id="rId4"/>
    <p:sldId id="346" r:id="rId5"/>
    <p:sldId id="347" r:id="rId6"/>
    <p:sldId id="349" r:id="rId7"/>
    <p:sldId id="350" r:id="rId8"/>
    <p:sldId id="351" r:id="rId9"/>
    <p:sldId id="352" r:id="rId10"/>
    <p:sldId id="353" r:id="rId11"/>
    <p:sldId id="354" r:id="rId12"/>
    <p:sldId id="313" r:id="rId13"/>
    <p:sldId id="259" r:id="rId14"/>
    <p:sldId id="314" r:id="rId15"/>
    <p:sldId id="315" r:id="rId16"/>
    <p:sldId id="316" r:id="rId17"/>
    <p:sldId id="338" r:id="rId18"/>
    <p:sldId id="317" r:id="rId19"/>
    <p:sldId id="331" r:id="rId20"/>
    <p:sldId id="318" r:id="rId21"/>
    <p:sldId id="332" r:id="rId22"/>
    <p:sldId id="336" r:id="rId23"/>
    <p:sldId id="319" r:id="rId24"/>
    <p:sldId id="333" r:id="rId25"/>
    <p:sldId id="335" r:id="rId26"/>
    <p:sldId id="320" r:id="rId27"/>
    <p:sldId id="321" r:id="rId28"/>
    <p:sldId id="323" r:id="rId29"/>
    <p:sldId id="337" r:id="rId30"/>
    <p:sldId id="355" r:id="rId31"/>
    <p:sldId id="356" r:id="rId32"/>
    <p:sldId id="357" r:id="rId33"/>
    <p:sldId id="358" r:id="rId34"/>
    <p:sldId id="359" r:id="rId35"/>
    <p:sldId id="274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ia Emerson" initials="EE" lastIdx="2" clrIdx="0">
    <p:extLst>
      <p:ext uri="{19B8F6BF-5375-455C-9EA6-DF929625EA0E}">
        <p15:presenceInfo xmlns:p15="http://schemas.microsoft.com/office/powerpoint/2012/main" userId="Emilia Emer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E821"/>
    <a:srgbClr val="A0D34D"/>
    <a:srgbClr val="A3E04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35" autoAdjust="0"/>
    <p:restoredTop sz="84802" autoAdjust="0"/>
  </p:normalViewPr>
  <p:slideViewPr>
    <p:cSldViewPr snapToGrid="0">
      <p:cViewPr varScale="1">
        <p:scale>
          <a:sx n="68" d="100"/>
          <a:sy n="68" d="100"/>
        </p:scale>
        <p:origin x="48" y="60"/>
      </p:cViewPr>
      <p:guideLst/>
    </p:cSldViewPr>
  </p:slideViewPr>
  <p:outlineViewPr>
    <p:cViewPr>
      <p:scale>
        <a:sx n="33" d="100"/>
        <a:sy n="33" d="100"/>
      </p:scale>
      <p:origin x="0" y="-776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187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28T13:49:13.557" idx="1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2-19T16:30:02.335" idx="2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3134B-D964-4718-98A5-FB92CC09CFEE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961A40-753D-4005-B7A5-B52EDD69B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61A40-753D-4005-B7A5-B52EDD69B3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77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61A40-753D-4005-B7A5-B52EDD69B3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57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61A40-753D-4005-B7A5-B52EDD69B3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86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61A40-753D-4005-B7A5-B52EDD69B3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54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 them if they know what manure is. Then let them all go “</a:t>
            </a:r>
            <a:r>
              <a:rPr lang="en-US" dirty="0" err="1" smtClean="0"/>
              <a:t>ewwwwww</a:t>
            </a:r>
            <a:r>
              <a:rPr lang="en-US" dirty="0" smtClean="0"/>
              <a:t>” when you tell them it’s poop.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61A40-753D-4005-B7A5-B52EDD69B3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571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61A40-753D-4005-B7A5-B52EDD69B3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5542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61A40-753D-4005-B7A5-B52EDD69B3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44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61A40-753D-4005-B7A5-B52EDD69B3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283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61A40-753D-4005-B7A5-B52EDD69B31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415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61A40-753D-4005-B7A5-B52EDD69B31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35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Red=more</a:t>
            </a:r>
            <a:r>
              <a:rPr lang="en-US" baseline="0" dirty="0" smtClean="0"/>
              <a:t> sun </a:t>
            </a:r>
            <a:r>
              <a:rPr lang="en-US" dirty="0" smtClean="0"/>
              <a:t>“does anyone know what</a:t>
            </a:r>
            <a:r>
              <a:rPr lang="en-US" baseline="0" dirty="0" smtClean="0"/>
              <a:t> kind of environment is in the red area?” The desert!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61A40-753D-4005-B7A5-B52EDD69B31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218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this slide up while you explain</a:t>
            </a:r>
            <a:r>
              <a:rPr lang="en-US" baseline="0" dirty="0" smtClean="0"/>
              <a:t> answer to previous question.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61A40-753D-4005-B7A5-B52EDD69B3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05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Red=more</a:t>
            </a:r>
            <a:r>
              <a:rPr lang="en-US" baseline="0" dirty="0" smtClean="0"/>
              <a:t> wind. What kind of environment is in the middle of the country? The Great Plains!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61A40-753D-4005-B7A5-B52EDD69B31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02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61A40-753D-4005-B7A5-B52EDD69B31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911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61A40-753D-4005-B7A5-B52EDD69B31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477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61A40-753D-4005-B7A5-B52EDD69B31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718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61A40-753D-4005-B7A5-B52EDD69B31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35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61A40-753D-4005-B7A5-B52EDD69B31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117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61A40-753D-4005-B7A5-B52EDD69B31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294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61A40-753D-4005-B7A5-B52EDD69B31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03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Put this slide up while you explain</a:t>
            </a:r>
            <a:r>
              <a:rPr lang="en-US" baseline="0" dirty="0" smtClean="0"/>
              <a:t> answer to previous question.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61A40-753D-4005-B7A5-B52EDD69B3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76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Put this slide up while you explain</a:t>
            </a:r>
            <a:r>
              <a:rPr lang="en-US" baseline="0" dirty="0" smtClean="0"/>
              <a:t> answer to previous question.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61A40-753D-4005-B7A5-B52EDD69B3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94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61A40-753D-4005-B7A5-B52EDD69B3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57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Put this slide up while you explain</a:t>
            </a:r>
            <a:r>
              <a:rPr lang="en-US" baseline="0" dirty="0" smtClean="0"/>
              <a:t> answer to previous question.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61A40-753D-4005-B7A5-B52EDD69B3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81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Put this slide up while you explain</a:t>
            </a:r>
            <a:r>
              <a:rPr lang="en-US" baseline="0" dirty="0" smtClean="0"/>
              <a:t> answer to previous question.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61A40-753D-4005-B7A5-B52EDD69B3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24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61A40-753D-4005-B7A5-B52EDD69B3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438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61A40-753D-4005-B7A5-B52EDD69B3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21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3/2/2018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854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3/2/2018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2.xml"/><Relationship Id="rId5" Type="http://schemas.openxmlformats.org/officeDocument/2006/relationships/image" Target="../media/image19.gif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9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7534000" y="-4678431"/>
            <a:ext cx="13469616" cy="10040987"/>
          </a:xfrm>
          <a:prstGeom prst="rect">
            <a:avLst/>
          </a:prstGeom>
          <a:blipFill dpi="0" rotWithShape="1">
            <a:blip r:embed="rId3">
              <a:alphaModFix amt="2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Renewable energy</a:t>
            </a:r>
            <a:endParaRPr lang="en-US" dirty="0"/>
          </a:p>
        </p:txBody>
      </p:sp>
      <p:pic>
        <p:nvPicPr>
          <p:cNvPr id="4" name="Picture 3" descr="Macintosh HD:Users:kirstengerbatsch2:Desktop:NCATlogoMTFC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21" y="5547099"/>
            <a:ext cx="3519647" cy="866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034" y="5701184"/>
            <a:ext cx="1378077" cy="829398"/>
          </a:xfrm>
          <a:prstGeom prst="rect">
            <a:avLst/>
          </a:prstGeom>
        </p:spPr>
      </p:pic>
      <p:pic>
        <p:nvPicPr>
          <p:cNvPr id="6" name="Picture 5" descr="Macintosh HD:Users:kirstengerbatsch2:Desktop:300colorAmeriCorpsMT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111" y="5751440"/>
            <a:ext cx="703319" cy="728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712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707209" y="694264"/>
            <a:ext cx="12559486" cy="9269134"/>
          </a:xfrm>
          <a:prstGeom prst="rect">
            <a:avLst/>
          </a:prstGeom>
          <a:blipFill dpi="0" rotWithShape="1">
            <a:blip r:embed="rId5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PChart" descr="A. got 0, B. got 0, C. got 0, D. got 0, "/>
          <p:cNvSpPr/>
          <p:nvPr>
            <p:custDataLst>
              <p:tags r:id="rId2"/>
            </p:custDataLst>
          </p:nvPr>
        </p:nvSpPr>
        <p:spPr>
          <a:xfrm>
            <a:off x="5849818" y="1714500"/>
            <a:ext cx="6096000" cy="51435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90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PQuestion" title="Question Text Shape"/>
          <p:cNvSpPr>
            <a:spLocks noGrp="1"/>
          </p:cNvSpPr>
          <p:nvPr>
            <p:ph type="title"/>
          </p:nvPr>
        </p:nvSpPr>
        <p:spPr>
          <a:xfrm>
            <a:off x="458863" y="1288120"/>
            <a:ext cx="6280603" cy="124490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Which of the following is not a renewable resource?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PAnswers" title="Answer Text Shape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8863" y="2658703"/>
            <a:ext cx="5627611" cy="4038600"/>
          </a:xfrm>
        </p:spPr>
        <p:txBody>
          <a:bodyPr>
            <a:normAutofit/>
          </a:bodyPr>
          <a:lstStyle/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The sun.</a:t>
            </a:r>
          </a:p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Water.</a:t>
            </a:r>
          </a:p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Wind.</a:t>
            </a:r>
          </a:p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Oil.</a:t>
            </a:r>
          </a:p>
        </p:txBody>
      </p:sp>
      <p:sp>
        <p:nvSpPr>
          <p:cNvPr id="4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5782" y="-6824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cap="small" dirty="0"/>
              <a:t>p</a:t>
            </a:r>
            <a:r>
              <a:rPr lang="en-US" sz="7200" cap="small" dirty="0" smtClean="0"/>
              <a:t>op quiz…</a:t>
            </a:r>
            <a:endParaRPr lang="en-US" sz="7200" cap="small" dirty="0"/>
          </a:p>
        </p:txBody>
      </p:sp>
      <p:sp>
        <p:nvSpPr>
          <p:cNvPr id="8" name="5-Point Star 7"/>
          <p:cNvSpPr/>
          <p:nvPr/>
        </p:nvSpPr>
        <p:spPr>
          <a:xfrm rot="1054873">
            <a:off x="522454" y="4446479"/>
            <a:ext cx="498066" cy="498066"/>
          </a:xfrm>
          <a:prstGeom prst="star5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069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4" grpId="1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07209" y="694264"/>
            <a:ext cx="12559486" cy="9269134"/>
          </a:xfrm>
          <a:prstGeom prst="rect">
            <a:avLst/>
          </a:prstGeom>
          <a:blipFill dpi="0" rotWithShape="1"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4300" y="7287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" y="8786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766" y="1657639"/>
            <a:ext cx="5442038" cy="348630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438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07209" y="694264"/>
            <a:ext cx="12559486" cy="9269134"/>
          </a:xfrm>
          <a:prstGeom prst="rect">
            <a:avLst/>
          </a:prstGeom>
          <a:blipFill dpi="0" rotWithShape="1"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782" y="-68240"/>
            <a:ext cx="9875520" cy="1356360"/>
          </a:xfrm>
        </p:spPr>
        <p:txBody>
          <a:bodyPr>
            <a:normAutofit fontScale="90000"/>
          </a:bodyPr>
          <a:lstStyle/>
          <a:p>
            <a:r>
              <a:rPr lang="en-US" sz="7200" cap="small" dirty="0"/>
              <a:t>w</a:t>
            </a:r>
            <a:r>
              <a:rPr lang="en-US" sz="7200" cap="small" dirty="0" smtClean="0"/>
              <a:t>hat is renewable energy</a:t>
            </a:r>
            <a:r>
              <a:rPr lang="en-US" sz="6700" cap="small" dirty="0" smtClean="0"/>
              <a:t>?</a:t>
            </a:r>
            <a:endParaRPr lang="en-US" sz="6700" cap="small" dirty="0"/>
          </a:p>
        </p:txBody>
      </p:sp>
      <p:sp>
        <p:nvSpPr>
          <p:cNvPr id="5" name="Rectangle 4"/>
          <p:cNvSpPr/>
          <p:nvPr/>
        </p:nvSpPr>
        <p:spPr>
          <a:xfrm>
            <a:off x="114300" y="7287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" y="8786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46232" y="2618695"/>
            <a:ext cx="10327105" cy="1564195"/>
          </a:xfrm>
        </p:spPr>
        <p:txBody>
          <a:bodyPr>
            <a:normAutofit/>
          </a:bodyPr>
          <a:lstStyle/>
          <a:p>
            <a:pPr marL="274320" lvl="1" indent="0" algn="ctr">
              <a:buNone/>
            </a:pPr>
            <a:r>
              <a:rPr lang="en-US" sz="3200" b="1" dirty="0"/>
              <a:t>Renewable energy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is energy derived from a source that can be replenished by nature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Some examples of renewable energy include: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0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07209" y="694264"/>
            <a:ext cx="12559486" cy="9269134"/>
          </a:xfrm>
          <a:prstGeom prst="rect">
            <a:avLst/>
          </a:prstGeom>
          <a:blipFill dpi="0" rotWithShape="1"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782" y="-68240"/>
            <a:ext cx="9875520" cy="1356360"/>
          </a:xfrm>
        </p:spPr>
        <p:txBody>
          <a:bodyPr>
            <a:normAutofit/>
          </a:bodyPr>
          <a:lstStyle/>
          <a:p>
            <a:r>
              <a:rPr lang="en-US" sz="7200" cap="small" dirty="0" smtClean="0"/>
              <a:t>hydropower</a:t>
            </a:r>
            <a:endParaRPr lang="en-US" sz="6700" cap="small" dirty="0"/>
          </a:p>
        </p:txBody>
      </p:sp>
      <p:sp>
        <p:nvSpPr>
          <p:cNvPr id="5" name="Rectangle 4"/>
          <p:cNvSpPr/>
          <p:nvPr/>
        </p:nvSpPr>
        <p:spPr>
          <a:xfrm>
            <a:off x="114300" y="7287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" y="8786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821387" y="1333773"/>
            <a:ext cx="3918856" cy="4561634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accent6">
                    <a:lumMod val="75000"/>
                  </a:schemeClr>
                </a:solidFill>
              </a:rPr>
              <a:t>Example: </a:t>
            </a:r>
            <a:r>
              <a:rPr lang="en-US" sz="3000" dirty="0"/>
              <a:t>A dam 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</a:rPr>
              <a:t>(like the </a:t>
            </a:r>
            <a:r>
              <a:rPr lang="en-US" sz="3000" dirty="0"/>
              <a:t>Hoover dam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</a:rPr>
              <a:t>).</a:t>
            </a:r>
          </a:p>
          <a:p>
            <a:r>
              <a:rPr lang="en-US" sz="3000" dirty="0">
                <a:solidFill>
                  <a:schemeClr val="accent6">
                    <a:lumMod val="75000"/>
                  </a:schemeClr>
                </a:solidFill>
              </a:rPr>
              <a:t>As water runs through the dam, energy is captured from the water’s movement.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98" y="1313882"/>
            <a:ext cx="6962775" cy="458152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48" y="1429236"/>
            <a:ext cx="6419571" cy="43740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7600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07209" y="694264"/>
            <a:ext cx="12559486" cy="9269134"/>
          </a:xfrm>
          <a:prstGeom prst="rect">
            <a:avLst/>
          </a:prstGeom>
          <a:blipFill dpi="0" rotWithShape="1"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782" y="-68240"/>
            <a:ext cx="9875520" cy="1356360"/>
          </a:xfrm>
        </p:spPr>
        <p:txBody>
          <a:bodyPr>
            <a:normAutofit/>
          </a:bodyPr>
          <a:lstStyle/>
          <a:p>
            <a:r>
              <a:rPr lang="en-US" sz="7200" cap="small" dirty="0" smtClean="0"/>
              <a:t>wind</a:t>
            </a:r>
            <a:endParaRPr lang="en-US" sz="6700" cap="small" dirty="0"/>
          </a:p>
        </p:txBody>
      </p:sp>
      <p:sp>
        <p:nvSpPr>
          <p:cNvPr id="5" name="Rectangle 4"/>
          <p:cNvSpPr/>
          <p:nvPr/>
        </p:nvSpPr>
        <p:spPr>
          <a:xfrm>
            <a:off x="114300" y="7287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" y="8786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98720" y="1303110"/>
            <a:ext cx="4332510" cy="44824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Example: </a:t>
            </a:r>
            <a:r>
              <a:rPr lang="en-US" sz="2800" dirty="0"/>
              <a:t>Wind turbines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It looks like a giant fan but it does the opposite! Instead of using electricity to make wind, wind turns the fan blades to make electricity.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42" y="1288120"/>
            <a:ext cx="6403519" cy="448246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358" y="1456235"/>
            <a:ext cx="5120597" cy="414623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078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07209" y="694264"/>
            <a:ext cx="12559486" cy="9269134"/>
          </a:xfrm>
          <a:prstGeom prst="rect">
            <a:avLst/>
          </a:prstGeom>
          <a:blipFill dpi="0" rotWithShape="1"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782" y="-68240"/>
            <a:ext cx="9875520" cy="1356360"/>
          </a:xfrm>
        </p:spPr>
        <p:txBody>
          <a:bodyPr>
            <a:normAutofit/>
          </a:bodyPr>
          <a:lstStyle/>
          <a:p>
            <a:r>
              <a:rPr lang="en-US" sz="7200" cap="small" dirty="0" smtClean="0"/>
              <a:t>solar</a:t>
            </a:r>
            <a:endParaRPr lang="en-US" sz="6700" cap="small" dirty="0"/>
          </a:p>
        </p:txBody>
      </p:sp>
      <p:sp>
        <p:nvSpPr>
          <p:cNvPr id="5" name="Rectangle 4"/>
          <p:cNvSpPr/>
          <p:nvPr/>
        </p:nvSpPr>
        <p:spPr>
          <a:xfrm>
            <a:off x="114300" y="7287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" y="8786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057552" y="1771082"/>
            <a:ext cx="4235722" cy="4205175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Example: </a:t>
            </a:r>
            <a:r>
              <a:rPr lang="en-US" sz="3400" dirty="0"/>
              <a:t>Solar panels</a:t>
            </a:r>
          </a:p>
          <a:p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Solar panels capture energy from the sun when the sun shines on them.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95" y="1894518"/>
            <a:ext cx="5768427" cy="324954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8298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07209" y="759578"/>
            <a:ext cx="12559486" cy="9269134"/>
          </a:xfrm>
          <a:prstGeom prst="rect">
            <a:avLst/>
          </a:prstGeom>
          <a:blipFill dpi="0" rotWithShape="1"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782" y="-68240"/>
            <a:ext cx="9875520" cy="1356360"/>
          </a:xfrm>
        </p:spPr>
        <p:txBody>
          <a:bodyPr>
            <a:normAutofit/>
          </a:bodyPr>
          <a:lstStyle/>
          <a:p>
            <a:r>
              <a:rPr lang="en-US" sz="7200" cap="small" dirty="0" smtClean="0"/>
              <a:t>biomass</a:t>
            </a:r>
            <a:endParaRPr lang="en-US" sz="6700" cap="small" dirty="0"/>
          </a:p>
        </p:txBody>
      </p:sp>
      <p:sp>
        <p:nvSpPr>
          <p:cNvPr id="5" name="Rectangle 4"/>
          <p:cNvSpPr/>
          <p:nvPr/>
        </p:nvSpPr>
        <p:spPr>
          <a:xfrm>
            <a:off x="114300" y="7287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" y="8786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5118" y="1303110"/>
            <a:ext cx="6104964" cy="4939961"/>
          </a:xfrm>
        </p:spPr>
        <p:txBody>
          <a:bodyPr>
            <a:normAutofit/>
          </a:bodyPr>
          <a:lstStyle/>
          <a:p>
            <a:r>
              <a:rPr lang="en-US" sz="3400" b="1" dirty="0" smtClean="0"/>
              <a:t>Organic</a:t>
            </a:r>
            <a:r>
              <a:rPr lang="en-US" sz="3400" dirty="0" smtClean="0">
                <a:solidFill>
                  <a:schemeClr val="accent6">
                    <a:lumMod val="75000"/>
                  </a:schemeClr>
                </a:solidFill>
              </a:rPr>
              <a:t> (natural) material that comes from plants and animals.</a:t>
            </a:r>
          </a:p>
          <a:p>
            <a:r>
              <a:rPr lang="en-US" sz="3400" dirty="0" smtClean="0">
                <a:solidFill>
                  <a:schemeClr val="accent6">
                    <a:lumMod val="75000"/>
                  </a:schemeClr>
                </a:solidFill>
              </a:rPr>
              <a:t>Example</a:t>
            </a: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3400" dirty="0" smtClean="0">
                <a:solidFill>
                  <a:schemeClr val="accent6">
                    <a:lumMod val="75000"/>
                  </a:schemeClr>
                </a:solidFill>
              </a:rPr>
              <a:t>Wood, scraps from crops, and even garbage!</a:t>
            </a:r>
            <a:endParaRPr lang="en-US" sz="3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Burning </a:t>
            </a:r>
            <a:r>
              <a:rPr lang="en-US" sz="3400" dirty="0" smtClean="0">
                <a:solidFill>
                  <a:schemeClr val="accent6">
                    <a:lumMod val="75000"/>
                  </a:schemeClr>
                </a:solidFill>
              </a:rPr>
              <a:t>biomass </a:t>
            </a: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can be used to power specialized equipment like tractors and trucks</a:t>
            </a:r>
            <a:r>
              <a:rPr lang="en-US" sz="34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228" y="977644"/>
            <a:ext cx="4036456" cy="507222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530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07209" y="759578"/>
            <a:ext cx="12559486" cy="9269134"/>
          </a:xfrm>
          <a:prstGeom prst="rect">
            <a:avLst/>
          </a:prstGeom>
          <a:blipFill dpi="0" rotWithShape="1"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782" y="-68240"/>
            <a:ext cx="9875520" cy="1356360"/>
          </a:xfrm>
        </p:spPr>
        <p:txBody>
          <a:bodyPr>
            <a:normAutofit/>
          </a:bodyPr>
          <a:lstStyle/>
          <a:p>
            <a:r>
              <a:rPr lang="en-US" sz="7200" cap="small" dirty="0" smtClean="0"/>
              <a:t>biomass</a:t>
            </a:r>
            <a:endParaRPr lang="en-US" sz="6700" cap="small" dirty="0"/>
          </a:p>
        </p:txBody>
      </p:sp>
      <p:sp>
        <p:nvSpPr>
          <p:cNvPr id="5" name="Rectangle 4"/>
          <p:cNvSpPr/>
          <p:nvPr/>
        </p:nvSpPr>
        <p:spPr>
          <a:xfrm>
            <a:off x="114300" y="7287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" y="8786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4300" y="1429236"/>
            <a:ext cx="11869488" cy="148197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2800" i="1" dirty="0" smtClean="0">
                <a:solidFill>
                  <a:schemeClr val="accent6">
                    <a:lumMod val="75000"/>
                  </a:schemeClr>
                </a:solidFill>
              </a:rPr>
              <a:t>Manure from cows and other farm animals can also be used as biomass!</a:t>
            </a:r>
            <a:endParaRPr lang="en-US" sz="28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210" y="2005026"/>
            <a:ext cx="4323668" cy="432366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850" y="1288120"/>
            <a:ext cx="4691870" cy="384733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002293" y="5098881"/>
            <a:ext cx="74557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cap="small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</a:rPr>
              <a:t>yes, really!</a:t>
            </a:r>
            <a:endParaRPr lang="en-US" sz="7200" b="1" cap="small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83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07209" y="694264"/>
            <a:ext cx="12559486" cy="9269134"/>
          </a:xfrm>
          <a:prstGeom prst="rect">
            <a:avLst/>
          </a:prstGeom>
          <a:blipFill dpi="0" rotWithShape="1"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782" y="-68240"/>
            <a:ext cx="9875520" cy="1356360"/>
          </a:xfrm>
        </p:spPr>
        <p:txBody>
          <a:bodyPr>
            <a:normAutofit/>
          </a:bodyPr>
          <a:lstStyle/>
          <a:p>
            <a:r>
              <a:rPr lang="en-US" sz="7200" cap="small" dirty="0" smtClean="0"/>
              <a:t>geothermal</a:t>
            </a:r>
            <a:endParaRPr lang="en-US" sz="6700" cap="small" dirty="0"/>
          </a:p>
        </p:txBody>
      </p:sp>
      <p:sp>
        <p:nvSpPr>
          <p:cNvPr id="5" name="Rectangle 4"/>
          <p:cNvSpPr/>
          <p:nvPr/>
        </p:nvSpPr>
        <p:spPr>
          <a:xfrm>
            <a:off x="114300" y="7287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" y="8786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968231" y="1317601"/>
            <a:ext cx="5019493" cy="5037932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Heat from the Earth.</a:t>
            </a:r>
          </a:p>
          <a:p>
            <a:r>
              <a:rPr lang="en-US" sz="3400" dirty="0" smtClean="0">
                <a:solidFill>
                  <a:schemeClr val="accent6">
                    <a:lumMod val="75000"/>
                  </a:schemeClr>
                </a:solidFill>
              </a:rPr>
              <a:t>Like the </a:t>
            </a: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sun, the earth actually </a:t>
            </a:r>
            <a:r>
              <a:rPr lang="en-US" sz="3400" dirty="0" smtClean="0">
                <a:solidFill>
                  <a:schemeClr val="accent6">
                    <a:lumMod val="75000"/>
                  </a:schemeClr>
                </a:solidFill>
              </a:rPr>
              <a:t>makes </a:t>
            </a: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heat. We can capture this heat and use it to heat homes and buildings.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33" y="1429236"/>
            <a:ext cx="6286952" cy="418622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6770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07209" y="694264"/>
            <a:ext cx="12559486" cy="9269134"/>
          </a:xfrm>
          <a:prstGeom prst="rect">
            <a:avLst/>
          </a:prstGeom>
          <a:blipFill dpi="0" rotWithShape="1"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42" y="1517391"/>
            <a:ext cx="6650813" cy="443002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782" y="-58617"/>
            <a:ext cx="9875520" cy="1356360"/>
          </a:xfrm>
        </p:spPr>
        <p:txBody>
          <a:bodyPr>
            <a:normAutofit/>
          </a:bodyPr>
          <a:lstStyle/>
          <a:p>
            <a:r>
              <a:rPr lang="en-US" sz="7200" cap="small" dirty="0" smtClean="0"/>
              <a:t>geothermal</a:t>
            </a:r>
            <a:endParaRPr lang="en-US" sz="6700" cap="small" dirty="0"/>
          </a:p>
        </p:txBody>
      </p:sp>
      <p:sp>
        <p:nvSpPr>
          <p:cNvPr id="5" name="Rectangle 4"/>
          <p:cNvSpPr/>
          <p:nvPr/>
        </p:nvSpPr>
        <p:spPr>
          <a:xfrm>
            <a:off x="114300" y="7287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" y="8786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5159" y="1337422"/>
            <a:ext cx="4818383" cy="503793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Hot springs, like the ones all over Montana are heated by geothermal energy. </a:t>
            </a:r>
          </a:p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Iceland is very famous for its hot springs.</a:t>
            </a:r>
          </a:p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In cold parts of Japan, snow monkeys love to soak in hot springs to warm up!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529" y="1910847"/>
            <a:ext cx="6536372" cy="367576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571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707209" y="694264"/>
            <a:ext cx="12559486" cy="9269134"/>
          </a:xfrm>
          <a:prstGeom prst="rect">
            <a:avLst/>
          </a:prstGeom>
          <a:blipFill dpi="0" rotWithShape="1">
            <a:blip r:embed="rId5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PChart" descr="A. got 0, B. got 0, C. got 0, D. got 0, "/>
          <p:cNvSpPr/>
          <p:nvPr>
            <p:custDataLst>
              <p:tags r:id="rId2"/>
            </p:custDataLst>
          </p:nvPr>
        </p:nvSpPr>
        <p:spPr>
          <a:xfrm>
            <a:off x="5891821" y="1714500"/>
            <a:ext cx="6096000" cy="51435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90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PQuestion" title="Question Text Shape"/>
          <p:cNvSpPr>
            <a:spLocks noGrp="1"/>
          </p:cNvSpPr>
          <p:nvPr>
            <p:ph type="title"/>
          </p:nvPr>
        </p:nvSpPr>
        <p:spPr>
          <a:xfrm>
            <a:off x="458865" y="1439191"/>
            <a:ext cx="5637136" cy="2170283"/>
          </a:xfrm>
        </p:spPr>
        <p:txBody>
          <a:bodyPr>
            <a:noAutofit/>
          </a:bodyPr>
          <a:lstStyle/>
          <a:p>
            <a:pPr lvl="1"/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Why should we use renewable energy?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TPAnswers" title="Answer Text Shape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8863" y="3309531"/>
            <a:ext cx="5637137" cy="3111589"/>
          </a:xfrm>
        </p:spPr>
        <p:txBody>
          <a:bodyPr>
            <a:normAutofit lnSpcReduction="10000"/>
          </a:bodyPr>
          <a:lstStyle/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It can be replenished quickly.</a:t>
            </a:r>
          </a:p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It creates less pollution than nonrenewable energy.</a:t>
            </a:r>
          </a:p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It is easier to use.</a:t>
            </a:r>
          </a:p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A and B. </a:t>
            </a:r>
          </a:p>
        </p:txBody>
      </p:sp>
      <p:sp>
        <p:nvSpPr>
          <p:cNvPr id="4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5782" y="-6824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cap="small" dirty="0"/>
              <a:t>p</a:t>
            </a:r>
            <a:r>
              <a:rPr lang="en-US" sz="7200" cap="small" dirty="0" smtClean="0"/>
              <a:t>op quiz…</a:t>
            </a:r>
            <a:endParaRPr lang="en-US" sz="7200" cap="small" dirty="0"/>
          </a:p>
        </p:txBody>
      </p:sp>
      <p:sp>
        <p:nvSpPr>
          <p:cNvPr id="8" name="5-Point Star 7"/>
          <p:cNvSpPr/>
          <p:nvPr/>
        </p:nvSpPr>
        <p:spPr>
          <a:xfrm rot="1054873">
            <a:off x="522451" y="5770357"/>
            <a:ext cx="498066" cy="498066"/>
          </a:xfrm>
          <a:prstGeom prst="star5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093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4" grpId="1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07209" y="694264"/>
            <a:ext cx="12559486" cy="9269134"/>
          </a:xfrm>
          <a:prstGeom prst="rect">
            <a:avLst/>
          </a:prstGeom>
          <a:blipFill dpi="0" rotWithShape="1"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782" y="-68240"/>
            <a:ext cx="9875520" cy="1356360"/>
          </a:xfrm>
        </p:spPr>
        <p:txBody>
          <a:bodyPr>
            <a:normAutofit fontScale="90000"/>
          </a:bodyPr>
          <a:lstStyle/>
          <a:p>
            <a:r>
              <a:rPr lang="en-US" sz="7200" cap="small" dirty="0"/>
              <a:t>w</a:t>
            </a:r>
            <a:r>
              <a:rPr lang="en-US" sz="7200" cap="small" dirty="0" smtClean="0"/>
              <a:t>hat is renewable energy</a:t>
            </a:r>
            <a:r>
              <a:rPr lang="en-US" sz="6700" cap="small" dirty="0" smtClean="0"/>
              <a:t>?</a:t>
            </a:r>
            <a:endParaRPr lang="en-US" sz="6700" cap="small" dirty="0"/>
          </a:p>
        </p:txBody>
      </p:sp>
      <p:sp>
        <p:nvSpPr>
          <p:cNvPr id="5" name="Rectangle 4"/>
          <p:cNvSpPr/>
          <p:nvPr/>
        </p:nvSpPr>
        <p:spPr>
          <a:xfrm>
            <a:off x="114300" y="7287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" y="8786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698673" y="1301273"/>
            <a:ext cx="5906982" cy="5119575"/>
          </a:xfrm>
        </p:spPr>
        <p:txBody>
          <a:bodyPr>
            <a:normAutofit/>
          </a:bodyPr>
          <a:lstStyle/>
          <a:p>
            <a:pPr lvl="1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Renewable energy is also called </a:t>
            </a:r>
            <a:r>
              <a:rPr lang="en-US" sz="3200" b="1" dirty="0"/>
              <a:t>clean energy</a:t>
            </a:r>
            <a:r>
              <a:rPr lang="en-US" sz="3200" dirty="0"/>
              <a:t>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as creating it doesn’t pollute the environment.</a:t>
            </a:r>
          </a:p>
          <a:p>
            <a:pPr lvl="1"/>
            <a:r>
              <a:rPr lang="en-US" sz="3200" b="1" dirty="0"/>
              <a:t>Fossil fuels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, like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coal,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oil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, and natural gas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are different. There is only so much oil and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coal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buried in the earth, meaning someday it will run out and we can’t make more.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81" y="993411"/>
            <a:ext cx="5427437" cy="542743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7" y="2193665"/>
            <a:ext cx="5283159" cy="296443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5066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07209" y="694264"/>
            <a:ext cx="12559486" cy="9269134"/>
          </a:xfrm>
          <a:prstGeom prst="rect">
            <a:avLst/>
          </a:prstGeom>
          <a:blipFill dpi="0" rotWithShape="1"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782" y="-68240"/>
            <a:ext cx="9875520" cy="1356360"/>
          </a:xfrm>
        </p:spPr>
        <p:txBody>
          <a:bodyPr>
            <a:normAutofit fontScale="90000"/>
          </a:bodyPr>
          <a:lstStyle/>
          <a:p>
            <a:r>
              <a:rPr lang="en-US" sz="7200" cap="small" dirty="0"/>
              <a:t>w</a:t>
            </a:r>
            <a:r>
              <a:rPr lang="en-US" sz="7200" cap="small" dirty="0" smtClean="0"/>
              <a:t>hat is renewable energy</a:t>
            </a:r>
            <a:r>
              <a:rPr lang="en-US" sz="6700" cap="small" dirty="0" smtClean="0"/>
              <a:t>?</a:t>
            </a:r>
            <a:endParaRPr lang="en-US" sz="6700" cap="small" dirty="0"/>
          </a:p>
        </p:txBody>
      </p:sp>
      <p:sp>
        <p:nvSpPr>
          <p:cNvPr id="5" name="Rectangle 4"/>
          <p:cNvSpPr/>
          <p:nvPr/>
        </p:nvSpPr>
        <p:spPr>
          <a:xfrm>
            <a:off x="114300" y="7287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" y="8786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4300" y="1841572"/>
            <a:ext cx="4703455" cy="2338161"/>
          </a:xfrm>
        </p:spPr>
        <p:txBody>
          <a:bodyPr>
            <a:normAutofit/>
          </a:bodyPr>
          <a:lstStyle/>
          <a:p>
            <a:pPr lvl="1"/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Fossil fuels also give off pollution, like CO2 and other greenhouse gases, when they are burned.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718" y="1909508"/>
            <a:ext cx="6703949" cy="375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7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07209" y="694264"/>
            <a:ext cx="12559486" cy="9269134"/>
          </a:xfrm>
          <a:prstGeom prst="rect">
            <a:avLst/>
          </a:prstGeom>
          <a:blipFill dpi="0" rotWithShape="1"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782" y="-68240"/>
            <a:ext cx="13160178" cy="1356360"/>
          </a:xfrm>
        </p:spPr>
        <p:txBody>
          <a:bodyPr>
            <a:normAutofit/>
          </a:bodyPr>
          <a:lstStyle/>
          <a:p>
            <a:r>
              <a:rPr lang="en-US" sz="5400" cap="small" dirty="0" smtClean="0"/>
              <a:t>speaking of fossil fuels….</a:t>
            </a:r>
            <a:endParaRPr lang="en-US" sz="4800" cap="small" dirty="0"/>
          </a:p>
        </p:txBody>
      </p:sp>
      <p:sp>
        <p:nvSpPr>
          <p:cNvPr id="5" name="Rectangle 4"/>
          <p:cNvSpPr/>
          <p:nvPr/>
        </p:nvSpPr>
        <p:spPr>
          <a:xfrm>
            <a:off x="114300" y="7287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" y="8786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54742" y="1318769"/>
            <a:ext cx="12129247" cy="430698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200" i="1" dirty="0" smtClean="0">
                <a:solidFill>
                  <a:schemeClr val="accent6">
                    <a:lumMod val="75000"/>
                  </a:schemeClr>
                </a:solidFill>
              </a:rPr>
              <a:t>Did you know some fossil fuels are made from dinosaur bones?</a:t>
            </a:r>
            <a:endParaRPr lang="en-US" sz="32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881" y="2202519"/>
            <a:ext cx="7251808" cy="406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4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07209" y="694264"/>
            <a:ext cx="12559486" cy="9269134"/>
          </a:xfrm>
          <a:prstGeom prst="rect">
            <a:avLst/>
          </a:prstGeom>
          <a:blipFill dpi="0" rotWithShape="1"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782" y="-68240"/>
            <a:ext cx="13160178" cy="1356360"/>
          </a:xfrm>
        </p:spPr>
        <p:txBody>
          <a:bodyPr>
            <a:normAutofit/>
          </a:bodyPr>
          <a:lstStyle/>
          <a:p>
            <a:r>
              <a:rPr lang="en-US" sz="5800" cap="small" dirty="0"/>
              <a:t>w</a:t>
            </a:r>
            <a:r>
              <a:rPr lang="en-US" sz="5800" cap="small" dirty="0" smtClean="0"/>
              <a:t>here can we use renewable energy</a:t>
            </a:r>
            <a:r>
              <a:rPr lang="en-US" sz="4800" cap="small" dirty="0" smtClean="0"/>
              <a:t>?</a:t>
            </a:r>
            <a:endParaRPr lang="en-US" sz="4800" cap="small" dirty="0"/>
          </a:p>
        </p:txBody>
      </p:sp>
      <p:sp>
        <p:nvSpPr>
          <p:cNvPr id="5" name="Rectangle 4"/>
          <p:cNvSpPr/>
          <p:nvPr/>
        </p:nvSpPr>
        <p:spPr>
          <a:xfrm>
            <a:off x="114300" y="7287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" y="8786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602506" y="1429236"/>
            <a:ext cx="5325035" cy="5005275"/>
          </a:xfrm>
        </p:spPr>
        <p:txBody>
          <a:bodyPr>
            <a:normAutofit/>
          </a:bodyPr>
          <a:lstStyle/>
          <a:p>
            <a:pPr lvl="1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Renewable energy can be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used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in many places around the world in some form or another</a:t>
            </a:r>
          </a:p>
          <a:p>
            <a:pPr lvl="2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For example, if it’s usually pretty sunny where you live, solar power would be a great option.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76" y="1100390"/>
            <a:ext cx="6200466" cy="518584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74" y="1216682"/>
            <a:ext cx="6190897" cy="489219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145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07209" y="694264"/>
            <a:ext cx="12559486" cy="9269134"/>
          </a:xfrm>
          <a:prstGeom prst="rect">
            <a:avLst/>
          </a:prstGeom>
          <a:blipFill dpi="0" rotWithShape="1"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782" y="-68240"/>
            <a:ext cx="13160178" cy="1356360"/>
          </a:xfrm>
        </p:spPr>
        <p:txBody>
          <a:bodyPr>
            <a:normAutofit/>
          </a:bodyPr>
          <a:lstStyle/>
          <a:p>
            <a:r>
              <a:rPr lang="en-US" sz="5800" cap="small" dirty="0"/>
              <a:t>w</a:t>
            </a:r>
            <a:r>
              <a:rPr lang="en-US" sz="5800" cap="small" dirty="0" smtClean="0"/>
              <a:t>here can we use renewable energy</a:t>
            </a:r>
            <a:r>
              <a:rPr lang="en-US" sz="4800" cap="small" dirty="0" smtClean="0"/>
              <a:t>?</a:t>
            </a:r>
            <a:endParaRPr lang="en-US" sz="4800" cap="small" dirty="0"/>
          </a:p>
        </p:txBody>
      </p:sp>
      <p:sp>
        <p:nvSpPr>
          <p:cNvPr id="5" name="Rectangle 4"/>
          <p:cNvSpPr/>
          <p:nvPr/>
        </p:nvSpPr>
        <p:spPr>
          <a:xfrm>
            <a:off x="114300" y="7287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" y="8786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1303110"/>
            <a:ext cx="3707209" cy="2016093"/>
          </a:xfrm>
        </p:spPr>
        <p:txBody>
          <a:bodyPr>
            <a:normAutofit/>
          </a:bodyPr>
          <a:lstStyle/>
          <a:p>
            <a:pPr marL="548640" lvl="2" indent="0">
              <a:buNone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Wind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is a great option if you live in open, flat regions.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209" y="1303110"/>
            <a:ext cx="8095440" cy="485726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786" y="1255462"/>
            <a:ext cx="7458260" cy="496388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74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07209" y="694264"/>
            <a:ext cx="12559486" cy="9269134"/>
          </a:xfrm>
          <a:prstGeom prst="rect">
            <a:avLst/>
          </a:prstGeom>
          <a:blipFill dpi="0" rotWithShape="1"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782" y="-68240"/>
            <a:ext cx="13160178" cy="1356360"/>
          </a:xfrm>
        </p:spPr>
        <p:txBody>
          <a:bodyPr>
            <a:normAutofit/>
          </a:bodyPr>
          <a:lstStyle/>
          <a:p>
            <a:r>
              <a:rPr lang="en-US" sz="5800" cap="small" dirty="0"/>
              <a:t>w</a:t>
            </a:r>
            <a:r>
              <a:rPr lang="en-US" sz="5800" cap="small" dirty="0" smtClean="0"/>
              <a:t>hen was renewable energy created</a:t>
            </a:r>
            <a:r>
              <a:rPr lang="en-US" cap="small" dirty="0" smtClean="0"/>
              <a:t>?</a:t>
            </a:r>
            <a:endParaRPr lang="en-US" cap="small" dirty="0"/>
          </a:p>
        </p:txBody>
      </p:sp>
      <p:sp>
        <p:nvSpPr>
          <p:cNvPr id="5" name="Rectangle 4"/>
          <p:cNvSpPr/>
          <p:nvPr/>
        </p:nvSpPr>
        <p:spPr>
          <a:xfrm>
            <a:off x="114300" y="7287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" y="8786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23717" y="1684954"/>
            <a:ext cx="5264389" cy="4519903"/>
          </a:xfrm>
        </p:spPr>
        <p:txBody>
          <a:bodyPr>
            <a:normAutofit/>
          </a:bodyPr>
          <a:lstStyle/>
          <a:p>
            <a:pPr lvl="1"/>
            <a:r>
              <a:rPr lang="en-US" sz="3300" dirty="0" smtClean="0">
                <a:solidFill>
                  <a:schemeClr val="accent6">
                    <a:lumMod val="75000"/>
                  </a:schemeClr>
                </a:solidFill>
              </a:rPr>
              <a:t>Some kinds of renewable </a:t>
            </a:r>
            <a:r>
              <a:rPr lang="en-US" sz="3300" dirty="0">
                <a:solidFill>
                  <a:schemeClr val="accent6">
                    <a:lumMod val="75000"/>
                  </a:schemeClr>
                </a:solidFill>
              </a:rPr>
              <a:t>energy have been around for </a:t>
            </a:r>
            <a:r>
              <a:rPr lang="en-US" sz="3300" dirty="0" smtClean="0">
                <a:solidFill>
                  <a:schemeClr val="accent6">
                    <a:lumMod val="75000"/>
                  </a:schemeClr>
                </a:solidFill>
              </a:rPr>
              <a:t>years!</a:t>
            </a:r>
            <a:endParaRPr lang="en-US" sz="3300" dirty="0">
              <a:solidFill>
                <a:schemeClr val="accent6">
                  <a:lumMod val="75000"/>
                </a:schemeClr>
              </a:solidFill>
            </a:endParaRPr>
          </a:p>
          <a:p>
            <a:pPr marL="548640" lvl="2" indent="0">
              <a:buNone/>
            </a:pPr>
            <a:endParaRPr lang="en-US" sz="33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822" y="1684954"/>
            <a:ext cx="5678195" cy="425864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64059" y="4679576"/>
            <a:ext cx="52643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i="1" dirty="0">
                <a:solidFill>
                  <a:schemeClr val="accent6">
                    <a:lumMod val="75000"/>
                  </a:schemeClr>
                </a:solidFill>
              </a:rPr>
              <a:t>Did you know burning wood is a renewable energy? That’s been around for a LONG time.</a:t>
            </a: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02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07209" y="694264"/>
            <a:ext cx="12559486" cy="9269134"/>
          </a:xfrm>
          <a:prstGeom prst="rect">
            <a:avLst/>
          </a:prstGeom>
          <a:blipFill dpi="0" rotWithShape="1"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782" y="-68240"/>
            <a:ext cx="13160178" cy="1356360"/>
          </a:xfrm>
        </p:spPr>
        <p:txBody>
          <a:bodyPr>
            <a:normAutofit/>
          </a:bodyPr>
          <a:lstStyle/>
          <a:p>
            <a:r>
              <a:rPr lang="en-US" sz="5800" cap="small" dirty="0"/>
              <a:t>w</a:t>
            </a:r>
            <a:r>
              <a:rPr lang="en-US" sz="5800" cap="small" dirty="0" smtClean="0"/>
              <a:t>hen was renewable energy created</a:t>
            </a:r>
            <a:r>
              <a:rPr lang="en-US" cap="small" dirty="0" smtClean="0"/>
              <a:t>?</a:t>
            </a:r>
            <a:endParaRPr lang="en-US" cap="small" dirty="0"/>
          </a:p>
        </p:txBody>
      </p:sp>
      <p:sp>
        <p:nvSpPr>
          <p:cNvPr id="5" name="Rectangle 4"/>
          <p:cNvSpPr/>
          <p:nvPr/>
        </p:nvSpPr>
        <p:spPr>
          <a:xfrm>
            <a:off x="114300" y="7287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" y="8786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792545" y="1303109"/>
            <a:ext cx="6933289" cy="495126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Today, we have many more options than just burning 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wood.</a:t>
            </a:r>
          </a:p>
          <a:p>
            <a:pPr marL="45720" indent="0">
              <a:buNone/>
            </a:pPr>
            <a:r>
              <a:rPr lang="en-US" sz="3300" dirty="0" smtClean="0">
                <a:solidFill>
                  <a:schemeClr val="accent6">
                    <a:lumMod val="75000"/>
                  </a:schemeClr>
                </a:solidFill>
              </a:rPr>
              <a:t>We’ve </a:t>
            </a:r>
            <a:r>
              <a:rPr lang="en-US" sz="3300" dirty="0">
                <a:solidFill>
                  <a:schemeClr val="accent6">
                    <a:lumMod val="75000"/>
                  </a:schemeClr>
                </a:solidFill>
              </a:rPr>
              <a:t>created technology in the form of wind turbines, solar panels, and dams that have made it much easier to capture earth’s </a:t>
            </a:r>
            <a:r>
              <a:rPr lang="en-US" sz="3300" dirty="0" smtClean="0">
                <a:solidFill>
                  <a:schemeClr val="accent6">
                    <a:lumMod val="75000"/>
                  </a:schemeClr>
                </a:solidFill>
              </a:rPr>
              <a:t>energy.</a:t>
            </a:r>
          </a:p>
          <a:p>
            <a:pPr marL="45720" indent="0">
              <a:buNone/>
            </a:pPr>
            <a:r>
              <a:rPr lang="en-US" sz="3300" dirty="0" smtClean="0">
                <a:solidFill>
                  <a:schemeClr val="accent6">
                    <a:lumMod val="75000"/>
                  </a:schemeClr>
                </a:solidFill>
              </a:rPr>
              <a:t>We’ve </a:t>
            </a:r>
            <a:r>
              <a:rPr lang="en-US" sz="3300" dirty="0">
                <a:solidFill>
                  <a:schemeClr val="accent6">
                    <a:lumMod val="75000"/>
                  </a:schemeClr>
                </a:solidFill>
              </a:rPr>
              <a:t>only </a:t>
            </a:r>
            <a:r>
              <a:rPr lang="en-US" sz="3300" i="1" dirty="0">
                <a:solidFill>
                  <a:schemeClr val="accent6">
                    <a:lumMod val="75000"/>
                  </a:schemeClr>
                </a:solidFill>
              </a:rPr>
              <a:t>really</a:t>
            </a:r>
            <a:r>
              <a:rPr lang="en-US" sz="3300" dirty="0">
                <a:solidFill>
                  <a:schemeClr val="accent6">
                    <a:lumMod val="75000"/>
                  </a:schemeClr>
                </a:solidFill>
              </a:rPr>
              <a:t> started using renewable energy in the last </a:t>
            </a:r>
            <a:r>
              <a:rPr lang="en-US" sz="3300" b="1" dirty="0"/>
              <a:t>20 years or so.</a:t>
            </a:r>
          </a:p>
          <a:p>
            <a:pPr marL="45720" indent="0">
              <a:buNone/>
            </a:pP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09" y="1288120"/>
            <a:ext cx="3724694" cy="496625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811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07209" y="694264"/>
            <a:ext cx="12559486" cy="9269134"/>
          </a:xfrm>
          <a:prstGeom prst="rect">
            <a:avLst/>
          </a:prstGeom>
          <a:blipFill dpi="0" rotWithShape="1"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782" y="-68240"/>
            <a:ext cx="13160178" cy="1356360"/>
          </a:xfrm>
        </p:spPr>
        <p:txBody>
          <a:bodyPr>
            <a:normAutofit/>
          </a:bodyPr>
          <a:lstStyle/>
          <a:p>
            <a:r>
              <a:rPr lang="en-US" sz="5400" cap="small" dirty="0"/>
              <a:t>w</a:t>
            </a:r>
            <a:r>
              <a:rPr lang="en-US" sz="5400" cap="small" dirty="0" smtClean="0"/>
              <a:t>hy should we use renewable energy</a:t>
            </a:r>
            <a:r>
              <a:rPr lang="en-US" sz="4800" cap="small" dirty="0" smtClean="0"/>
              <a:t>?</a:t>
            </a:r>
            <a:endParaRPr lang="en-US" sz="4800" cap="small" dirty="0"/>
          </a:p>
        </p:txBody>
      </p:sp>
      <p:sp>
        <p:nvSpPr>
          <p:cNvPr id="5" name="Rectangle 4"/>
          <p:cNvSpPr/>
          <p:nvPr/>
        </p:nvSpPr>
        <p:spPr>
          <a:xfrm>
            <a:off x="114300" y="7287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" y="8786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03953" y="1622331"/>
            <a:ext cx="5605832" cy="4306989"/>
          </a:xfrm>
        </p:spPr>
        <p:txBody>
          <a:bodyPr>
            <a:normAutofit fontScale="92500"/>
          </a:bodyPr>
          <a:lstStyle/>
          <a:p>
            <a:pPr lvl="1"/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Unlike fossil fuels, such as coal and oil, renewable energy </a:t>
            </a:r>
            <a:r>
              <a:rPr lang="en-US" sz="4000" b="1" dirty="0"/>
              <a:t>won’t run out.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 It will always be there for us to use.</a:t>
            </a:r>
          </a:p>
          <a:p>
            <a:pPr lvl="1"/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Doesn’t pollute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the environment 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as much as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fossil fuels.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92" y="1112799"/>
            <a:ext cx="5099742" cy="509974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1308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07209" y="694264"/>
            <a:ext cx="12559486" cy="9269134"/>
          </a:xfrm>
          <a:prstGeom prst="rect">
            <a:avLst/>
          </a:prstGeom>
          <a:blipFill dpi="0" rotWithShape="1"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782" y="-68240"/>
            <a:ext cx="13160178" cy="1356360"/>
          </a:xfrm>
        </p:spPr>
        <p:txBody>
          <a:bodyPr>
            <a:normAutofit/>
          </a:bodyPr>
          <a:lstStyle/>
          <a:p>
            <a:r>
              <a:rPr lang="en-US" sz="5000" cap="small" dirty="0"/>
              <a:t>w</a:t>
            </a:r>
            <a:r>
              <a:rPr lang="en-US" sz="5000" cap="small" dirty="0" smtClean="0"/>
              <a:t>hy don</a:t>
            </a:r>
            <a:r>
              <a:rPr lang="en-US" sz="4000" cap="small" dirty="0" smtClean="0"/>
              <a:t>’</a:t>
            </a:r>
            <a:r>
              <a:rPr lang="en-US" sz="5000" cap="small" dirty="0" smtClean="0"/>
              <a:t>t we always use renewable energy</a:t>
            </a:r>
            <a:r>
              <a:rPr lang="en-US" cap="small" dirty="0" smtClean="0"/>
              <a:t>?</a:t>
            </a:r>
            <a:endParaRPr lang="en-US" cap="small" dirty="0"/>
          </a:p>
        </p:txBody>
      </p:sp>
      <p:sp>
        <p:nvSpPr>
          <p:cNvPr id="5" name="Rectangle 4"/>
          <p:cNvSpPr/>
          <p:nvPr/>
        </p:nvSpPr>
        <p:spPr>
          <a:xfrm>
            <a:off x="114300" y="7287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" y="8786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465664" y="1894518"/>
            <a:ext cx="5414797" cy="4782118"/>
          </a:xfrm>
        </p:spPr>
        <p:txBody>
          <a:bodyPr>
            <a:normAutofit/>
          </a:bodyPr>
          <a:lstStyle/>
          <a:p>
            <a:pPr lvl="1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We haven’t figured out how to capture and use renewable energy as well as we have with oil and coal. This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makes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it more expensive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for everyone to use.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However renewable energy is becoming cheaper everyday as technology gets better.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81" y="1894518"/>
            <a:ext cx="5968683" cy="335588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5155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07209" y="694264"/>
            <a:ext cx="12559486" cy="9269134"/>
          </a:xfrm>
          <a:prstGeom prst="rect">
            <a:avLst/>
          </a:prstGeom>
          <a:blipFill dpi="0" rotWithShape="1"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782" y="-68240"/>
            <a:ext cx="13160178" cy="1356360"/>
          </a:xfrm>
        </p:spPr>
        <p:txBody>
          <a:bodyPr>
            <a:normAutofit/>
          </a:bodyPr>
          <a:lstStyle/>
          <a:p>
            <a:r>
              <a:rPr lang="en-US" sz="5000" cap="small" dirty="0"/>
              <a:t>w</a:t>
            </a:r>
            <a:r>
              <a:rPr lang="en-US" sz="5000" cap="small" dirty="0" smtClean="0"/>
              <a:t>hy don</a:t>
            </a:r>
            <a:r>
              <a:rPr lang="en-US" sz="4000" cap="small" dirty="0" smtClean="0"/>
              <a:t>’</a:t>
            </a:r>
            <a:r>
              <a:rPr lang="en-US" sz="5000" cap="small" dirty="0" smtClean="0"/>
              <a:t>t we always use renewable energy</a:t>
            </a:r>
            <a:r>
              <a:rPr lang="en-US" cap="small" dirty="0" smtClean="0"/>
              <a:t>?</a:t>
            </a:r>
            <a:endParaRPr lang="en-US" cap="small" dirty="0"/>
          </a:p>
        </p:txBody>
      </p:sp>
      <p:sp>
        <p:nvSpPr>
          <p:cNvPr id="5" name="Rectangle 4"/>
          <p:cNvSpPr/>
          <p:nvPr/>
        </p:nvSpPr>
        <p:spPr>
          <a:xfrm>
            <a:off x="114300" y="7287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" y="8786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511293" y="1429236"/>
            <a:ext cx="5593977" cy="4689685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Sometimes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renewable energy isn’t always available like: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000" dirty="0" smtClean="0">
                <a:solidFill>
                  <a:schemeClr val="accent6">
                    <a:lumMod val="75000"/>
                  </a:schemeClr>
                </a:solidFill>
              </a:rPr>
              <a:t>If 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</a:rPr>
              <a:t>the sun isn’t shining (nighttime).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3000" dirty="0" smtClean="0">
                <a:solidFill>
                  <a:schemeClr val="accent6">
                    <a:lumMod val="75000"/>
                  </a:schemeClr>
                </a:solidFill>
              </a:rPr>
              <a:t> Solar 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</a:rPr>
              <a:t>panels DO work when it’s cloudy, but they just don’t work as well.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3000" dirty="0" smtClean="0">
                <a:solidFill>
                  <a:schemeClr val="accent6">
                    <a:lumMod val="75000"/>
                  </a:schemeClr>
                </a:solidFill>
              </a:rPr>
              <a:t> If 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</a:rPr>
              <a:t>the wind isn’t blowing.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3000" dirty="0" smtClean="0">
                <a:solidFill>
                  <a:schemeClr val="accent6">
                    <a:lumMod val="75000"/>
                  </a:schemeClr>
                </a:solidFill>
              </a:rPr>
              <a:t> If 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</a:rPr>
              <a:t>a drought is causing a river to dry up.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76" y="1596261"/>
            <a:ext cx="6197230" cy="408328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399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07209" y="694264"/>
            <a:ext cx="12559486" cy="9269134"/>
          </a:xfrm>
          <a:prstGeom prst="rect">
            <a:avLst/>
          </a:prstGeom>
          <a:blipFill dpi="0" rotWithShape="1">
            <a:blip r:embed="rId3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081" y="694264"/>
            <a:ext cx="5203581" cy="520358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4318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707209" y="694264"/>
            <a:ext cx="12559486" cy="9269134"/>
          </a:xfrm>
          <a:prstGeom prst="rect">
            <a:avLst/>
          </a:prstGeom>
          <a:blipFill dpi="0" rotWithShape="1">
            <a:blip r:embed="rId5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PChart" descr="A. got 0, B. got 0, C. got 0, D. got 0, "/>
          <p:cNvSpPr/>
          <p:nvPr>
            <p:custDataLst>
              <p:tags r:id="rId2"/>
            </p:custDataLst>
          </p:nvPr>
        </p:nvSpPr>
        <p:spPr>
          <a:xfrm>
            <a:off x="5891821" y="1714500"/>
            <a:ext cx="6096000" cy="51435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90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PQuestion" title="Question Text Shape"/>
          <p:cNvSpPr>
            <a:spLocks noGrp="1"/>
          </p:cNvSpPr>
          <p:nvPr>
            <p:ph type="title"/>
          </p:nvPr>
        </p:nvSpPr>
        <p:spPr>
          <a:xfrm>
            <a:off x="458865" y="1439191"/>
            <a:ext cx="5637136" cy="2170283"/>
          </a:xfrm>
        </p:spPr>
        <p:txBody>
          <a:bodyPr>
            <a:noAutofit/>
          </a:bodyPr>
          <a:lstStyle/>
          <a:p>
            <a:pPr lvl="1"/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Why should we use renewable energy?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TPAnswers" title="Answer Text Shape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8863" y="3309531"/>
            <a:ext cx="5637137" cy="3111589"/>
          </a:xfrm>
        </p:spPr>
        <p:txBody>
          <a:bodyPr>
            <a:normAutofit lnSpcReduction="10000"/>
          </a:bodyPr>
          <a:lstStyle/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It can be replenished quickly.</a:t>
            </a:r>
          </a:p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It creates less pollution than nonrenewable energy.</a:t>
            </a:r>
          </a:p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It is easier to use.</a:t>
            </a:r>
          </a:p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A and B. </a:t>
            </a:r>
          </a:p>
        </p:txBody>
      </p:sp>
      <p:sp>
        <p:nvSpPr>
          <p:cNvPr id="4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5782" y="-6824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cap="small" dirty="0"/>
              <a:t>p</a:t>
            </a:r>
            <a:r>
              <a:rPr lang="en-US" sz="7200" cap="small" dirty="0" smtClean="0"/>
              <a:t>op quiz…</a:t>
            </a:r>
            <a:endParaRPr lang="en-US" sz="7200" cap="small" dirty="0"/>
          </a:p>
        </p:txBody>
      </p:sp>
      <p:sp>
        <p:nvSpPr>
          <p:cNvPr id="8" name="5-Point Star 7"/>
          <p:cNvSpPr/>
          <p:nvPr/>
        </p:nvSpPr>
        <p:spPr>
          <a:xfrm rot="1054873">
            <a:off x="522451" y="5770357"/>
            <a:ext cx="498066" cy="498066"/>
          </a:xfrm>
          <a:prstGeom prst="star5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641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4" grpId="1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707209" y="694264"/>
            <a:ext cx="12559486" cy="9269134"/>
          </a:xfrm>
          <a:prstGeom prst="rect">
            <a:avLst/>
          </a:prstGeom>
          <a:blipFill dpi="0" rotWithShape="1">
            <a:blip r:embed="rId5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PChart" descr="A. got 0, B. got 0, C. got 0, D. got 0, "/>
          <p:cNvSpPr/>
          <p:nvPr>
            <p:custDataLst>
              <p:tags r:id="rId2"/>
            </p:custDataLst>
          </p:nvPr>
        </p:nvSpPr>
        <p:spPr>
          <a:xfrm>
            <a:off x="5849818" y="1714500"/>
            <a:ext cx="6096000" cy="51435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90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PQuestion" title="Question Text Shape"/>
          <p:cNvSpPr>
            <a:spLocks noGrp="1"/>
          </p:cNvSpPr>
          <p:nvPr>
            <p:ph type="title"/>
          </p:nvPr>
        </p:nvSpPr>
        <p:spPr>
          <a:xfrm>
            <a:off x="566907" y="1413961"/>
            <a:ext cx="6280603" cy="116847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What is another terms for renewable energy?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PAnswers" title="Answer Text Shape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566907" y="2795626"/>
            <a:ext cx="4871367" cy="3729095"/>
          </a:xfrm>
        </p:spPr>
        <p:txBody>
          <a:bodyPr>
            <a:normAutofit/>
          </a:bodyPr>
          <a:lstStyle/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Better energy.</a:t>
            </a:r>
          </a:p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Dirty energy.</a:t>
            </a:r>
          </a:p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Quick energy.</a:t>
            </a:r>
          </a:p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Clean energy.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5782" y="-6824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cap="small" dirty="0"/>
              <a:t>p</a:t>
            </a:r>
            <a:r>
              <a:rPr lang="en-US" sz="7200" cap="small" dirty="0" smtClean="0"/>
              <a:t>op quiz…</a:t>
            </a:r>
            <a:endParaRPr lang="en-US" sz="7200" cap="small" dirty="0"/>
          </a:p>
        </p:txBody>
      </p:sp>
      <p:sp>
        <p:nvSpPr>
          <p:cNvPr id="8" name="5-Point Star 7"/>
          <p:cNvSpPr/>
          <p:nvPr/>
        </p:nvSpPr>
        <p:spPr>
          <a:xfrm rot="1054873">
            <a:off x="610176" y="4683123"/>
            <a:ext cx="498066" cy="498066"/>
          </a:xfrm>
          <a:prstGeom prst="star5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100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4" grpId="1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707209" y="694264"/>
            <a:ext cx="12559486" cy="9269134"/>
          </a:xfrm>
          <a:prstGeom prst="rect">
            <a:avLst/>
          </a:prstGeom>
          <a:blipFill dpi="0" rotWithShape="1">
            <a:blip r:embed="rId5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PChart" descr="A. got 0, B. got 0, C. got 0, D. got 0, "/>
          <p:cNvSpPr/>
          <p:nvPr>
            <p:custDataLst>
              <p:tags r:id="rId2"/>
            </p:custDataLst>
          </p:nvPr>
        </p:nvSpPr>
        <p:spPr>
          <a:xfrm>
            <a:off x="5849818" y="1714500"/>
            <a:ext cx="6096000" cy="51435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90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PQuestion" title="Question Text Shape"/>
          <p:cNvSpPr>
            <a:spLocks noGrp="1"/>
          </p:cNvSpPr>
          <p:nvPr>
            <p:ph type="title"/>
          </p:nvPr>
        </p:nvSpPr>
        <p:spPr>
          <a:xfrm>
            <a:off x="566907" y="1428172"/>
            <a:ext cx="5282911" cy="124490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 solar panel can produce electricity…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PAnswers" title="Answer Text Shape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549880" y="2959403"/>
            <a:ext cx="5627611" cy="4038600"/>
          </a:xfrm>
        </p:spPr>
        <p:txBody>
          <a:bodyPr>
            <a:normAutofit/>
          </a:bodyPr>
          <a:lstStyle/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Anytime the sun is shining, even if it’s cloudy.</a:t>
            </a:r>
          </a:p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Only when it’s a clear, sunny day.</a:t>
            </a:r>
          </a:p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At night.</a:t>
            </a:r>
          </a:p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All the time.</a:t>
            </a:r>
          </a:p>
        </p:txBody>
      </p:sp>
      <p:sp>
        <p:nvSpPr>
          <p:cNvPr id="4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5782" y="-6824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cap="small" dirty="0"/>
              <a:t>p</a:t>
            </a:r>
            <a:r>
              <a:rPr lang="en-US" sz="7200" cap="small" dirty="0" smtClean="0"/>
              <a:t>op quiz…</a:t>
            </a:r>
            <a:endParaRPr lang="en-US" sz="7200" cap="small" dirty="0"/>
          </a:p>
        </p:txBody>
      </p:sp>
      <p:sp>
        <p:nvSpPr>
          <p:cNvPr id="8" name="5-Point Star 7"/>
          <p:cNvSpPr/>
          <p:nvPr/>
        </p:nvSpPr>
        <p:spPr>
          <a:xfrm rot="1054873">
            <a:off x="589857" y="2934157"/>
            <a:ext cx="498066" cy="498066"/>
          </a:xfrm>
          <a:prstGeom prst="star5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85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4" grpId="1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707209" y="694264"/>
            <a:ext cx="12559486" cy="9269134"/>
          </a:xfrm>
          <a:prstGeom prst="rect">
            <a:avLst/>
          </a:prstGeom>
          <a:blipFill dpi="0" rotWithShape="1">
            <a:blip r:embed="rId6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PChart" descr="A. got 0, B. got 0, "/>
          <p:cNvSpPr/>
          <p:nvPr>
            <p:custDataLst>
              <p:tags r:id="rId2"/>
            </p:custDataLst>
          </p:nvPr>
        </p:nvSpPr>
        <p:spPr>
          <a:xfrm>
            <a:off x="5849818" y="1714500"/>
            <a:ext cx="6096000" cy="514350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90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PQuestion" title="Question Text Shape"/>
          <p:cNvSpPr>
            <a:spLocks noGrp="1"/>
          </p:cNvSpPr>
          <p:nvPr>
            <p:ph type="title"/>
          </p:nvPr>
        </p:nvSpPr>
        <p:spPr>
          <a:xfrm>
            <a:off x="458864" y="1757674"/>
            <a:ext cx="6341986" cy="124490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True or false? Technology is helping us get better at capturing renewable energy.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PAnswers" title="Answer Text Shape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8864" y="3732816"/>
            <a:ext cx="5256136" cy="1914818"/>
          </a:xfrm>
        </p:spPr>
        <p:txBody>
          <a:bodyPr>
            <a:normAutofit/>
          </a:bodyPr>
          <a:lstStyle/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True</a:t>
            </a:r>
          </a:p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False</a:t>
            </a:r>
          </a:p>
        </p:txBody>
      </p:sp>
      <p:sp>
        <p:nvSpPr>
          <p:cNvPr id="4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5782" y="-6824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cap="small" dirty="0"/>
              <a:t>p</a:t>
            </a:r>
            <a:r>
              <a:rPr lang="en-US" sz="7200" cap="small" dirty="0" smtClean="0"/>
              <a:t>op quiz…</a:t>
            </a:r>
            <a:endParaRPr lang="en-US" sz="7200" cap="small" dirty="0"/>
          </a:p>
        </p:txBody>
      </p:sp>
      <p:sp>
        <p:nvSpPr>
          <p:cNvPr id="8" name="5-Point Star 7"/>
          <p:cNvSpPr/>
          <p:nvPr/>
        </p:nvSpPr>
        <p:spPr>
          <a:xfrm rot="1054873">
            <a:off x="522453" y="3724595"/>
            <a:ext cx="498066" cy="498066"/>
          </a:xfrm>
          <a:prstGeom prst="star5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98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4" grpId="1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707209" y="694264"/>
            <a:ext cx="12559486" cy="9269134"/>
          </a:xfrm>
          <a:prstGeom prst="rect">
            <a:avLst/>
          </a:prstGeom>
          <a:blipFill dpi="0" rotWithShape="1">
            <a:blip r:embed="rId5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PChart" descr="A. got 0, B. got 0, C. got 0, D. got 0, "/>
          <p:cNvSpPr/>
          <p:nvPr>
            <p:custDataLst>
              <p:tags r:id="rId2"/>
            </p:custDataLst>
          </p:nvPr>
        </p:nvSpPr>
        <p:spPr>
          <a:xfrm>
            <a:off x="5849818" y="1714500"/>
            <a:ext cx="6096000" cy="51435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90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PQuestion" title="Question Text Shape"/>
          <p:cNvSpPr>
            <a:spLocks noGrp="1"/>
          </p:cNvSpPr>
          <p:nvPr>
            <p:ph type="title"/>
          </p:nvPr>
        </p:nvSpPr>
        <p:spPr>
          <a:xfrm>
            <a:off x="458863" y="1288120"/>
            <a:ext cx="6280603" cy="124490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Which of the following is not a renewable resource?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PAnswers" title="Answer Text Shape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8863" y="2658703"/>
            <a:ext cx="5627611" cy="4038600"/>
          </a:xfrm>
        </p:spPr>
        <p:txBody>
          <a:bodyPr>
            <a:normAutofit/>
          </a:bodyPr>
          <a:lstStyle/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The sun.</a:t>
            </a:r>
          </a:p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Water.</a:t>
            </a:r>
          </a:p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Wind.</a:t>
            </a:r>
          </a:p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Oil.</a:t>
            </a:r>
          </a:p>
        </p:txBody>
      </p:sp>
      <p:sp>
        <p:nvSpPr>
          <p:cNvPr id="4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5782" y="-6824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cap="small" dirty="0"/>
              <a:t>p</a:t>
            </a:r>
            <a:r>
              <a:rPr lang="en-US" sz="7200" cap="small" dirty="0" smtClean="0"/>
              <a:t>op quiz…</a:t>
            </a:r>
            <a:endParaRPr lang="en-US" sz="7200" cap="small" dirty="0"/>
          </a:p>
        </p:txBody>
      </p:sp>
      <p:sp>
        <p:nvSpPr>
          <p:cNvPr id="8" name="5-Point Star 7"/>
          <p:cNvSpPr/>
          <p:nvPr/>
        </p:nvSpPr>
        <p:spPr>
          <a:xfrm rot="1054873">
            <a:off x="522454" y="4446479"/>
            <a:ext cx="498066" cy="498066"/>
          </a:xfrm>
          <a:prstGeom prst="star5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68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4" grpId="1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07209" y="694264"/>
            <a:ext cx="12559486" cy="9269134"/>
          </a:xfrm>
          <a:prstGeom prst="rect">
            <a:avLst/>
          </a:prstGeom>
          <a:blipFill dpi="0" rotWithShape="1"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73477"/>
            <a:ext cx="9875520" cy="1356360"/>
          </a:xfrm>
        </p:spPr>
        <p:txBody>
          <a:bodyPr>
            <a:normAutofit/>
          </a:bodyPr>
          <a:lstStyle/>
          <a:p>
            <a:r>
              <a:rPr lang="en-US" sz="7200" cap="small" dirty="0"/>
              <a:t>w</a:t>
            </a:r>
            <a:r>
              <a:rPr lang="en-US" sz="7200" cap="small" dirty="0" smtClean="0"/>
              <a:t>ant to learn more?</a:t>
            </a:r>
            <a:endParaRPr lang="en-US" sz="7200" cap="small" dirty="0"/>
          </a:p>
        </p:txBody>
      </p:sp>
      <p:sp>
        <p:nvSpPr>
          <p:cNvPr id="4" name="TextBox 3"/>
          <p:cNvSpPr txBox="1"/>
          <p:nvPr/>
        </p:nvSpPr>
        <p:spPr>
          <a:xfrm>
            <a:off x="6498771" y="1667417"/>
            <a:ext cx="818061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cap="small" dirty="0">
                <a:solidFill>
                  <a:schemeClr val="accent1"/>
                </a:solidFill>
              </a:rPr>
              <a:t>c</a:t>
            </a:r>
            <a:r>
              <a:rPr lang="en-US" sz="5400" cap="small" dirty="0" smtClean="0">
                <a:solidFill>
                  <a:schemeClr val="accent1"/>
                </a:solidFill>
              </a:rPr>
              <a:t>ontact</a:t>
            </a:r>
            <a:r>
              <a:rPr lang="en-US" sz="5400" cap="small" dirty="0">
                <a:solidFill>
                  <a:schemeClr val="accent1"/>
                </a:solidFill>
              </a:rPr>
              <a:t>:</a:t>
            </a:r>
            <a:endParaRPr lang="en-US" sz="5400" cap="small" dirty="0" smtClean="0">
              <a:solidFill>
                <a:schemeClr val="accent1"/>
              </a:solidFill>
            </a:endParaRPr>
          </a:p>
          <a:p>
            <a:endParaRPr lang="en-US" sz="3200" dirty="0"/>
          </a:p>
          <a:p>
            <a:r>
              <a:rPr lang="en-US" sz="3200" cap="small" dirty="0" smtClean="0">
                <a:solidFill>
                  <a:schemeClr val="accent6">
                    <a:lumMod val="75000"/>
                  </a:schemeClr>
                </a:solidFill>
              </a:rPr>
              <a:t>name</a:t>
            </a:r>
          </a:p>
          <a:p>
            <a:r>
              <a:rPr lang="en-US" sz="3200" cap="small" dirty="0" smtClean="0">
                <a:solidFill>
                  <a:schemeClr val="accent6">
                    <a:lumMod val="75000"/>
                  </a:schemeClr>
                </a:solidFill>
              </a:rPr>
              <a:t>title</a:t>
            </a:r>
          </a:p>
          <a:p>
            <a:r>
              <a:rPr lang="en-US" sz="3200" cap="small" dirty="0" smtClean="0">
                <a:solidFill>
                  <a:schemeClr val="accent6">
                    <a:lumMod val="75000"/>
                  </a:schemeClr>
                </a:solidFill>
              </a:rPr>
              <a:t>email</a:t>
            </a:r>
          </a:p>
          <a:p>
            <a:r>
              <a:rPr lang="en-US" sz="3200" cap="small" dirty="0" smtClean="0">
                <a:solidFill>
                  <a:schemeClr val="accent6">
                    <a:lumMod val="75000"/>
                  </a:schemeClr>
                </a:solidFill>
              </a:rPr>
              <a:t>(xxx) xxx-</a:t>
            </a:r>
            <a:r>
              <a:rPr lang="en-US" sz="3200" cap="small" dirty="0" err="1" smtClean="0">
                <a:solidFill>
                  <a:schemeClr val="accent6">
                    <a:lumMod val="75000"/>
                  </a:schemeClr>
                </a:solidFill>
              </a:rPr>
              <a:t>xxxx</a:t>
            </a:r>
            <a:endParaRPr lang="en-US" sz="3200" cap="small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7" y="1721033"/>
            <a:ext cx="5688479" cy="359664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95534" y="95534"/>
            <a:ext cx="12003505" cy="6660108"/>
          </a:xfrm>
          <a:prstGeom prst="rect">
            <a:avLst/>
          </a:prstGeom>
          <a:noFill/>
          <a:ln w="2032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2637" y="5302019"/>
            <a:ext cx="58070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Corbel"/>
                <a:ea typeface="Corbel"/>
                <a:cs typeface="Corbel"/>
                <a:sym typeface="Corbel"/>
              </a:rPr>
              <a:t>Our headquarters is</a:t>
            </a:r>
            <a:r>
              <a:rPr kumimoji="0" lang="en-US" sz="1800" b="0" i="1" u="none" strike="noStrike" cap="none" spc="0" normalizeH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Corbel"/>
                <a:ea typeface="Corbel"/>
                <a:cs typeface="Corbel"/>
                <a:sym typeface="Corbel"/>
              </a:rPr>
              <a:t> located at 3040 Continental Dr. Butte, MT</a:t>
            </a:r>
            <a:endParaRPr kumimoji="0" lang="en-US" sz="18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71854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707209" y="694264"/>
            <a:ext cx="12559486" cy="9269134"/>
          </a:xfrm>
          <a:prstGeom prst="rect">
            <a:avLst/>
          </a:prstGeom>
          <a:blipFill dpi="0" rotWithShape="1">
            <a:blip r:embed="rId5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PChart" descr="A. got 0, B. got 0, C. got 0, D. got 0, "/>
          <p:cNvSpPr/>
          <p:nvPr>
            <p:custDataLst>
              <p:tags r:id="rId2"/>
            </p:custDataLst>
          </p:nvPr>
        </p:nvSpPr>
        <p:spPr>
          <a:xfrm>
            <a:off x="5849818" y="1714500"/>
            <a:ext cx="6096000" cy="51435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90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PQuestion" title="Question Text Shape"/>
          <p:cNvSpPr>
            <a:spLocks noGrp="1"/>
          </p:cNvSpPr>
          <p:nvPr>
            <p:ph type="title"/>
          </p:nvPr>
        </p:nvSpPr>
        <p:spPr>
          <a:xfrm>
            <a:off x="566907" y="1413961"/>
            <a:ext cx="6280603" cy="116847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What is another terms for renewable energy?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PAnswers" title="Answer Text Shape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566907" y="2795626"/>
            <a:ext cx="4871367" cy="3729095"/>
          </a:xfrm>
        </p:spPr>
        <p:txBody>
          <a:bodyPr>
            <a:normAutofit/>
          </a:bodyPr>
          <a:lstStyle/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Better energy.</a:t>
            </a:r>
          </a:p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Dirty energy.</a:t>
            </a:r>
          </a:p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Quick energy.</a:t>
            </a:r>
          </a:p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Clean energy.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5782" y="-6824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cap="small" dirty="0"/>
              <a:t>p</a:t>
            </a:r>
            <a:r>
              <a:rPr lang="en-US" sz="7200" cap="small" dirty="0" smtClean="0"/>
              <a:t>op quiz…</a:t>
            </a:r>
            <a:endParaRPr lang="en-US" sz="7200" cap="small" dirty="0"/>
          </a:p>
        </p:txBody>
      </p:sp>
      <p:sp>
        <p:nvSpPr>
          <p:cNvPr id="8" name="5-Point Star 7"/>
          <p:cNvSpPr/>
          <p:nvPr/>
        </p:nvSpPr>
        <p:spPr>
          <a:xfrm rot="1054873">
            <a:off x="610176" y="4683123"/>
            <a:ext cx="498066" cy="498066"/>
          </a:xfrm>
          <a:prstGeom prst="star5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664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4" grpId="1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300" y="7287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" y="8786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9" y="902549"/>
            <a:ext cx="5560252" cy="502646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096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707209" y="694264"/>
            <a:ext cx="12559486" cy="9269134"/>
          </a:xfrm>
          <a:prstGeom prst="rect">
            <a:avLst/>
          </a:prstGeom>
          <a:blipFill dpi="0" rotWithShape="1">
            <a:blip r:embed="rId5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PChart" descr="A. got 0, B. got 0, C. got 0, D. got 0, "/>
          <p:cNvSpPr/>
          <p:nvPr>
            <p:custDataLst>
              <p:tags r:id="rId2"/>
            </p:custDataLst>
          </p:nvPr>
        </p:nvSpPr>
        <p:spPr>
          <a:xfrm>
            <a:off x="5849818" y="1714500"/>
            <a:ext cx="6096000" cy="51435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90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PQuestion" title="Question Text Shape"/>
          <p:cNvSpPr>
            <a:spLocks noGrp="1"/>
          </p:cNvSpPr>
          <p:nvPr>
            <p:ph type="title"/>
          </p:nvPr>
        </p:nvSpPr>
        <p:spPr>
          <a:xfrm>
            <a:off x="566907" y="1428172"/>
            <a:ext cx="5282911" cy="124490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 solar panel can produce electricity…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PAnswers" title="Answer Text Shape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549880" y="2959403"/>
            <a:ext cx="5627611" cy="4038600"/>
          </a:xfrm>
        </p:spPr>
        <p:txBody>
          <a:bodyPr>
            <a:normAutofit/>
          </a:bodyPr>
          <a:lstStyle/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Anytime the sun is shining, even if it’s cloudy.</a:t>
            </a:r>
          </a:p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Only when it’s a clear, sunny day.</a:t>
            </a:r>
          </a:p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At night.</a:t>
            </a:r>
          </a:p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All the time.</a:t>
            </a:r>
          </a:p>
        </p:txBody>
      </p:sp>
      <p:sp>
        <p:nvSpPr>
          <p:cNvPr id="4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5782" y="-6824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cap="small" dirty="0"/>
              <a:t>p</a:t>
            </a:r>
            <a:r>
              <a:rPr lang="en-US" sz="7200" cap="small" dirty="0" smtClean="0"/>
              <a:t>op quiz…</a:t>
            </a:r>
            <a:endParaRPr lang="en-US" sz="7200" cap="small" dirty="0"/>
          </a:p>
        </p:txBody>
      </p:sp>
      <p:sp>
        <p:nvSpPr>
          <p:cNvPr id="8" name="5-Point Star 7"/>
          <p:cNvSpPr/>
          <p:nvPr/>
        </p:nvSpPr>
        <p:spPr>
          <a:xfrm rot="1054873">
            <a:off x="589857" y="2934157"/>
            <a:ext cx="498066" cy="498066"/>
          </a:xfrm>
          <a:prstGeom prst="star5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058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4" grpId="1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07209" y="694264"/>
            <a:ext cx="12559486" cy="9269134"/>
          </a:xfrm>
          <a:prstGeom prst="rect">
            <a:avLst/>
          </a:prstGeom>
          <a:blipFill dpi="0" rotWithShape="1"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4300" y="7287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" y="8786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135" y="1357778"/>
            <a:ext cx="5361300" cy="41160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5359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707209" y="694264"/>
            <a:ext cx="12559486" cy="9269134"/>
          </a:xfrm>
          <a:prstGeom prst="rect">
            <a:avLst/>
          </a:prstGeom>
          <a:blipFill dpi="0" rotWithShape="1">
            <a:blip r:embed="rId6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PChart" descr="A. got 0, B. got 0, "/>
          <p:cNvSpPr/>
          <p:nvPr>
            <p:custDataLst>
              <p:tags r:id="rId2"/>
            </p:custDataLst>
          </p:nvPr>
        </p:nvSpPr>
        <p:spPr>
          <a:xfrm>
            <a:off x="5849818" y="1714500"/>
            <a:ext cx="6096000" cy="514350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90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PQuestion" title="Question Text Shape"/>
          <p:cNvSpPr>
            <a:spLocks noGrp="1"/>
          </p:cNvSpPr>
          <p:nvPr>
            <p:ph type="title"/>
          </p:nvPr>
        </p:nvSpPr>
        <p:spPr>
          <a:xfrm>
            <a:off x="458864" y="1757674"/>
            <a:ext cx="6341986" cy="124490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True or false? Technology is helping us get better at capturing renewable energy.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PAnswers" title="Answer Text Shape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8864" y="3732816"/>
            <a:ext cx="5256136" cy="1914818"/>
          </a:xfrm>
        </p:spPr>
        <p:txBody>
          <a:bodyPr>
            <a:normAutofit/>
          </a:bodyPr>
          <a:lstStyle/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True</a:t>
            </a:r>
          </a:p>
          <a:p>
            <a:pPr marL="788670" indent="-742950">
              <a:buFont typeface="Corbel" pitchFamily="34" charset="0"/>
              <a:buAutoNum type="alphaUcPeriod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False</a:t>
            </a:r>
          </a:p>
        </p:txBody>
      </p:sp>
      <p:sp>
        <p:nvSpPr>
          <p:cNvPr id="4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5782" y="-6824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cap="small" dirty="0"/>
              <a:t>p</a:t>
            </a:r>
            <a:r>
              <a:rPr lang="en-US" sz="7200" cap="small" dirty="0" smtClean="0"/>
              <a:t>op quiz…</a:t>
            </a:r>
            <a:endParaRPr lang="en-US" sz="7200" cap="small" dirty="0"/>
          </a:p>
        </p:txBody>
      </p:sp>
      <p:sp>
        <p:nvSpPr>
          <p:cNvPr id="8" name="5-Point Star 7"/>
          <p:cNvSpPr/>
          <p:nvPr/>
        </p:nvSpPr>
        <p:spPr>
          <a:xfrm rot="1054873">
            <a:off x="522453" y="3724595"/>
            <a:ext cx="498066" cy="498066"/>
          </a:xfrm>
          <a:prstGeom prst="star5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695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4" grpId="1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07209" y="694264"/>
            <a:ext cx="12559486" cy="9269134"/>
          </a:xfrm>
          <a:prstGeom prst="rect">
            <a:avLst/>
          </a:prstGeom>
          <a:blipFill dpi="0" rotWithShape="1"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4300" y="7287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" y="87866"/>
            <a:ext cx="11990970" cy="6655834"/>
          </a:xfrm>
          <a:prstGeom prst="rect">
            <a:avLst/>
          </a:prstGeom>
          <a:noFill/>
          <a:ln w="212725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092" y="966874"/>
            <a:ext cx="4887386" cy="48678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7316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e4870527-bcb7-4a92-928f-c73d7ebfefb4"/>
  <p:tag name="WASPOLLED" val="590B1FDC06C04CE390F197DDFD727F4F"/>
  <p:tag name="TPVERSION" val="8"/>
  <p:tag name="TPFULLVERSION" val="8.2.4.6"/>
  <p:tag name="PPTVERSION" val="15"/>
  <p:tag name="TPOS" val="2"/>
  <p:tag name="TPLASTSAVEVERSION" val="6.2 P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65924B82A82F49139DCECFDE018E1B8F&lt;/guid&gt;&#10;        &lt;description /&gt;&#10;        &lt;date&gt;1/22/2018 2:31:4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8DDA893EC17445DDB173B1C069E4D1FE&lt;/guid&gt;&#10;            &lt;repollguid&gt;1FFB8847B5D3431DB7181893FDF081B0&lt;/repollguid&gt;&#10;            &lt;sourceid&gt;0A465DCB16A74F7E8C5AFC93045D0249&lt;/sourceid&gt;&#10;            &lt;questiontext&gt;True or False? Technology is helping us get better at capturing renewable energy.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AB26016B9E614C7886163C28FB2825CE&lt;/guid&gt;&#10;                    &lt;answertext&gt;True.&lt;/answertext&gt;&#10;                    &lt;valuetype&gt;1&lt;/valuetype&gt;&#10;                &lt;/answer&gt;&#10;                &lt;answer&gt;&#10;                    &lt;guid&gt;70C444B300294588B22E1189BDF10C68&lt;/guid&gt;&#10;                    &lt;answertext&gt;False.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HASRESULTS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  <p:tag name="COLORTYPE" val="SCHEME"/>
  <p:tag name="DEFINEDCOLORS" val="3,6,10,45,32,50,13,4,9,55,1"/>
  <p:tag name="NUMBERFORMAT" val="3"/>
  <p:tag name="LABELFORMAT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65924B82A82F49139DCECFDE018E1B8F&lt;/guid&gt;&#10;        &lt;description /&gt;&#10;        &lt;date&gt;1/22/2018 2:31:4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2EC77E5C37EC4956B41B6EFE5D46ACD6&lt;/guid&gt;&#10;            &lt;repollguid&gt;1FFB8847B5D3431DB7181893FDF081B0&lt;/repollguid&gt;&#10;            &lt;sourceid&gt;0A465DCB16A74F7E8C5AFC93045D0249&lt;/sourceid&gt;&#10;            &lt;questiontext&gt;Which of the following is not a renewable resource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AB26016B9E614C7886163C28FB2825CE&lt;/guid&gt;&#10;                    &lt;answertext&gt;The Sun.&lt;/answertext&gt;&#10;                    &lt;valuetype&gt;-1&lt;/valuetype&gt;&#10;                &lt;/answer&gt;&#10;                &lt;answer&gt;&#10;                    &lt;guid&gt;70C444B300294588B22E1189BDF10C68&lt;/guid&gt;&#10;                    &lt;answertext&gt;Water&lt;/answertext&gt;&#10;                    &lt;valuetype&gt;-1&lt;/valuetype&gt;&#10;                &lt;/answer&gt;&#10;                &lt;answer&gt;&#10;                    &lt;guid&gt;E1F8AB1C72EB426D9250C8B8FF8FCA67&lt;/guid&gt;&#10;                    &lt;answertext&gt;Oil.&lt;/answertext&gt;&#10;                    &lt;valuetype&gt;-1&lt;/valuetype&gt;&#10;                &lt;/answer&gt;&#10;                &lt;answer&gt;&#10;                    &lt;guid&gt;E6F93A1341B44B4E87E965653E68952E&lt;/guid&gt;&#10;                    &lt;answertext&gt;Wind.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HASRESULTS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  <p:tag name="COLORTYPE" val="SCHEME"/>
  <p:tag name="DEFINEDCOLORS" val="3,6,10,45,32,50,13,4,9,55,1"/>
  <p:tag name="NUMBERFORMAT" val="3"/>
  <p:tag name="LABELFORMAT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65924B82A82F49139DCECFDE018E1B8F&lt;/guid&gt;&#10;        &lt;description /&gt;&#10;        &lt;date&gt;1/22/2018 2:31:4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C9137EB25C04EECB8F612F69B7B6A35&lt;/guid&gt;&#10;            &lt;repollguid&gt;1FFB8847B5D3431DB7181893FDF081B0&lt;/repollguid&gt;&#10;            &lt;sourceid&gt;0A465DCB16A74F7E8C5AFC93045D0249&lt;/sourceid&gt;&#10;            &lt;questiontext&gt;Why should we use renewable energy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AB26016B9E614C7886163C28FB2825CE&lt;/guid&gt;&#10;                    &lt;answertext&gt;It can be replenished quickly.&lt;/answertext&gt;&#10;                    &lt;valuetype&gt;-1&lt;/valuetype&gt;&#10;                &lt;/answer&gt;&#10;                &lt;answer&gt;&#10;                    &lt;guid&gt;70C444B300294588B22E1189BDF10C68&lt;/guid&gt;&#10;                    &lt;answertext&gt;It doesn’t pollute the environment.&lt;/answertext&gt;&#10;                    &lt;valuetype&gt;-1&lt;/valuetype&gt;&#10;                &lt;/answer&gt;&#10;                &lt;answer&gt;&#10;                    &lt;guid&gt;A2E6E220FF324D1EA8AF1BDDD1F0C755&lt;/guid&gt;&#10;                    &lt;answertext&gt;It is easier to use.&lt;/answertext&gt;&#10;                    &lt;valuetype&gt;-1&lt;/valuetype&gt;&#10;                &lt;/answer&gt;&#10;                &lt;answer&gt;&#10;                    &lt;guid&gt;6DD6BAD08C254C89A3912FA2576DF57F&lt;/guid&gt;&#10;                    &lt;answertext&gt;A and B.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HASRESULTS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  <p:tag name="COLORTYPE" val="SCHEME"/>
  <p:tag name="DEFINEDCOLORS" val="3,6,10,45,32,50,13,4,9,55,1"/>
  <p:tag name="LABELFORMAT" val="1"/>
  <p:tag name="NUMBERFORMAT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65924B82A82F49139DCECFDE018E1B8F&lt;/guid&gt;&#10;        &lt;description /&gt;&#10;        &lt;date&gt;1/22/2018 2:31:4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C9137EB25C04EECB8F612F69B7B6A35&lt;/guid&gt;&#10;            &lt;repollguid&gt;1FFB8847B5D3431DB7181893FDF081B0&lt;/repollguid&gt;&#10;            &lt;sourceid&gt;0A465DCB16A74F7E8C5AFC93045D0249&lt;/sourceid&gt;&#10;            &lt;questiontext&gt;Why should we use renewable energy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AB26016B9E614C7886163C28FB2825CE&lt;/guid&gt;&#10;                    &lt;answertext&gt;It can be replenished quickly.&lt;/answertext&gt;&#10;                    &lt;valuetype&gt;-1&lt;/valuetype&gt;&#10;                &lt;/answer&gt;&#10;                &lt;answer&gt;&#10;                    &lt;guid&gt;70C444B300294588B22E1189BDF10C68&lt;/guid&gt;&#10;                    &lt;answertext&gt;It doesn’t pollute the environment.&lt;/answertext&gt;&#10;                    &lt;valuetype&gt;-1&lt;/valuetype&gt;&#10;                &lt;/answer&gt;&#10;                &lt;answer&gt;&#10;                    &lt;guid&gt;A2E6E220FF324D1EA8AF1BDDD1F0C755&lt;/guid&gt;&#10;                    &lt;answertext&gt;It is easier to use.&lt;/answertext&gt;&#10;                    &lt;valuetype&gt;-1&lt;/valuetype&gt;&#10;                &lt;/answer&gt;&#10;                &lt;answer&gt;&#10;                    &lt;guid&gt;6DD6BAD08C254C89A3912FA2576DF57F&lt;/guid&gt;&#10;                    &lt;answertext&gt;A and B.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HASRESULTS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65924B82A82F49139DCECFDE018E1B8F&lt;/guid&gt;&#10;        &lt;description /&gt;&#10;        &lt;date&gt;1/22/2018 2:31:4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A78931994958424993DB13B802CB73BC&lt;/guid&gt;&#10;            &lt;repollguid&gt;1FFB8847B5D3431DB7181893FDF081B0&lt;/repollguid&gt;&#10;            &lt;sourceid&gt;0A465DCB16A74F7E8C5AFC93045D0249&lt;/sourceid&gt;&#10;            &lt;questiontext&gt;What is another term for renewable energy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AB26016B9E614C7886163C28FB2825CE&lt;/guid&gt;&#10;                    &lt;answertext&gt;Better energy&lt;/answertext&gt;&#10;                    &lt;valuetype&gt;-1&lt;/valuetype&gt;&#10;                &lt;/answer&gt;&#10;                &lt;answer&gt;&#10;                    &lt;guid&gt;70C444B300294588B22E1189BDF10C68&lt;/guid&gt;&#10;                    &lt;answertext&gt;Clean energy.&lt;/answertext&gt;&#10;                    &lt;valuetype&gt;-1&lt;/valuetype&gt;&#10;                &lt;/answer&gt;&#10;                &lt;answer&gt;&#10;                    &lt;guid&gt;A2E6E220FF324D1EA8AF1BDDD1F0C755&lt;/guid&gt;&#10;                    &lt;answertext&gt;Dirty energy.&lt;/answertext&gt;&#10;                    &lt;valuetype&gt;-1&lt;/valuetype&gt;&#10;                &lt;/answer&gt;&#10;                &lt;answer&gt;&#10;                    &lt;guid&gt;6DD6BAD08C254C89A3912FA2576DF57F&lt;/guid&gt;&#10;                    &lt;answertext&gt;Quick energy.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HASRESULTS" val="False"/>
  <p:tag name="LIVECHARTING" val="False"/>
  <p:tag name="AUTOOPENPOLL" val="True"/>
  <p:tag name="AUTOFORMATCHART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  <p:tag name="COLORTYPE" val="SCHEME"/>
  <p:tag name="DEFINEDCOLORS" val="3,6,10,45,32,50,13,4,9,55,1"/>
  <p:tag name="NUMBERFORMAT" val="3"/>
  <p:tag name="LABELFORMAT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65924B82A82F49139DCECFDE018E1B8F&lt;/guid&gt;&#10;        &lt;description /&gt;&#10;        &lt;date&gt;1/22/2018 2:31:4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5CC443EC03774610B5B0946C09F1B3D6&lt;/guid&gt;&#10;            &lt;repollguid&gt;1FFB8847B5D3431DB7181893FDF081B0&lt;/repollguid&gt;&#10;            &lt;sourceid&gt;0A465DCB16A74F7E8C5AFC93045D0249&lt;/sourceid&gt;&#10;            &lt;questiontext&gt;A solar panel can produce electricity…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AB26016B9E614C7886163C28FB2825CE&lt;/guid&gt;&#10;                    &lt;answertext&gt;...anytime the sun is shining, even if it’s cloudy.&lt;/answertext&gt;&#10;                    &lt;valuetype&gt;1&lt;/valuetype&gt;&#10;                &lt;/answer&gt;&#10;                &lt;answer&gt;&#10;                    &lt;guid&gt;70C444B300294588B22E1189BDF10C68&lt;/guid&gt;&#10;                    &lt;answertext&gt;...only when it’s a clear, sunny day.&lt;/answertext&gt;&#10;                    &lt;valuetype&gt;-1&lt;/valuetype&gt;&#10;                &lt;/answer&gt;&#10;                &lt;answer&gt;&#10;                    &lt;guid&gt;E1F8AB1C72EB426D9250C8B8FF8FCA67&lt;/guid&gt;&#10;                    &lt;answertext&gt;…at night.&lt;/answertext&gt;&#10;                    &lt;valuetype&gt;-1&lt;/valuetype&gt;&#10;                &lt;/answer&gt;&#10;                &lt;answer&gt;&#10;                    &lt;guid&gt;E6F93A1341B44B4E87E965653E68952E&lt;/guid&gt;&#10;                    &lt;answertext&gt;...all the time.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HASRESULTS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  <p:tag name="COLORTYPE" val="SCHEME"/>
  <p:tag name="DEFINEDCOLORS" val="3,6,10,45,32,50,13,4,9,55,1"/>
  <p:tag name="NUMBERFORMAT" val="3"/>
  <p:tag name="LABELFORMAT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65924B82A82F49139DCECFDE018E1B8F&lt;/guid&gt;&#10;        &lt;description /&gt;&#10;        &lt;date&gt;1/22/2018 2:31:4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8DDA893EC17445DDB173B1C069E4D1FE&lt;/guid&gt;&#10;            &lt;repollguid&gt;1FFB8847B5D3431DB7181893FDF081B0&lt;/repollguid&gt;&#10;            &lt;sourceid&gt;0A465DCB16A74F7E8C5AFC93045D0249&lt;/sourceid&gt;&#10;            &lt;questiontext&gt;True or False? Technology is helping us get better at capturing renewable energy.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AB26016B9E614C7886163C28FB2825CE&lt;/guid&gt;&#10;                    &lt;answertext&gt;True.&lt;/answertext&gt;&#10;                    &lt;valuetype&gt;1&lt;/valuetype&gt;&#10;                &lt;/answer&gt;&#10;                &lt;answer&gt;&#10;                    &lt;guid&gt;70C444B300294588B22E1189BDF10C68&lt;/guid&gt;&#10;                    &lt;answertext&gt;False.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HASRESULTS" val="False"/>
  <p:tag name="LIVECHARTING" val="False"/>
  <p:tag name="AUTOOPENPOLL" val="True"/>
  <p:tag name="AUTOFORMATCHART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  <p:tag name="COLORTYPE" val="SCHEME"/>
  <p:tag name="DEFINEDCOLORS" val="3,6,10,45,32,50,13,4,9,55,1"/>
  <p:tag name="NUMBERFORMAT" val="3"/>
  <p:tag name="LABELFORMAT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AUTOOPENPOLL" val="True"/>
  <p:tag name="AUTOFORMATCHART" val="True"/>
  <p:tag name="TPQUESTIONXML" val="﻿&lt;?xml version=&quot;1.0&quot; encoding=&quot;utf-8&quot;?&gt;&#10;&lt;questionlist&gt;&#10;    &lt;properties&gt;&#10;        &lt;guid&gt;65924B82A82F49139DCECFDE018E1B8F&lt;/guid&gt;&#10;        &lt;description /&gt;&#10;        &lt;date&gt;1/22/2018 2:31:4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2EC77E5C37EC4956B41B6EFE5D46ACD6&lt;/guid&gt;&#10;            &lt;repollguid&gt;1FFB8847B5D3431DB7181893FDF081B0&lt;/repollguid&gt;&#10;            &lt;sourceid&gt;0A465DCB16A74F7E8C5AFC93045D0249&lt;/sourceid&gt;&#10;            &lt;questiontext&gt;Which of the following is not a renewable resource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AB26016B9E614C7886163C28FB2825CE&lt;/guid&gt;&#10;                    &lt;answertext&gt;The Sun.&lt;/answertext&gt;&#10;                    &lt;valuetype&gt;-1&lt;/valuetype&gt;&#10;                &lt;/answer&gt;&#10;                &lt;answer&gt;&#10;                    &lt;guid&gt;70C444B300294588B22E1189BDF10C68&lt;/guid&gt;&#10;                    &lt;answertext&gt;Water&lt;/answertext&gt;&#10;                    &lt;valuetype&gt;-1&lt;/valuetype&gt;&#10;                &lt;/answer&gt;&#10;                &lt;answer&gt;&#10;                    &lt;guid&gt;E1F8AB1C72EB426D9250C8B8FF8FCA67&lt;/guid&gt;&#10;                    &lt;answertext&gt;Oil.&lt;/answertext&gt;&#10;                    &lt;valuetype&gt;-1&lt;/valuetype&gt;&#10;                &lt;/answer&gt;&#10;                &lt;answer&gt;&#10;                    &lt;guid&gt;E6F93A1341B44B4E87E965653E68952E&lt;/guid&gt;&#10;                    &lt;answertext&gt;Wind.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HASRESULTS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  <p:tag name="COLORTYPE" val="SCHEME"/>
  <p:tag name="DEFINEDCOLORS" val="3,6,10,45,32,50,13,4,9,55,1"/>
  <p:tag name="LABELFORMAT" val="1"/>
  <p:tag name="NUMBERFORMAT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  <p:tag name="COLORTYPE" val="SCHEME"/>
  <p:tag name="DEFINEDCOLORS" val="3,6,10,45,32,50,13,4,9,55,1"/>
  <p:tag name="NUMBERFORMAT" val="3"/>
  <p:tag name="LABELFORMAT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65924B82A82F49139DCECFDE018E1B8F&lt;/guid&gt;&#10;        &lt;description /&gt;&#10;        &lt;date&gt;1/22/2018 2:31:4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A78931994958424993DB13B802CB73BC&lt;/guid&gt;&#10;            &lt;repollguid&gt;1FFB8847B5D3431DB7181893FDF081B0&lt;/repollguid&gt;&#10;            &lt;sourceid&gt;0A465DCB16A74F7E8C5AFC93045D0249&lt;/sourceid&gt;&#10;            &lt;questiontext&gt;What is another term for renewable energy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AB26016B9E614C7886163C28FB2825CE&lt;/guid&gt;&#10;                    &lt;answertext&gt;Better energy&lt;/answertext&gt;&#10;                    &lt;valuetype&gt;-1&lt;/valuetype&gt;&#10;                &lt;/answer&gt;&#10;                &lt;answer&gt;&#10;                    &lt;guid&gt;70C444B300294588B22E1189BDF10C68&lt;/guid&gt;&#10;                    &lt;answertext&gt;Clean energy.&lt;/answertext&gt;&#10;                    &lt;valuetype&gt;-1&lt;/valuetype&gt;&#10;                &lt;/answer&gt;&#10;                &lt;answer&gt;&#10;                    &lt;guid&gt;A2E6E220FF324D1EA8AF1BDDD1F0C755&lt;/guid&gt;&#10;                    &lt;answertext&gt;Dirty energy.&lt;/answertext&gt;&#10;                    &lt;valuetype&gt;-1&lt;/valuetype&gt;&#10;                &lt;/answer&gt;&#10;                &lt;answer&gt;&#10;                    &lt;guid&gt;6DD6BAD08C254C89A3912FA2576DF57F&lt;/guid&gt;&#10;                    &lt;answertext&gt;Quick energy.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HASRESULTS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  <p:tag name="COLORTYPE" val="SCHEME"/>
  <p:tag name="DEFINEDCOLORS" val="3,6,10,45,32,50,13,4,9,55,1"/>
  <p:tag name="NUMBERFORMAT" val="3"/>
  <p:tag name="LABELFORMAT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65924B82A82F49139DCECFDE018E1B8F&lt;/guid&gt;&#10;        &lt;description /&gt;&#10;        &lt;date&gt;1/22/2018 2:31:4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5CC443EC03774610B5B0946C09F1B3D6&lt;/guid&gt;&#10;            &lt;repollguid&gt;1FFB8847B5D3431DB7181893FDF081B0&lt;/repollguid&gt;&#10;            &lt;sourceid&gt;0A465DCB16A74F7E8C5AFC93045D0249&lt;/sourceid&gt;&#10;            &lt;questiontext&gt;A solar panel can produce electricity…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AB26016B9E614C7886163C28FB2825CE&lt;/guid&gt;&#10;                    &lt;answertext&gt;...anytime the sun is shining, even if it’s cloudy.&lt;/answertext&gt;&#10;                    &lt;valuetype&gt;1&lt;/valuetype&gt;&#10;                &lt;/answer&gt;&#10;                &lt;answer&gt;&#10;                    &lt;guid&gt;70C444B300294588B22E1189BDF10C68&lt;/guid&gt;&#10;                    &lt;answertext&gt;...only when it’s a clear, sunny day.&lt;/answertext&gt;&#10;                    &lt;valuetype&gt;-1&lt;/valuetype&gt;&#10;                &lt;/answer&gt;&#10;                &lt;answer&gt;&#10;                    &lt;guid&gt;E1F8AB1C72EB426D9250C8B8FF8FCA67&lt;/guid&gt;&#10;                    &lt;answertext&gt;…at night.&lt;/answertext&gt;&#10;                    &lt;valuetype&gt;-1&lt;/valuetype&gt;&#10;                &lt;/answer&gt;&#10;                &lt;answer&gt;&#10;                    &lt;guid&gt;E6F93A1341B44B4E87E965653E68952E&lt;/guid&gt;&#10;                    &lt;answertext&gt;...all the time.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HASRESULTS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  <p:tag name="COLORTYPE" val="SCHEME"/>
  <p:tag name="DEFINEDCOLORS" val="3,6,10,45,32,50,13,4,9,55,1"/>
  <p:tag name="NUMBERFORMAT" val="3"/>
  <p:tag name="LABELFORMAT" val="1"/>
</p:tagLst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3520</TotalTime>
  <Words>1100</Words>
  <Application>Microsoft Office PowerPoint</Application>
  <PresentationFormat>Widescreen</PresentationFormat>
  <Paragraphs>156</Paragraphs>
  <Slides>35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Calibri</vt:lpstr>
      <vt:lpstr>Corbel</vt:lpstr>
      <vt:lpstr>Courier New</vt:lpstr>
      <vt:lpstr>Basis</vt:lpstr>
      <vt:lpstr>Renewable energy</vt:lpstr>
      <vt:lpstr>Why should we use renewable energy?</vt:lpstr>
      <vt:lpstr>PowerPoint Presentation</vt:lpstr>
      <vt:lpstr>What is another terms for renewable energy?</vt:lpstr>
      <vt:lpstr>PowerPoint Presentation</vt:lpstr>
      <vt:lpstr>A solar panel can produce electricity…</vt:lpstr>
      <vt:lpstr>PowerPoint Presentation</vt:lpstr>
      <vt:lpstr>True or false? Technology is helping us get better at capturing renewable energy.</vt:lpstr>
      <vt:lpstr>PowerPoint Presentation</vt:lpstr>
      <vt:lpstr>Which of the following is not a renewable resource?</vt:lpstr>
      <vt:lpstr>PowerPoint Presentation</vt:lpstr>
      <vt:lpstr>what is renewable energy?</vt:lpstr>
      <vt:lpstr>hydropower</vt:lpstr>
      <vt:lpstr>wind</vt:lpstr>
      <vt:lpstr>solar</vt:lpstr>
      <vt:lpstr>biomass</vt:lpstr>
      <vt:lpstr>biomass</vt:lpstr>
      <vt:lpstr>geothermal</vt:lpstr>
      <vt:lpstr>geothermal</vt:lpstr>
      <vt:lpstr>what is renewable energy?</vt:lpstr>
      <vt:lpstr>what is renewable energy?</vt:lpstr>
      <vt:lpstr>speaking of fossil fuels….</vt:lpstr>
      <vt:lpstr>where can we use renewable energy?</vt:lpstr>
      <vt:lpstr>where can we use renewable energy?</vt:lpstr>
      <vt:lpstr>when was renewable energy created?</vt:lpstr>
      <vt:lpstr>when was renewable energy created?</vt:lpstr>
      <vt:lpstr>why should we use renewable energy?</vt:lpstr>
      <vt:lpstr>why don’t we always use renewable energy?</vt:lpstr>
      <vt:lpstr>why don’t we always use renewable energy?</vt:lpstr>
      <vt:lpstr>Why should we use renewable energy?</vt:lpstr>
      <vt:lpstr>What is another terms for renewable energy?</vt:lpstr>
      <vt:lpstr>A solar panel can produce electricity…</vt:lpstr>
      <vt:lpstr>True or false? Technology is helping us get better at capturing renewable energy.</vt:lpstr>
      <vt:lpstr>Which of the following is not a renewable resource?</vt:lpstr>
      <vt:lpstr>want to learn more?</vt:lpstr>
    </vt:vector>
  </TitlesOfParts>
  <Company>The National Center for Appropriate Technology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 Energy corps</dc:title>
  <dc:creator>Emilia Emerson</dc:creator>
  <cp:lastModifiedBy>Emilia Emerson</cp:lastModifiedBy>
  <cp:revision>125</cp:revision>
  <dcterms:created xsi:type="dcterms:W3CDTF">2017-11-13T23:04:40Z</dcterms:created>
  <dcterms:modified xsi:type="dcterms:W3CDTF">2018-03-02T19:09:42Z</dcterms:modified>
</cp:coreProperties>
</file>