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comments/comment2.xml" ContentType="application/vnd.openxmlformats-officedocument.presentationml.comment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4" r:id="rId1"/>
  </p:sldMasterIdLst>
  <p:notesMasterIdLst>
    <p:notesMasterId r:id="rId38"/>
  </p:notesMasterIdLst>
  <p:sldIdLst>
    <p:sldId id="294" r:id="rId2"/>
    <p:sldId id="291" r:id="rId3"/>
    <p:sldId id="295" r:id="rId4"/>
    <p:sldId id="293" r:id="rId5"/>
    <p:sldId id="256" r:id="rId6"/>
    <p:sldId id="312" r:id="rId7"/>
    <p:sldId id="298" r:id="rId8"/>
    <p:sldId id="296" r:id="rId9"/>
    <p:sldId id="297" r:id="rId10"/>
    <p:sldId id="299" r:id="rId11"/>
    <p:sldId id="301" r:id="rId12"/>
    <p:sldId id="300" r:id="rId13"/>
    <p:sldId id="302" r:id="rId14"/>
    <p:sldId id="259" r:id="rId15"/>
    <p:sldId id="275" r:id="rId16"/>
    <p:sldId id="276" r:id="rId17"/>
    <p:sldId id="277" r:id="rId18"/>
    <p:sldId id="278" r:id="rId19"/>
    <p:sldId id="279" r:id="rId20"/>
    <p:sldId id="281" r:id="rId21"/>
    <p:sldId id="280" r:id="rId22"/>
    <p:sldId id="282" r:id="rId23"/>
    <p:sldId id="285" r:id="rId24"/>
    <p:sldId id="286" r:id="rId25"/>
    <p:sldId id="287" r:id="rId26"/>
    <p:sldId id="288" r:id="rId27"/>
    <p:sldId id="283" r:id="rId28"/>
    <p:sldId id="289" r:id="rId29"/>
    <p:sldId id="284" r:id="rId30"/>
    <p:sldId id="290" r:id="rId31"/>
    <p:sldId id="303" r:id="rId32"/>
    <p:sldId id="305" r:id="rId33"/>
    <p:sldId id="307" r:id="rId34"/>
    <p:sldId id="309" r:id="rId35"/>
    <p:sldId id="311" r:id="rId36"/>
    <p:sldId id="274" r:id="rId37"/>
  </p:sldIdLst>
  <p:sldSz cx="12192000" cy="6858000"/>
  <p:notesSz cx="6858000" cy="9144000"/>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ilia Emerson" initials="EE" lastIdx="1" clrIdx="0">
    <p:extLst>
      <p:ext uri="{19B8F6BF-5375-455C-9EA6-DF929625EA0E}">
        <p15:presenceInfo xmlns:p15="http://schemas.microsoft.com/office/powerpoint/2012/main" userId="Emilia Emer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4E821"/>
    <a:srgbClr val="A0D34D"/>
    <a:srgbClr val="A3E0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9" autoAdjust="0"/>
    <p:restoredTop sz="84816" autoAdjust="0"/>
  </p:normalViewPr>
  <p:slideViewPr>
    <p:cSldViewPr snapToGrid="0">
      <p:cViewPr varScale="1">
        <p:scale>
          <a:sx n="59" d="100"/>
          <a:sy n="59" d="100"/>
        </p:scale>
        <p:origin x="84" y="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28T13:49:13.557" idx="1">
    <p:pos x="10" y="10"/>
    <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1-28T13:49:13.557"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B3134B-D964-4718-98A5-FB92CC09CFEE}" type="datetimeFigureOut">
              <a:rPr lang="en-US" smtClean="0"/>
              <a:t>3/2/2018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961A40-753D-4005-B7A5-B52EDD69B312}" type="slidenum">
              <a:rPr lang="en-US" smtClean="0"/>
              <a:t>‹#›</a:t>
            </a:fld>
            <a:endParaRPr lang="en-US"/>
          </a:p>
        </p:txBody>
      </p:sp>
    </p:spTree>
    <p:extLst>
      <p:ext uri="{BB962C8B-B14F-4D97-AF65-F5344CB8AC3E}">
        <p14:creationId xmlns:p14="http://schemas.microsoft.com/office/powerpoint/2010/main" val="1395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a:t>
            </a:fld>
            <a:endParaRPr lang="en-US"/>
          </a:p>
        </p:txBody>
      </p:sp>
    </p:spTree>
    <p:extLst>
      <p:ext uri="{BB962C8B-B14F-4D97-AF65-F5344CB8AC3E}">
        <p14:creationId xmlns:p14="http://schemas.microsoft.com/office/powerpoint/2010/main" val="189426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15</a:t>
            </a:fld>
            <a:endParaRPr lang="en-US"/>
          </a:p>
        </p:txBody>
      </p:sp>
    </p:spTree>
    <p:extLst>
      <p:ext uri="{BB962C8B-B14F-4D97-AF65-F5344CB8AC3E}">
        <p14:creationId xmlns:p14="http://schemas.microsoft.com/office/powerpoint/2010/main" val="51188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16</a:t>
            </a:fld>
            <a:endParaRPr lang="en-US"/>
          </a:p>
        </p:txBody>
      </p:sp>
    </p:spTree>
    <p:extLst>
      <p:ext uri="{BB962C8B-B14F-4D97-AF65-F5344CB8AC3E}">
        <p14:creationId xmlns:p14="http://schemas.microsoft.com/office/powerpoint/2010/main" val="2821921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17</a:t>
            </a:fld>
            <a:endParaRPr lang="en-US"/>
          </a:p>
        </p:txBody>
      </p:sp>
    </p:spTree>
    <p:extLst>
      <p:ext uri="{BB962C8B-B14F-4D97-AF65-F5344CB8AC3E}">
        <p14:creationId xmlns:p14="http://schemas.microsoft.com/office/powerpoint/2010/main" val="7026533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18</a:t>
            </a:fld>
            <a:endParaRPr lang="en-US"/>
          </a:p>
        </p:txBody>
      </p:sp>
    </p:spTree>
    <p:extLst>
      <p:ext uri="{BB962C8B-B14F-4D97-AF65-F5344CB8AC3E}">
        <p14:creationId xmlns:p14="http://schemas.microsoft.com/office/powerpoint/2010/main" val="3185688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19</a:t>
            </a:fld>
            <a:endParaRPr lang="en-US"/>
          </a:p>
        </p:txBody>
      </p:sp>
    </p:spTree>
    <p:extLst>
      <p:ext uri="{BB962C8B-B14F-4D97-AF65-F5344CB8AC3E}">
        <p14:creationId xmlns:p14="http://schemas.microsoft.com/office/powerpoint/2010/main" val="16357583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20</a:t>
            </a:fld>
            <a:endParaRPr lang="en-US"/>
          </a:p>
        </p:txBody>
      </p:sp>
    </p:spTree>
    <p:extLst>
      <p:ext uri="{BB962C8B-B14F-4D97-AF65-F5344CB8AC3E}">
        <p14:creationId xmlns:p14="http://schemas.microsoft.com/office/powerpoint/2010/main" val="4014855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21</a:t>
            </a:fld>
            <a:endParaRPr lang="en-US"/>
          </a:p>
        </p:txBody>
      </p:sp>
    </p:spTree>
    <p:extLst>
      <p:ext uri="{BB962C8B-B14F-4D97-AF65-F5344CB8AC3E}">
        <p14:creationId xmlns:p14="http://schemas.microsoft.com/office/powerpoint/2010/main" val="3652337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22</a:t>
            </a:fld>
            <a:endParaRPr lang="en-US"/>
          </a:p>
        </p:txBody>
      </p:sp>
    </p:spTree>
    <p:extLst>
      <p:ext uri="{BB962C8B-B14F-4D97-AF65-F5344CB8AC3E}">
        <p14:creationId xmlns:p14="http://schemas.microsoft.com/office/powerpoint/2010/main" val="2099856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23</a:t>
            </a:fld>
            <a:endParaRPr lang="en-US"/>
          </a:p>
        </p:txBody>
      </p:sp>
    </p:spTree>
    <p:extLst>
      <p:ext uri="{BB962C8B-B14F-4D97-AF65-F5344CB8AC3E}">
        <p14:creationId xmlns:p14="http://schemas.microsoft.com/office/powerpoint/2010/main" val="3877945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24</a:t>
            </a:fld>
            <a:endParaRPr lang="en-US"/>
          </a:p>
        </p:txBody>
      </p:sp>
    </p:spTree>
    <p:extLst>
      <p:ext uri="{BB962C8B-B14F-4D97-AF65-F5344CB8AC3E}">
        <p14:creationId xmlns:p14="http://schemas.microsoft.com/office/powerpoint/2010/main" val="3293750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a:t>
            </a:fld>
            <a:endParaRPr lang="en-US"/>
          </a:p>
        </p:txBody>
      </p:sp>
    </p:spTree>
    <p:extLst>
      <p:ext uri="{BB962C8B-B14F-4D97-AF65-F5344CB8AC3E}">
        <p14:creationId xmlns:p14="http://schemas.microsoft.com/office/powerpoint/2010/main" val="1465256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25</a:t>
            </a:fld>
            <a:endParaRPr lang="en-US"/>
          </a:p>
        </p:txBody>
      </p:sp>
    </p:spTree>
    <p:extLst>
      <p:ext uri="{BB962C8B-B14F-4D97-AF65-F5344CB8AC3E}">
        <p14:creationId xmlns:p14="http://schemas.microsoft.com/office/powerpoint/2010/main" val="1148361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26</a:t>
            </a:fld>
            <a:endParaRPr lang="en-US"/>
          </a:p>
        </p:txBody>
      </p:sp>
    </p:spTree>
    <p:extLst>
      <p:ext uri="{BB962C8B-B14F-4D97-AF65-F5344CB8AC3E}">
        <p14:creationId xmlns:p14="http://schemas.microsoft.com/office/powerpoint/2010/main" val="56649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27</a:t>
            </a:fld>
            <a:endParaRPr lang="en-US"/>
          </a:p>
        </p:txBody>
      </p:sp>
    </p:spTree>
    <p:extLst>
      <p:ext uri="{BB962C8B-B14F-4D97-AF65-F5344CB8AC3E}">
        <p14:creationId xmlns:p14="http://schemas.microsoft.com/office/powerpoint/2010/main" val="1913368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28</a:t>
            </a:fld>
            <a:endParaRPr lang="en-US"/>
          </a:p>
        </p:txBody>
      </p:sp>
    </p:spTree>
    <p:extLst>
      <p:ext uri="{BB962C8B-B14F-4D97-AF65-F5344CB8AC3E}">
        <p14:creationId xmlns:p14="http://schemas.microsoft.com/office/powerpoint/2010/main" val="511494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29</a:t>
            </a:fld>
            <a:endParaRPr lang="en-US"/>
          </a:p>
        </p:txBody>
      </p:sp>
    </p:spTree>
    <p:extLst>
      <p:ext uri="{BB962C8B-B14F-4D97-AF65-F5344CB8AC3E}">
        <p14:creationId xmlns:p14="http://schemas.microsoft.com/office/powerpoint/2010/main" val="19630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30</a:t>
            </a:fld>
            <a:endParaRPr lang="en-US"/>
          </a:p>
        </p:txBody>
      </p:sp>
    </p:spTree>
    <p:extLst>
      <p:ext uri="{BB962C8B-B14F-4D97-AF65-F5344CB8AC3E}">
        <p14:creationId xmlns:p14="http://schemas.microsoft.com/office/powerpoint/2010/main" val="5212251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34</a:t>
            </a:fld>
            <a:endParaRPr lang="en-US"/>
          </a:p>
        </p:txBody>
      </p:sp>
    </p:spTree>
    <p:extLst>
      <p:ext uri="{BB962C8B-B14F-4D97-AF65-F5344CB8AC3E}">
        <p14:creationId xmlns:p14="http://schemas.microsoft.com/office/powerpoint/2010/main" val="630589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35</a:t>
            </a:fld>
            <a:endParaRPr lang="en-US"/>
          </a:p>
        </p:txBody>
      </p:sp>
    </p:spTree>
    <p:extLst>
      <p:ext uri="{BB962C8B-B14F-4D97-AF65-F5344CB8AC3E}">
        <p14:creationId xmlns:p14="http://schemas.microsoft.com/office/powerpoint/2010/main" val="7392786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36</a:t>
            </a:fld>
            <a:endParaRPr lang="en-US"/>
          </a:p>
        </p:txBody>
      </p:sp>
    </p:spTree>
    <p:extLst>
      <p:ext uri="{BB962C8B-B14F-4D97-AF65-F5344CB8AC3E}">
        <p14:creationId xmlns:p14="http://schemas.microsoft.com/office/powerpoint/2010/main" val="1080803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5</a:t>
            </a:fld>
            <a:endParaRPr lang="en-US"/>
          </a:p>
        </p:txBody>
      </p:sp>
    </p:spTree>
    <p:extLst>
      <p:ext uri="{BB962C8B-B14F-4D97-AF65-F5344CB8AC3E}">
        <p14:creationId xmlns:p14="http://schemas.microsoft.com/office/powerpoint/2010/main" val="3828177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this slide up while you explain</a:t>
            </a:r>
            <a:r>
              <a:rPr lang="en-US" baseline="0" dirty="0" smtClean="0"/>
              <a:t> answer to previous question.</a:t>
            </a:r>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7</a:t>
            </a:fld>
            <a:endParaRPr lang="en-US"/>
          </a:p>
        </p:txBody>
      </p:sp>
    </p:spTree>
    <p:extLst>
      <p:ext uri="{BB962C8B-B14F-4D97-AF65-F5344CB8AC3E}">
        <p14:creationId xmlns:p14="http://schemas.microsoft.com/office/powerpoint/2010/main" val="149255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9</a:t>
            </a:fld>
            <a:endParaRPr lang="en-US"/>
          </a:p>
        </p:txBody>
      </p:sp>
    </p:spTree>
    <p:extLst>
      <p:ext uri="{BB962C8B-B14F-4D97-AF65-F5344CB8AC3E}">
        <p14:creationId xmlns:p14="http://schemas.microsoft.com/office/powerpoint/2010/main" val="3832381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11</a:t>
            </a:fld>
            <a:endParaRPr lang="en-US"/>
          </a:p>
        </p:txBody>
      </p:sp>
    </p:spTree>
    <p:extLst>
      <p:ext uri="{BB962C8B-B14F-4D97-AF65-F5344CB8AC3E}">
        <p14:creationId xmlns:p14="http://schemas.microsoft.com/office/powerpoint/2010/main" val="626526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12</a:t>
            </a:fld>
            <a:endParaRPr lang="en-US"/>
          </a:p>
        </p:txBody>
      </p:sp>
    </p:spTree>
    <p:extLst>
      <p:ext uri="{BB962C8B-B14F-4D97-AF65-F5344CB8AC3E}">
        <p14:creationId xmlns:p14="http://schemas.microsoft.com/office/powerpoint/2010/main" val="2788370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Put this slide up while you explain</a:t>
            </a:r>
            <a:r>
              <a:rPr lang="en-US" baseline="0" dirty="0" smtClean="0"/>
              <a:t> answer to previous question.</a:t>
            </a:r>
            <a:endParaRPr lang="en-US" dirty="0" smtClean="0"/>
          </a:p>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13</a:t>
            </a:fld>
            <a:endParaRPr lang="en-US"/>
          </a:p>
        </p:txBody>
      </p:sp>
    </p:spTree>
    <p:extLst>
      <p:ext uri="{BB962C8B-B14F-4D97-AF65-F5344CB8AC3E}">
        <p14:creationId xmlns:p14="http://schemas.microsoft.com/office/powerpoint/2010/main" val="2289644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961A40-753D-4005-B7A5-B52EDD69B312}" type="slidenum">
              <a:rPr lang="en-US" smtClean="0"/>
              <a:t>14</a:t>
            </a:fld>
            <a:endParaRPr lang="en-US"/>
          </a:p>
        </p:txBody>
      </p:sp>
    </p:spTree>
    <p:extLst>
      <p:ext uri="{BB962C8B-B14F-4D97-AF65-F5344CB8AC3E}">
        <p14:creationId xmlns:p14="http://schemas.microsoft.com/office/powerpoint/2010/main" val="2557121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FAB73BC-B049-4115-A692-8D63A059BFB8}" type="slidenum">
              <a:rPr lang="en-US" dirty="0"/>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6DFF08F-DC6B-4601-B491-B0F83F6DD2DA}" type="datetimeFigureOut">
              <a:rPr lang="en-US" smtClean="0"/>
              <a:pPr/>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314854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3/2/2018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3/2/2018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3/2/2018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3/2/2018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3/2/2018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96DFF08F-DC6B-4601-B491-B0F83F6DD2DA}" type="datetimeFigureOut">
              <a:rPr lang="en-US" dirty="0"/>
              <a:pPr/>
              <a:t>3/2/2018</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1.pn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5.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1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pn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gi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7" Type="http://schemas.openxmlformats.org/officeDocument/2006/relationships/image" Target="../media/image40.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37.jp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2.gif"/></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10" Type="http://schemas.openxmlformats.org/officeDocument/2006/relationships/image" Target="../media/image50.jpg"/><Relationship Id="rId4" Type="http://schemas.openxmlformats.org/officeDocument/2006/relationships/image" Target="../media/image44.jpg"/><Relationship Id="rId9" Type="http://schemas.openxmlformats.org/officeDocument/2006/relationships/image" Target="../media/image49.jpg"/></Relationships>
</file>

<file path=ppt/slides/_rels/slide31.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5.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png"/><Relationship Id="rId5" Type="http://schemas.openxmlformats.org/officeDocument/2006/relationships/notesSlide" Target="../notesSlides/notesSlide26.xml"/><Relationship Id="rId4"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image" Target="../media/image55.gif"/><Relationship Id="rId3" Type="http://schemas.openxmlformats.org/officeDocument/2006/relationships/image" Target="../media/image1.png"/><Relationship Id="rId7" Type="http://schemas.openxmlformats.org/officeDocument/2006/relationships/image" Target="../media/image54.gi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3.gif"/><Relationship Id="rId5" Type="http://schemas.openxmlformats.org/officeDocument/2006/relationships/image" Target="../media/image52.gif"/><Relationship Id="rId4" Type="http://schemas.openxmlformats.org/officeDocument/2006/relationships/image" Target="../media/image51.gif"/><Relationship Id="rId9" Type="http://schemas.openxmlformats.org/officeDocument/2006/relationships/image" Target="../media/image56.gif"/></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34000" y="-4678431"/>
            <a:ext cx="13469616" cy="10040987"/>
          </a:xfrm>
          <a:prstGeom prst="rect">
            <a:avLst/>
          </a:prstGeom>
          <a:blipFill dpi="0" rotWithShape="1">
            <a:blip r:embed="rId3">
              <a:alphaModFix amt="25000"/>
              <a:lum bright="70000" contras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intro</a:t>
            </a:r>
            <a:endParaRPr lang="en-US" dirty="0"/>
          </a:p>
        </p:txBody>
      </p:sp>
      <p:pic>
        <p:nvPicPr>
          <p:cNvPr id="4" name="Picture 3" descr="Macintosh HD:Users:kirstengerbatsch2:Desktop:NCATlogoMTFC.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521" y="5547099"/>
            <a:ext cx="3519647" cy="866580"/>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034" y="5701184"/>
            <a:ext cx="1378077" cy="829398"/>
          </a:xfrm>
          <a:prstGeom prst="rect">
            <a:avLst/>
          </a:prstGeom>
        </p:spPr>
      </p:pic>
      <p:pic>
        <p:nvPicPr>
          <p:cNvPr id="6" name="Picture 5" descr="Macintosh HD:Users:kirstengerbatsch2:Desktop:300colorAmeriCorpsMT.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3111" y="5751440"/>
            <a:ext cx="703319" cy="728887"/>
          </a:xfrm>
          <a:prstGeom prst="rect">
            <a:avLst/>
          </a:prstGeom>
          <a:noFill/>
          <a:ln>
            <a:noFill/>
          </a:ln>
        </p:spPr>
      </p:pic>
    </p:spTree>
    <p:extLst>
      <p:ext uri="{BB962C8B-B14F-4D97-AF65-F5344CB8AC3E}">
        <p14:creationId xmlns:p14="http://schemas.microsoft.com/office/powerpoint/2010/main" val="18951775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6280603" cy="1244903"/>
          </a:xfrm>
        </p:spPr>
        <p:txBody>
          <a:bodyPr>
            <a:normAutofit fontScale="90000"/>
          </a:bodyPr>
          <a:lstStyle/>
          <a:p>
            <a:r>
              <a:rPr lang="en-US" dirty="0" smtClean="0">
                <a:solidFill>
                  <a:schemeClr val="accent6">
                    <a:lumMod val="75000"/>
                  </a:schemeClr>
                </a:solidFill>
              </a:rPr>
              <a:t>Which of these items helps reduce waste?</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5256136"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Reusable water bottle.</a:t>
            </a:r>
          </a:p>
          <a:p>
            <a:pPr marL="788670" indent="-742950">
              <a:buFont typeface="Corbel" pitchFamily="34" charset="0"/>
              <a:buAutoNum type="alphaUcPeriod"/>
            </a:pPr>
            <a:r>
              <a:rPr lang="en-US" sz="3200" dirty="0" smtClean="0">
                <a:solidFill>
                  <a:schemeClr val="accent6">
                    <a:lumMod val="75000"/>
                  </a:schemeClr>
                </a:solidFill>
              </a:rPr>
              <a:t>Reusable tote bag.</a:t>
            </a:r>
          </a:p>
          <a:p>
            <a:pPr marL="788670" indent="-742950">
              <a:buFont typeface="Corbel" pitchFamily="34" charset="0"/>
              <a:buAutoNum type="alphaUcPeriod"/>
            </a:pPr>
            <a:r>
              <a:rPr lang="en-US" sz="3200" dirty="0" smtClean="0">
                <a:solidFill>
                  <a:schemeClr val="accent6">
                    <a:lumMod val="75000"/>
                  </a:schemeClr>
                </a:solidFill>
              </a:rPr>
              <a:t>Recycling bin.</a:t>
            </a:r>
          </a:p>
          <a:p>
            <a:pPr marL="788670" indent="-742950">
              <a:buFont typeface="Corbel" pitchFamily="34" charset="0"/>
              <a:buAutoNum type="alphaUcPeriod"/>
            </a:pPr>
            <a:r>
              <a:rPr lang="en-US" sz="3200" dirty="0" smtClean="0">
                <a:solidFill>
                  <a:schemeClr val="accent6">
                    <a:lumMod val="75000"/>
                  </a:schemeClr>
                </a:solidFill>
              </a:rPr>
              <a:t>All of them.</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4" y="4678739"/>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52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ttps://www.customearthpromos.com/media/catalog/product/r/e/reusable-recycled-sports-bottles-transparent-royal-blue-p1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103" y="779337"/>
            <a:ext cx="2626378" cy="2626378"/>
          </a:xfrm>
          <a:prstGeom prst="rect">
            <a:avLst/>
          </a:prstGeom>
          <a:noFill/>
          <a:ln w="3175">
            <a:solidFill>
              <a:schemeClr val="tx1"/>
            </a:solidFill>
          </a:ln>
        </p:spPr>
      </p:pic>
      <p:pic>
        <p:nvPicPr>
          <p:cNvPr id="8" name="Picture 7" descr="https://www.customearthpromos.com/media/catalog/product/e/c/eco-friendly-reusable-grocery-bags-natural-rb10.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102" y="3563407"/>
            <a:ext cx="2626378" cy="2626378"/>
          </a:xfrm>
          <a:prstGeom prst="rect">
            <a:avLst/>
          </a:prstGeom>
          <a:noFill/>
          <a:ln w="3175">
            <a:solidFill>
              <a:schemeClr val="tx1"/>
            </a:solidFill>
          </a:ln>
        </p:spPr>
      </p:pic>
      <p:pic>
        <p:nvPicPr>
          <p:cNvPr id="11" name="Picture 10" descr="https://images-na.ssl-images-amazon.com/images/I/616%2BYabDlNL._SL1280_.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30917" y="3463555"/>
            <a:ext cx="2626378" cy="2626378"/>
          </a:xfrm>
          <a:prstGeom prst="rect">
            <a:avLst/>
          </a:prstGeom>
          <a:noFill/>
          <a:ln w="3175">
            <a:solidFill>
              <a:schemeClr val="tx1"/>
            </a:solidFill>
          </a:ln>
        </p:spPr>
      </p:pic>
      <p:pic>
        <p:nvPicPr>
          <p:cNvPr id="12" name="Picture 11" descr="https://target.scene7.com/is/image/Target/15036839?wid=520&amp;hei=520&amp;fmt=p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30917" y="664752"/>
            <a:ext cx="2626378" cy="2626378"/>
          </a:xfrm>
          <a:prstGeom prst="rect">
            <a:avLst/>
          </a:prstGeom>
          <a:noFill/>
          <a:ln w="3175">
            <a:solidFill>
              <a:schemeClr val="tx1"/>
            </a:solidFill>
          </a:ln>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07208" y="1581488"/>
            <a:ext cx="4891453" cy="3668590"/>
          </a:xfrm>
          <a:prstGeom prst="rect">
            <a:avLst/>
          </a:prstGeom>
          <a:ln w="3175">
            <a:solidFill>
              <a:schemeClr val="tx1"/>
            </a:solidFill>
          </a:ln>
        </p:spPr>
      </p:pic>
    </p:spTree>
    <p:extLst>
      <p:ext uri="{BB962C8B-B14F-4D97-AF65-F5344CB8AC3E}">
        <p14:creationId xmlns:p14="http://schemas.microsoft.com/office/powerpoint/2010/main" val="2047162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6">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49818" y="1714500"/>
            <a:ext cx="6096000" cy="5143500"/>
          </a:xfrm>
          <a:prstGeom prst="rect">
            <a:avLst/>
          </a:prstGeom>
          <a:blipFill>
            <a:blip r:embed="rId7"/>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5499785" cy="1244903"/>
          </a:xfrm>
        </p:spPr>
        <p:txBody>
          <a:bodyPr>
            <a:normAutofit fontScale="90000"/>
          </a:bodyPr>
          <a:lstStyle/>
          <a:p>
            <a:r>
              <a:rPr lang="en-US" dirty="0" smtClean="0">
                <a:solidFill>
                  <a:schemeClr val="accent6">
                    <a:lumMod val="75000"/>
                  </a:schemeClr>
                </a:solidFill>
              </a:rPr>
              <a:t>Which of these can not be recycled?</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5256136"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Candy wrappers.</a:t>
            </a:r>
          </a:p>
          <a:p>
            <a:pPr marL="788670" indent="-742950">
              <a:buFont typeface="Corbel" pitchFamily="34" charset="0"/>
              <a:buAutoNum type="alphaUcPeriod"/>
            </a:pPr>
            <a:r>
              <a:rPr lang="en-US" sz="3200" dirty="0" smtClean="0">
                <a:solidFill>
                  <a:schemeClr val="accent6">
                    <a:lumMod val="75000"/>
                  </a:schemeClr>
                </a:solidFill>
              </a:rPr>
              <a:t>Plastic water bottle.</a:t>
            </a:r>
          </a:p>
          <a:p>
            <a:pPr marL="788670" indent="-742950">
              <a:buFont typeface="Corbel" pitchFamily="34" charset="0"/>
              <a:buAutoNum type="alphaUcPeriod"/>
            </a:pPr>
            <a:r>
              <a:rPr lang="en-US" sz="3200" dirty="0" smtClean="0">
                <a:solidFill>
                  <a:schemeClr val="accent6">
                    <a:lumMod val="75000"/>
                  </a:schemeClr>
                </a:solidFill>
              </a:rPr>
              <a:t>Smartphone.</a:t>
            </a:r>
          </a:p>
          <a:p>
            <a:pPr marL="788670" indent="-742950">
              <a:buFont typeface="Corbel" pitchFamily="34" charset="0"/>
              <a:buAutoNum type="alphaUcPeriod"/>
            </a:pPr>
            <a:r>
              <a:rPr lang="en-US" sz="3200" dirty="0" smtClean="0">
                <a:solidFill>
                  <a:schemeClr val="accent6">
                    <a:lumMod val="75000"/>
                  </a:schemeClr>
                </a:solidFill>
              </a:rPr>
              <a:t>Cardboard box.</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4" y="2822633"/>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9115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ttp://www.rocketscandy.ca/media/empty.wrappers-e138020901825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013" y="1912220"/>
            <a:ext cx="5557030" cy="2993887"/>
          </a:xfrm>
          <a:prstGeom prst="rect">
            <a:avLst/>
          </a:prstGeom>
          <a:noFill/>
          <a:ln>
            <a:solidFill>
              <a:schemeClr val="tx1"/>
            </a:solidFill>
            <a:prstDash val="solid"/>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1196" y="1912220"/>
            <a:ext cx="4366086" cy="2993887"/>
          </a:xfrm>
          <a:prstGeom prst="rect">
            <a:avLst/>
          </a:prstGeom>
          <a:ln w="3175">
            <a:solidFill>
              <a:schemeClr val="tx1"/>
            </a:solidFill>
          </a:ln>
        </p:spPr>
      </p:pic>
    </p:spTree>
    <p:extLst>
      <p:ext uri="{BB962C8B-B14F-4D97-AF65-F5344CB8AC3E}">
        <p14:creationId xmlns:p14="http://schemas.microsoft.com/office/powerpoint/2010/main" val="1971041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a:bodyPr>
          <a:lstStyle/>
          <a:p>
            <a:r>
              <a:rPr lang="en-US" sz="7200" cap="small" dirty="0"/>
              <a:t>w</a:t>
            </a:r>
            <a:r>
              <a:rPr lang="en-US" sz="7200" cap="small" dirty="0" smtClean="0"/>
              <a:t>hat is waste</a:t>
            </a:r>
            <a:r>
              <a:rPr lang="en-US" sz="6000" cap="small" dirty="0" smtClean="0"/>
              <a:t>?</a:t>
            </a:r>
            <a:endParaRPr lang="en-US" sz="60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946231" y="1313882"/>
            <a:ext cx="10327105" cy="1564195"/>
          </a:xfrm>
        </p:spPr>
        <p:txBody>
          <a:bodyPr>
            <a:normAutofit/>
          </a:bodyPr>
          <a:lstStyle/>
          <a:p>
            <a:pPr marL="45720" indent="0" algn="ctr">
              <a:buNone/>
            </a:pPr>
            <a:r>
              <a:rPr lang="en-US" sz="4800" dirty="0">
                <a:solidFill>
                  <a:schemeClr val="accent6">
                    <a:lumMod val="75000"/>
                  </a:schemeClr>
                </a:solidFill>
              </a:rPr>
              <a:t>Waste is anything that we throw away that doesn’t get used.</a:t>
            </a: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4829" y="2932828"/>
            <a:ext cx="4349907" cy="3284182"/>
          </a:xfrm>
          <a:prstGeom prst="rect">
            <a:avLst/>
          </a:prstGeom>
          <a:ln w="3175">
            <a:solidFill>
              <a:schemeClr val="tx1"/>
            </a:solidFill>
          </a:ln>
        </p:spPr>
      </p:pic>
    </p:spTree>
    <p:extLst>
      <p:ext uri="{BB962C8B-B14F-4D97-AF65-F5344CB8AC3E}">
        <p14:creationId xmlns:p14="http://schemas.microsoft.com/office/powerpoint/2010/main" val="29760015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a:bodyPr>
          <a:lstStyle/>
          <a:p>
            <a:r>
              <a:rPr lang="en-US" sz="7200" cap="small" dirty="0"/>
              <a:t>w</a:t>
            </a:r>
            <a:r>
              <a:rPr lang="en-US" sz="7200" cap="small" dirty="0" smtClean="0"/>
              <a:t>hat is waste</a:t>
            </a:r>
            <a:r>
              <a:rPr lang="en-US" sz="6000" cap="small" dirty="0" smtClean="0"/>
              <a:t>?</a:t>
            </a:r>
            <a:endParaRPr lang="en-US" sz="60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251365" y="1114682"/>
            <a:ext cx="11259640" cy="677860"/>
          </a:xfrm>
        </p:spPr>
        <p:txBody>
          <a:bodyPr>
            <a:normAutofit/>
          </a:bodyPr>
          <a:lstStyle/>
          <a:p>
            <a:pPr marL="274320" lvl="1" indent="0" algn="ctr">
              <a:buNone/>
            </a:pPr>
            <a:r>
              <a:rPr lang="en-US" sz="3600" dirty="0">
                <a:solidFill>
                  <a:schemeClr val="accent6">
                    <a:lumMod val="75000"/>
                  </a:schemeClr>
                </a:solidFill>
              </a:rPr>
              <a:t>Things that might get thrown away everyday include:</a:t>
            </a:r>
          </a:p>
          <a:p>
            <a:pPr marL="45720" indent="0" algn="ctr">
              <a:buNone/>
            </a:pPr>
            <a:endParaRPr lang="en-US" sz="2800" dirty="0">
              <a:solidFill>
                <a:schemeClr val="accent6">
                  <a:lumMod val="75000"/>
                </a:schemeClr>
              </a:solidFill>
            </a:endParaRPr>
          </a:p>
          <a:p>
            <a:pPr algn="ct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141" y="2079388"/>
            <a:ext cx="2948434" cy="1658494"/>
          </a:xfrm>
          <a:prstGeom prst="rect">
            <a:avLst/>
          </a:prstGeom>
          <a:ln w="3175">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4838" y="4052845"/>
            <a:ext cx="3277004" cy="2336596"/>
          </a:xfrm>
          <a:prstGeom prst="rect">
            <a:avLst/>
          </a:prstGeom>
          <a:ln w="3175">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2663" y="4199335"/>
            <a:ext cx="3291142" cy="2190106"/>
          </a:xfrm>
          <a:prstGeom prst="rect">
            <a:avLst/>
          </a:prstGeom>
          <a:ln w="3175">
            <a:solidFill>
              <a:schemeClr val="tx1"/>
            </a:solidFill>
          </a:ln>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8857" y="1879974"/>
            <a:ext cx="3856673" cy="2159737"/>
          </a:xfrm>
          <a:prstGeom prst="rect">
            <a:avLst/>
          </a:prstGeom>
          <a:ln w="3175">
            <a:solidFill>
              <a:schemeClr val="tx1"/>
            </a:solidFill>
          </a:ln>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2885" y="4199335"/>
            <a:ext cx="4014744" cy="2190106"/>
          </a:xfrm>
          <a:prstGeom prst="rect">
            <a:avLst/>
          </a:prstGeom>
          <a:ln w="3175">
            <a:solidFill>
              <a:schemeClr val="tx1"/>
            </a:solidFill>
          </a:ln>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31335" y="1742749"/>
            <a:ext cx="3392470" cy="2261646"/>
          </a:xfrm>
          <a:prstGeom prst="rect">
            <a:avLst/>
          </a:prstGeom>
          <a:ln w="3175">
            <a:solidFill>
              <a:schemeClr val="tx1"/>
            </a:solidFill>
          </a:ln>
        </p:spPr>
      </p:pic>
      <p:sp>
        <p:nvSpPr>
          <p:cNvPr id="13" name="TextBox 12"/>
          <p:cNvSpPr txBox="1"/>
          <p:nvPr/>
        </p:nvSpPr>
        <p:spPr>
          <a:xfrm rot="21092045">
            <a:off x="501089" y="1928474"/>
            <a:ext cx="3858030" cy="1938992"/>
          </a:xfrm>
          <a:prstGeom prst="rect">
            <a:avLst/>
          </a:prstGeom>
          <a:noFill/>
        </p:spPr>
        <p:txBody>
          <a:bodyPr wrap="square" rtlCol="0">
            <a:spAutoFit/>
          </a:bodyPr>
          <a:lstStyle/>
          <a:p>
            <a:pPr algn="ctr"/>
            <a:r>
              <a:rPr lang="en-US" sz="6000" cap="small" dirty="0">
                <a:ln w="19050">
                  <a:solidFill>
                    <a:schemeClr val="accent6">
                      <a:lumMod val="75000"/>
                    </a:schemeClr>
                  </a:solidFill>
                </a:ln>
                <a:solidFill>
                  <a:schemeClr val="bg1"/>
                </a:solidFill>
              </a:rPr>
              <a:t>o</a:t>
            </a:r>
            <a:r>
              <a:rPr lang="en-US" sz="6000" cap="small" dirty="0" smtClean="0">
                <a:ln w="19050">
                  <a:solidFill>
                    <a:schemeClr val="accent6">
                      <a:lumMod val="75000"/>
                    </a:schemeClr>
                  </a:solidFill>
                </a:ln>
                <a:solidFill>
                  <a:schemeClr val="bg1"/>
                </a:solidFill>
              </a:rPr>
              <a:t>ld</a:t>
            </a:r>
          </a:p>
          <a:p>
            <a:r>
              <a:rPr lang="en-US" sz="6000" cap="small" dirty="0" smtClean="0">
                <a:ln w="19050">
                  <a:solidFill>
                    <a:schemeClr val="accent6">
                      <a:lumMod val="75000"/>
                    </a:schemeClr>
                  </a:solidFill>
                </a:ln>
                <a:solidFill>
                  <a:schemeClr val="bg1"/>
                </a:solidFill>
              </a:rPr>
              <a:t>cellphones</a:t>
            </a:r>
            <a:endParaRPr lang="en-US" sz="6000" cap="small" dirty="0">
              <a:ln w="19050">
                <a:solidFill>
                  <a:schemeClr val="accent6">
                    <a:lumMod val="75000"/>
                  </a:schemeClr>
                </a:solidFill>
              </a:ln>
              <a:solidFill>
                <a:schemeClr val="bg1"/>
              </a:solidFill>
            </a:endParaRPr>
          </a:p>
        </p:txBody>
      </p:sp>
      <p:sp>
        <p:nvSpPr>
          <p:cNvPr id="14" name="TextBox 13"/>
          <p:cNvSpPr txBox="1"/>
          <p:nvPr/>
        </p:nvSpPr>
        <p:spPr>
          <a:xfrm rot="163594">
            <a:off x="4124343" y="2444188"/>
            <a:ext cx="3858030" cy="1077218"/>
          </a:xfrm>
          <a:prstGeom prst="rect">
            <a:avLst/>
          </a:prstGeom>
          <a:noFill/>
        </p:spPr>
        <p:txBody>
          <a:bodyPr wrap="square" rtlCol="0">
            <a:spAutoFit/>
          </a:bodyPr>
          <a:lstStyle/>
          <a:p>
            <a:pPr algn="ctr"/>
            <a:r>
              <a:rPr lang="en-US" sz="3200" cap="small" dirty="0">
                <a:ln w="12700">
                  <a:solidFill>
                    <a:schemeClr val="accent6">
                      <a:lumMod val="75000"/>
                    </a:schemeClr>
                  </a:solidFill>
                </a:ln>
                <a:solidFill>
                  <a:schemeClr val="bg1"/>
                </a:solidFill>
              </a:rPr>
              <a:t>s</a:t>
            </a:r>
            <a:r>
              <a:rPr lang="en-US" sz="3200" cap="small" dirty="0" smtClean="0">
                <a:ln w="12700">
                  <a:solidFill>
                    <a:schemeClr val="accent6">
                      <a:lumMod val="75000"/>
                    </a:schemeClr>
                  </a:solidFill>
                </a:ln>
                <a:solidFill>
                  <a:schemeClr val="bg1"/>
                </a:solidFill>
              </a:rPr>
              <a:t>poiled food and peels</a:t>
            </a:r>
            <a:endParaRPr lang="en-US" sz="3200" cap="small" dirty="0">
              <a:ln w="12700">
                <a:solidFill>
                  <a:schemeClr val="accent6">
                    <a:lumMod val="75000"/>
                  </a:schemeClr>
                </a:solidFill>
              </a:ln>
              <a:solidFill>
                <a:schemeClr val="bg1"/>
              </a:solidFill>
            </a:endParaRPr>
          </a:p>
        </p:txBody>
      </p:sp>
      <p:sp>
        <p:nvSpPr>
          <p:cNvPr id="15" name="TextBox 14"/>
          <p:cNvSpPr txBox="1"/>
          <p:nvPr/>
        </p:nvSpPr>
        <p:spPr>
          <a:xfrm rot="248408">
            <a:off x="7903352" y="1904075"/>
            <a:ext cx="3858030" cy="1938992"/>
          </a:xfrm>
          <a:prstGeom prst="rect">
            <a:avLst/>
          </a:prstGeom>
          <a:noFill/>
        </p:spPr>
        <p:txBody>
          <a:bodyPr wrap="square" rtlCol="0">
            <a:spAutoFit/>
          </a:bodyPr>
          <a:lstStyle/>
          <a:p>
            <a:pPr algn="ctr"/>
            <a:r>
              <a:rPr lang="en-US" sz="6000" cap="small" dirty="0">
                <a:ln w="19050">
                  <a:solidFill>
                    <a:schemeClr val="accent6">
                      <a:lumMod val="75000"/>
                    </a:schemeClr>
                  </a:solidFill>
                </a:ln>
                <a:solidFill>
                  <a:schemeClr val="bg1"/>
                </a:solidFill>
              </a:rPr>
              <a:t>p</a:t>
            </a:r>
            <a:r>
              <a:rPr lang="en-US" sz="6000" cap="small" dirty="0" smtClean="0">
                <a:ln w="19050">
                  <a:solidFill>
                    <a:schemeClr val="accent6">
                      <a:lumMod val="75000"/>
                    </a:schemeClr>
                  </a:solidFill>
                </a:ln>
                <a:solidFill>
                  <a:schemeClr val="bg1"/>
                </a:solidFill>
              </a:rPr>
              <a:t>lastic bags</a:t>
            </a:r>
            <a:endParaRPr lang="en-US" sz="6000" cap="small" dirty="0">
              <a:ln w="19050">
                <a:solidFill>
                  <a:schemeClr val="accent6">
                    <a:lumMod val="75000"/>
                  </a:schemeClr>
                </a:solidFill>
              </a:ln>
              <a:solidFill>
                <a:schemeClr val="bg1"/>
              </a:solidFill>
            </a:endParaRPr>
          </a:p>
        </p:txBody>
      </p:sp>
      <p:sp>
        <p:nvSpPr>
          <p:cNvPr id="16" name="TextBox 15"/>
          <p:cNvSpPr txBox="1"/>
          <p:nvPr/>
        </p:nvSpPr>
        <p:spPr>
          <a:xfrm rot="21207858">
            <a:off x="7938586" y="4221822"/>
            <a:ext cx="3858030" cy="1938992"/>
          </a:xfrm>
          <a:prstGeom prst="rect">
            <a:avLst/>
          </a:prstGeom>
          <a:noFill/>
        </p:spPr>
        <p:txBody>
          <a:bodyPr wrap="square" rtlCol="0">
            <a:spAutoFit/>
          </a:bodyPr>
          <a:lstStyle/>
          <a:p>
            <a:pPr algn="ctr"/>
            <a:r>
              <a:rPr lang="en-US" sz="6000" cap="small" dirty="0">
                <a:ln w="19050">
                  <a:solidFill>
                    <a:schemeClr val="accent6">
                      <a:lumMod val="75000"/>
                    </a:schemeClr>
                  </a:solidFill>
                </a:ln>
                <a:solidFill>
                  <a:schemeClr val="bg1"/>
                </a:solidFill>
              </a:rPr>
              <a:t>f</a:t>
            </a:r>
            <a:r>
              <a:rPr lang="en-US" sz="6000" cap="small" dirty="0" smtClean="0">
                <a:ln w="19050">
                  <a:solidFill>
                    <a:schemeClr val="accent6">
                      <a:lumMod val="75000"/>
                    </a:schemeClr>
                  </a:solidFill>
                </a:ln>
                <a:solidFill>
                  <a:schemeClr val="bg1"/>
                </a:solidFill>
              </a:rPr>
              <a:t>ood wrappers</a:t>
            </a:r>
            <a:endParaRPr lang="en-US" sz="6000" cap="small" dirty="0">
              <a:ln w="19050">
                <a:solidFill>
                  <a:schemeClr val="accent6">
                    <a:lumMod val="75000"/>
                  </a:schemeClr>
                </a:solidFill>
              </a:ln>
              <a:solidFill>
                <a:schemeClr val="bg1"/>
              </a:solidFill>
            </a:endParaRPr>
          </a:p>
        </p:txBody>
      </p:sp>
      <p:sp>
        <p:nvSpPr>
          <p:cNvPr id="17" name="TextBox 16"/>
          <p:cNvSpPr txBox="1"/>
          <p:nvPr/>
        </p:nvSpPr>
        <p:spPr>
          <a:xfrm rot="163594">
            <a:off x="379215" y="4457298"/>
            <a:ext cx="4204113" cy="1569660"/>
          </a:xfrm>
          <a:prstGeom prst="rect">
            <a:avLst/>
          </a:prstGeom>
          <a:noFill/>
        </p:spPr>
        <p:txBody>
          <a:bodyPr wrap="square" rtlCol="0">
            <a:spAutoFit/>
          </a:bodyPr>
          <a:lstStyle/>
          <a:p>
            <a:pPr algn="ctr"/>
            <a:r>
              <a:rPr lang="en-US" sz="4800" cap="small" dirty="0">
                <a:ln w="15875">
                  <a:solidFill>
                    <a:schemeClr val="accent6">
                      <a:lumMod val="75000"/>
                    </a:schemeClr>
                  </a:solidFill>
                </a:ln>
                <a:solidFill>
                  <a:schemeClr val="bg1"/>
                </a:solidFill>
              </a:rPr>
              <a:t>p</a:t>
            </a:r>
            <a:r>
              <a:rPr lang="en-US" sz="4800" cap="small" dirty="0" smtClean="0">
                <a:ln w="15875">
                  <a:solidFill>
                    <a:schemeClr val="accent6">
                      <a:lumMod val="75000"/>
                    </a:schemeClr>
                  </a:solidFill>
                </a:ln>
                <a:solidFill>
                  <a:schemeClr val="bg1"/>
                </a:solidFill>
              </a:rPr>
              <a:t>aper (like old homework)</a:t>
            </a:r>
            <a:endParaRPr lang="en-US" sz="4800" cap="small" dirty="0">
              <a:ln w="15875">
                <a:solidFill>
                  <a:schemeClr val="accent6">
                    <a:lumMod val="75000"/>
                  </a:schemeClr>
                </a:solidFill>
              </a:ln>
              <a:solidFill>
                <a:schemeClr val="bg1"/>
              </a:solidFill>
            </a:endParaRPr>
          </a:p>
        </p:txBody>
      </p:sp>
      <p:sp>
        <p:nvSpPr>
          <p:cNvPr id="18" name="TextBox 17"/>
          <p:cNvSpPr txBox="1"/>
          <p:nvPr/>
        </p:nvSpPr>
        <p:spPr>
          <a:xfrm rot="288267">
            <a:off x="4531183" y="3881241"/>
            <a:ext cx="3531760" cy="2585323"/>
          </a:xfrm>
          <a:prstGeom prst="rect">
            <a:avLst/>
          </a:prstGeom>
          <a:noFill/>
        </p:spPr>
        <p:txBody>
          <a:bodyPr wrap="square" rtlCol="0">
            <a:spAutoFit/>
          </a:bodyPr>
          <a:lstStyle/>
          <a:p>
            <a:pPr algn="ctr"/>
            <a:r>
              <a:rPr lang="en-US" sz="5400" cap="small" dirty="0">
                <a:ln w="19050">
                  <a:solidFill>
                    <a:schemeClr val="accent6">
                      <a:lumMod val="75000"/>
                    </a:schemeClr>
                  </a:solidFill>
                </a:ln>
                <a:solidFill>
                  <a:schemeClr val="bg1"/>
                </a:solidFill>
              </a:rPr>
              <a:t>e</a:t>
            </a:r>
            <a:r>
              <a:rPr lang="en-US" sz="5400" cap="small" dirty="0" smtClean="0">
                <a:ln w="19050">
                  <a:solidFill>
                    <a:schemeClr val="accent6">
                      <a:lumMod val="75000"/>
                    </a:schemeClr>
                  </a:solidFill>
                </a:ln>
                <a:solidFill>
                  <a:schemeClr val="bg1"/>
                </a:solidFill>
              </a:rPr>
              <a:t>mpty bottles and cans</a:t>
            </a:r>
            <a:endParaRPr lang="en-US" sz="5400" cap="small" dirty="0">
              <a:ln w="19050">
                <a:solidFill>
                  <a:schemeClr val="accent6">
                    <a:lumMod val="75000"/>
                  </a:schemeClr>
                </a:solidFill>
              </a:ln>
              <a:solidFill>
                <a:schemeClr val="bg1"/>
              </a:solidFill>
            </a:endParaRPr>
          </a:p>
        </p:txBody>
      </p:sp>
    </p:spTree>
    <p:extLst>
      <p:ext uri="{BB962C8B-B14F-4D97-AF65-F5344CB8AC3E}">
        <p14:creationId xmlns:p14="http://schemas.microsoft.com/office/powerpoint/2010/main" val="282073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1956218" cy="1356360"/>
          </a:xfrm>
        </p:spPr>
        <p:txBody>
          <a:bodyPr>
            <a:noAutofit/>
          </a:bodyPr>
          <a:lstStyle/>
          <a:p>
            <a:r>
              <a:rPr lang="en-US" sz="6000" cap="small" dirty="0" smtClean="0"/>
              <a:t>WHERE DOES ALL THE WASTE GO?</a:t>
            </a:r>
            <a:endParaRPr lang="en-US" sz="60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65485" y="1429236"/>
            <a:ext cx="4519862" cy="4798462"/>
          </a:xfrm>
        </p:spPr>
        <p:txBody>
          <a:bodyPr>
            <a:normAutofit/>
          </a:bodyPr>
          <a:lstStyle/>
          <a:p>
            <a:pPr marL="45720" indent="0">
              <a:buNone/>
            </a:pPr>
            <a:r>
              <a:rPr lang="en-US" sz="4000" dirty="0">
                <a:solidFill>
                  <a:schemeClr val="accent6">
                    <a:lumMod val="75000"/>
                  </a:schemeClr>
                </a:solidFill>
              </a:rPr>
              <a:t>Items that are thrown away are picked up and taken to the </a:t>
            </a:r>
            <a:r>
              <a:rPr lang="en-US" sz="4000" b="1" dirty="0"/>
              <a:t>landfill.</a:t>
            </a:r>
          </a:p>
          <a:p>
            <a:r>
              <a:rPr lang="en-US" sz="3200" dirty="0">
                <a:solidFill>
                  <a:schemeClr val="accent6">
                    <a:lumMod val="75000"/>
                  </a:schemeClr>
                </a:solidFill>
              </a:rPr>
              <a:t>A landfill is </a:t>
            </a:r>
            <a:r>
              <a:rPr lang="en-US" sz="3200" dirty="0" smtClean="0">
                <a:solidFill>
                  <a:schemeClr val="accent6">
                    <a:lumMod val="75000"/>
                  </a:schemeClr>
                </a:solidFill>
              </a:rPr>
              <a:t>basically </a:t>
            </a:r>
            <a:r>
              <a:rPr lang="en-US" sz="3200" dirty="0">
                <a:solidFill>
                  <a:schemeClr val="accent6">
                    <a:lumMod val="75000"/>
                  </a:schemeClr>
                </a:solidFill>
              </a:rPr>
              <a:t>a big pile of </a:t>
            </a:r>
            <a:r>
              <a:rPr lang="en-US" sz="3200" dirty="0" smtClean="0">
                <a:solidFill>
                  <a:schemeClr val="accent6">
                    <a:lumMod val="75000"/>
                  </a:schemeClr>
                </a:solidFill>
              </a:rPr>
              <a:t>garbage!</a:t>
            </a:r>
            <a:endParaRPr lang="en-US" sz="3200" dirty="0">
              <a:solidFill>
                <a:schemeClr val="accent6">
                  <a:lumMod val="75000"/>
                </a:schemeClr>
              </a:solidFill>
            </a:endParaRP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130" y="1429236"/>
            <a:ext cx="6487295" cy="4307633"/>
          </a:xfrm>
          <a:prstGeom prst="rect">
            <a:avLst/>
          </a:prstGeom>
          <a:ln w="3175">
            <a:solidFill>
              <a:schemeClr val="tx1"/>
            </a:solidFill>
          </a:ln>
        </p:spPr>
      </p:pic>
      <p:sp>
        <p:nvSpPr>
          <p:cNvPr id="4" name="Right Arrow 3"/>
          <p:cNvSpPr/>
          <p:nvPr/>
        </p:nvSpPr>
        <p:spPr>
          <a:xfrm rot="20623193">
            <a:off x="4146117" y="4799655"/>
            <a:ext cx="1878461" cy="703001"/>
          </a:xfrm>
          <a:prstGeom prst="rightArrow">
            <a:avLst>
              <a:gd name="adj1" fmla="val 50000"/>
              <a:gd name="adj2" fmla="val 75101"/>
            </a:avLst>
          </a:prstGeom>
          <a:solidFill>
            <a:schemeClr val="accent3"/>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solidFill>
            </a:endParaRPr>
          </a:p>
        </p:txBody>
      </p:sp>
      <p:sp>
        <p:nvSpPr>
          <p:cNvPr id="6" name="TextBox 5"/>
          <p:cNvSpPr txBox="1"/>
          <p:nvPr/>
        </p:nvSpPr>
        <p:spPr>
          <a:xfrm rot="21150331">
            <a:off x="1381626" y="5025594"/>
            <a:ext cx="2887579" cy="1200329"/>
          </a:xfrm>
          <a:prstGeom prst="rect">
            <a:avLst/>
          </a:prstGeom>
          <a:noFill/>
        </p:spPr>
        <p:txBody>
          <a:bodyPr wrap="square" rtlCol="0">
            <a:spAutoFit/>
          </a:bodyPr>
          <a:lstStyle/>
          <a:p>
            <a:r>
              <a:rPr lang="en-US" sz="8800" b="1" cap="small" dirty="0">
                <a:ln>
                  <a:solidFill>
                    <a:schemeClr val="accent4">
                      <a:lumMod val="75000"/>
                    </a:schemeClr>
                  </a:solidFill>
                </a:ln>
                <a:solidFill>
                  <a:schemeClr val="accent4"/>
                </a:solidFill>
              </a:rPr>
              <a:t>y</a:t>
            </a:r>
            <a:r>
              <a:rPr lang="en-US" sz="8800" b="1" cap="small" dirty="0" smtClean="0">
                <a:ln>
                  <a:solidFill>
                    <a:schemeClr val="accent4">
                      <a:lumMod val="75000"/>
                    </a:schemeClr>
                  </a:solidFill>
                </a:ln>
                <a:solidFill>
                  <a:schemeClr val="accent4"/>
                </a:solidFill>
              </a:rPr>
              <a:t>uck</a:t>
            </a:r>
            <a:r>
              <a:rPr lang="en-US" sz="7200" b="1" cap="small" dirty="0" smtClean="0">
                <a:solidFill>
                  <a:schemeClr val="accent4"/>
                </a:solidFill>
              </a:rPr>
              <a:t>!</a:t>
            </a:r>
            <a:endParaRPr lang="en-US" sz="7200" b="1" cap="small" dirty="0">
              <a:solidFill>
                <a:schemeClr val="accent4"/>
              </a:solidFill>
            </a:endParaRPr>
          </a:p>
        </p:txBody>
      </p:sp>
    </p:spTree>
    <p:extLst>
      <p:ext uri="{BB962C8B-B14F-4D97-AF65-F5344CB8AC3E}">
        <p14:creationId xmlns:p14="http://schemas.microsoft.com/office/powerpoint/2010/main" val="425393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9279"/>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916338" cy="1356360"/>
          </a:xfrm>
        </p:spPr>
        <p:txBody>
          <a:bodyPr>
            <a:normAutofit/>
          </a:bodyPr>
          <a:lstStyle/>
          <a:p>
            <a:r>
              <a:rPr lang="en-US" sz="6000" cap="small" dirty="0"/>
              <a:t>WHERE DOES ALL THE WASTE GO?</a:t>
            </a:r>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34741" y="1398999"/>
            <a:ext cx="5051659" cy="4798462"/>
          </a:xfrm>
        </p:spPr>
        <p:txBody>
          <a:bodyPr>
            <a:normAutofit lnSpcReduction="10000"/>
          </a:bodyPr>
          <a:lstStyle/>
          <a:p>
            <a:pPr marL="274320" lvl="1" indent="0">
              <a:buNone/>
            </a:pPr>
            <a:r>
              <a:rPr lang="en-US" sz="3600" dirty="0">
                <a:solidFill>
                  <a:schemeClr val="accent6">
                    <a:lumMod val="75000"/>
                  </a:schemeClr>
                </a:solidFill>
              </a:rPr>
              <a:t>It takes garbage in the landfill </a:t>
            </a:r>
            <a:r>
              <a:rPr lang="en-US" sz="3600" b="1" dirty="0"/>
              <a:t>hundreds</a:t>
            </a:r>
            <a:r>
              <a:rPr lang="en-US" sz="3600" dirty="0">
                <a:solidFill>
                  <a:schemeClr val="accent6">
                    <a:lumMod val="75000"/>
                  </a:schemeClr>
                </a:solidFill>
              </a:rPr>
              <a:t> if not </a:t>
            </a:r>
            <a:r>
              <a:rPr lang="en-US" sz="3600" b="1" dirty="0"/>
              <a:t>thousands</a:t>
            </a:r>
            <a:r>
              <a:rPr lang="en-US" sz="3600" dirty="0">
                <a:solidFill>
                  <a:schemeClr val="accent6">
                    <a:lumMod val="75000"/>
                  </a:schemeClr>
                </a:solidFill>
              </a:rPr>
              <a:t> of years to break down.</a:t>
            </a:r>
          </a:p>
          <a:p>
            <a:pPr lvl="2"/>
            <a:r>
              <a:rPr lang="en-US" sz="3200" dirty="0">
                <a:solidFill>
                  <a:schemeClr val="accent6">
                    <a:lumMod val="75000"/>
                  </a:schemeClr>
                </a:solidFill>
              </a:rPr>
              <a:t>During this breakdown, decaying material can pollute the surrounding land and water, as well as harm wildlife and plants.</a:t>
            </a:r>
          </a:p>
          <a:p>
            <a:pPr marL="45720" indent="0">
              <a:buNone/>
            </a:pPr>
            <a:endParaRPr lang="en-US" sz="2800" dirty="0">
              <a:solidFill>
                <a:schemeClr val="accent6">
                  <a:lumMod val="75000"/>
                </a:schemeClr>
              </a:solidFill>
            </a:endParaRP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033" y="1497719"/>
            <a:ext cx="5772229" cy="3836127"/>
          </a:xfrm>
          <a:prstGeom prst="rect">
            <a:avLst/>
          </a:prstGeom>
          <a:ln w="3175">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92710">
            <a:off x="7513336" y="3064945"/>
            <a:ext cx="820128" cy="820128"/>
          </a:xfrm>
          <a:prstGeom prst="rect">
            <a:avLst/>
          </a:prstGeom>
        </p:spPr>
      </p:pic>
    </p:spTree>
    <p:extLst>
      <p:ext uri="{BB962C8B-B14F-4D97-AF65-F5344CB8AC3E}">
        <p14:creationId xmlns:p14="http://schemas.microsoft.com/office/powerpoint/2010/main" val="316788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9279"/>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5302" y="-159680"/>
            <a:ext cx="12916338" cy="1356360"/>
          </a:xfrm>
        </p:spPr>
        <p:txBody>
          <a:bodyPr>
            <a:noAutofit/>
          </a:bodyPr>
          <a:lstStyle/>
          <a:p>
            <a:r>
              <a:rPr lang="en-US" sz="5200" cap="small" dirty="0"/>
              <a:t>h</a:t>
            </a:r>
            <a:r>
              <a:rPr lang="en-US" sz="5200" cap="small" dirty="0" smtClean="0"/>
              <a:t>ow can we stop landfills from growing</a:t>
            </a:r>
            <a:r>
              <a:rPr lang="en-US" cap="small" dirty="0" smtClean="0"/>
              <a:t>?</a:t>
            </a:r>
            <a:endParaRPr lang="en-US"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24325" y="1693634"/>
            <a:ext cx="11170920" cy="862908"/>
          </a:xfrm>
        </p:spPr>
        <p:txBody>
          <a:bodyPr>
            <a:noAutofit/>
          </a:bodyPr>
          <a:lstStyle/>
          <a:p>
            <a:pPr marL="274320" lvl="1" indent="0" algn="ctr">
              <a:buNone/>
            </a:pPr>
            <a:r>
              <a:rPr lang="en-US" sz="5400" dirty="0" smtClean="0">
                <a:solidFill>
                  <a:schemeClr val="accent6">
                    <a:lumMod val="75000"/>
                  </a:schemeClr>
                </a:solidFill>
              </a:rPr>
              <a:t>Lots </a:t>
            </a:r>
            <a:r>
              <a:rPr lang="en-US" sz="5400" dirty="0">
                <a:solidFill>
                  <a:schemeClr val="accent6">
                    <a:lumMod val="75000"/>
                  </a:schemeClr>
                </a:solidFill>
              </a:rPr>
              <a:t>of things we use every day can be kept out of the landfill by </a:t>
            </a:r>
            <a:r>
              <a:rPr lang="en-US" sz="5400" dirty="0" smtClean="0">
                <a:solidFill>
                  <a:schemeClr val="accent6">
                    <a:lumMod val="75000"/>
                  </a:schemeClr>
                </a:solidFill>
              </a:rPr>
              <a:t>following each </a:t>
            </a:r>
            <a:r>
              <a:rPr lang="en-US" sz="5400" dirty="0">
                <a:solidFill>
                  <a:schemeClr val="accent6">
                    <a:lumMod val="75000"/>
                  </a:schemeClr>
                </a:solidFill>
              </a:rPr>
              <a:t>of the </a:t>
            </a:r>
            <a:r>
              <a:rPr lang="en-US" sz="5400" b="1" dirty="0"/>
              <a:t>3 </a:t>
            </a:r>
            <a:r>
              <a:rPr lang="en-US" sz="5400" b="1" dirty="0" smtClean="0"/>
              <a:t>R’s.</a:t>
            </a:r>
            <a:endParaRPr lang="en-US" sz="5400" b="1" dirty="0"/>
          </a:p>
          <a:p>
            <a:endParaRPr lang="en-US" sz="5400" dirty="0"/>
          </a:p>
        </p:txBody>
      </p:sp>
      <p:sp>
        <p:nvSpPr>
          <p:cNvPr id="15" name="TextBox 14"/>
          <p:cNvSpPr txBox="1"/>
          <p:nvPr/>
        </p:nvSpPr>
        <p:spPr>
          <a:xfrm>
            <a:off x="3183705" y="4751549"/>
            <a:ext cx="5852160" cy="1015663"/>
          </a:xfrm>
          <a:prstGeom prst="rect">
            <a:avLst/>
          </a:prstGeom>
          <a:noFill/>
        </p:spPr>
        <p:txBody>
          <a:bodyPr wrap="square" rtlCol="0">
            <a:spAutoFit/>
          </a:bodyPr>
          <a:lstStyle/>
          <a:p>
            <a:pPr algn="ctr"/>
            <a:r>
              <a:rPr lang="en-US" sz="6000" b="1" i="1" dirty="0" smtClean="0">
                <a:solidFill>
                  <a:schemeClr val="accent1"/>
                </a:solidFill>
              </a:rPr>
              <a:t>Any guesses?</a:t>
            </a:r>
            <a:endParaRPr lang="en-US" sz="6000" b="1" i="1" dirty="0">
              <a:solidFill>
                <a:schemeClr val="accent1"/>
              </a:solidFill>
            </a:endParaRPr>
          </a:p>
        </p:txBody>
      </p:sp>
    </p:spTree>
    <p:extLst>
      <p:ext uri="{BB962C8B-B14F-4D97-AF65-F5344CB8AC3E}">
        <p14:creationId xmlns:p14="http://schemas.microsoft.com/office/powerpoint/2010/main" val="239865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9279"/>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7209" y="1084061"/>
            <a:ext cx="4377015" cy="5112354"/>
          </a:xfrm>
          <a:prstGeom prst="rect">
            <a:avLst/>
          </a:prstGeom>
        </p:spPr>
      </p:pic>
      <p:sp>
        <p:nvSpPr>
          <p:cNvPr id="11" name="TextBox 10"/>
          <p:cNvSpPr txBox="1"/>
          <p:nvPr/>
        </p:nvSpPr>
        <p:spPr>
          <a:xfrm>
            <a:off x="4356966" y="188403"/>
            <a:ext cx="4746777" cy="1107996"/>
          </a:xfrm>
          <a:prstGeom prst="rect">
            <a:avLst/>
          </a:prstGeom>
          <a:noFill/>
        </p:spPr>
        <p:txBody>
          <a:bodyPr wrap="square" rtlCol="0">
            <a:spAutoFit/>
          </a:bodyPr>
          <a:lstStyle/>
          <a:p>
            <a:r>
              <a:rPr lang="en-US" sz="6600" b="1" cap="small" dirty="0" smtClean="0">
                <a:solidFill>
                  <a:srgbClr val="A4E821"/>
                </a:solidFill>
                <a:latin typeface="Berlin Sans FB Demi" panose="020E0802020502020306" pitchFamily="34" charset="0"/>
              </a:rPr>
              <a:t>reduce</a:t>
            </a:r>
            <a:endParaRPr lang="en-US" sz="6600" b="1" cap="small" dirty="0">
              <a:solidFill>
                <a:srgbClr val="A4E821"/>
              </a:solidFill>
              <a:latin typeface="Berlin Sans FB Demi" panose="020E0802020502020306" pitchFamily="34" charset="0"/>
            </a:endParaRPr>
          </a:p>
        </p:txBody>
      </p:sp>
      <p:sp>
        <p:nvSpPr>
          <p:cNvPr id="12" name="TextBox 11"/>
          <p:cNvSpPr txBox="1"/>
          <p:nvPr/>
        </p:nvSpPr>
        <p:spPr>
          <a:xfrm>
            <a:off x="1310501" y="4371758"/>
            <a:ext cx="2343369" cy="1107996"/>
          </a:xfrm>
          <a:prstGeom prst="rect">
            <a:avLst/>
          </a:prstGeom>
          <a:noFill/>
        </p:spPr>
        <p:txBody>
          <a:bodyPr wrap="square" rtlCol="0">
            <a:spAutoFit/>
          </a:bodyPr>
          <a:lstStyle/>
          <a:p>
            <a:r>
              <a:rPr lang="en-US" sz="6600" b="1" cap="small" dirty="0" smtClean="0">
                <a:solidFill>
                  <a:srgbClr val="A4E821"/>
                </a:solidFill>
                <a:latin typeface="Berlin Sans FB Demi" panose="020E0802020502020306" pitchFamily="34" charset="0"/>
              </a:rPr>
              <a:t>reuse</a:t>
            </a:r>
            <a:endParaRPr lang="en-US" sz="6600" b="1" cap="small" dirty="0">
              <a:solidFill>
                <a:srgbClr val="A4E821"/>
              </a:solidFill>
              <a:latin typeface="Berlin Sans FB Demi" panose="020E0802020502020306" pitchFamily="34" charset="0"/>
            </a:endParaRPr>
          </a:p>
        </p:txBody>
      </p:sp>
      <p:sp>
        <p:nvSpPr>
          <p:cNvPr id="13" name="TextBox 12"/>
          <p:cNvSpPr txBox="1"/>
          <p:nvPr/>
        </p:nvSpPr>
        <p:spPr>
          <a:xfrm>
            <a:off x="8137563" y="3263762"/>
            <a:ext cx="2988643" cy="1107996"/>
          </a:xfrm>
          <a:prstGeom prst="rect">
            <a:avLst/>
          </a:prstGeom>
          <a:noFill/>
        </p:spPr>
        <p:txBody>
          <a:bodyPr wrap="square" rtlCol="0">
            <a:spAutoFit/>
          </a:bodyPr>
          <a:lstStyle/>
          <a:p>
            <a:r>
              <a:rPr lang="en-US" sz="6600" b="1" cap="small" dirty="0" smtClean="0">
                <a:solidFill>
                  <a:srgbClr val="A4E821"/>
                </a:solidFill>
                <a:latin typeface="Berlin Sans FB Demi" panose="020E0802020502020306" pitchFamily="34" charset="0"/>
              </a:rPr>
              <a:t>recycle</a:t>
            </a:r>
            <a:endParaRPr lang="en-US" sz="5400" b="1" cap="small" dirty="0">
              <a:solidFill>
                <a:srgbClr val="92D050"/>
              </a:solidFill>
              <a:latin typeface="Berlin Sans FB Demi" panose="020E0802020502020306" pitchFamily="34" charset="0"/>
            </a:endParaRPr>
          </a:p>
        </p:txBody>
      </p:sp>
    </p:spTree>
    <p:extLst>
      <p:ext uri="{BB962C8B-B14F-4D97-AF65-F5344CB8AC3E}">
        <p14:creationId xmlns:p14="http://schemas.microsoft.com/office/powerpoint/2010/main" val="1163811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9875520" cy="1356360"/>
          </a:xfrm>
        </p:spPr>
        <p:txBody>
          <a:bodyPr>
            <a:normAutofit/>
          </a:bodyPr>
          <a:lstStyle/>
          <a:p>
            <a:r>
              <a:rPr lang="en-US" sz="7200" cap="small" dirty="0"/>
              <a:t>p</a:t>
            </a:r>
            <a:r>
              <a:rPr lang="en-US" sz="7200" cap="small" dirty="0" smtClean="0"/>
              <a:t>op quiz…</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916529" y="2169127"/>
            <a:ext cx="10386512" cy="4704091"/>
          </a:xfrm>
        </p:spPr>
        <p:txBody>
          <a:bodyPr>
            <a:normAutofit/>
          </a:bodyPr>
          <a:lstStyle/>
          <a:p>
            <a:pPr marL="45720" indent="0" algn="ctr">
              <a:buNone/>
            </a:pPr>
            <a:r>
              <a:rPr lang="en-US" sz="2800" dirty="0">
                <a:solidFill>
                  <a:schemeClr val="accent6">
                    <a:lumMod val="75000"/>
                  </a:schemeClr>
                </a:solidFill>
              </a:rPr>
              <a:t>This presentation includes an interactive component using </a:t>
            </a:r>
            <a:r>
              <a:rPr lang="en-US" sz="2800" dirty="0" err="1">
                <a:solidFill>
                  <a:schemeClr val="accent6">
                    <a:lumMod val="75000"/>
                  </a:schemeClr>
                </a:solidFill>
              </a:rPr>
              <a:t>TurningPoint</a:t>
            </a:r>
            <a:r>
              <a:rPr lang="en-US" sz="2800" dirty="0">
                <a:solidFill>
                  <a:schemeClr val="accent6">
                    <a:lumMod val="75000"/>
                  </a:schemeClr>
                </a:solidFill>
              </a:rPr>
              <a:t> software. You will be asked a series of questions at the start of the presentation and again at the end to help us measure your change in knowledge. Questions are answered by using the remotes handed out. </a:t>
            </a:r>
          </a:p>
          <a:p>
            <a:pPr marL="45720" indent="0" algn="ctr">
              <a:buNone/>
            </a:pPr>
            <a:r>
              <a:rPr lang="en-US" sz="2800" dirty="0">
                <a:solidFill>
                  <a:schemeClr val="accent6">
                    <a:lumMod val="75000"/>
                  </a:schemeClr>
                </a:solidFill>
              </a:rPr>
              <a:t/>
            </a:r>
            <a:br>
              <a:rPr lang="en-US" sz="2800" dirty="0">
                <a:solidFill>
                  <a:schemeClr val="accent6">
                    <a:lumMod val="75000"/>
                  </a:schemeClr>
                </a:solidFill>
              </a:rPr>
            </a:br>
            <a:r>
              <a:rPr lang="en-US" sz="2800" dirty="0">
                <a:solidFill>
                  <a:schemeClr val="accent6">
                    <a:lumMod val="75000"/>
                  </a:schemeClr>
                </a:solidFill>
              </a:rPr>
              <a:t>Let’s do a practice question!</a:t>
            </a:r>
          </a:p>
          <a:p>
            <a:pPr marL="45720" indent="0">
              <a:buNone/>
            </a:pPr>
            <a:r>
              <a:rPr lang="en-US" sz="2400" dirty="0"/>
              <a:t/>
            </a:r>
            <a:br>
              <a:rPr lang="en-US" sz="2400" dirty="0"/>
            </a:br>
            <a:r>
              <a:rPr lang="en-US" sz="2400" dirty="0"/>
              <a:t/>
            </a:r>
            <a:br>
              <a:rPr lang="en-US" sz="2400" dirty="0"/>
            </a:br>
            <a:endParaRPr lang="en-US" sz="2400" dirty="0" smtClean="0">
              <a:solidFill>
                <a:schemeClr val="accent6">
                  <a:lumMod val="75000"/>
                </a:schemeClr>
              </a:solidFill>
            </a:endParaRPr>
          </a:p>
          <a:p>
            <a:pPr lvl="0"/>
            <a:endParaRPr lang="en-US" sz="2400" dirty="0">
              <a:solidFill>
                <a:schemeClr val="accent6">
                  <a:lumMod val="75000"/>
                </a:schemeClr>
              </a:solidFill>
            </a:endParaRPr>
          </a:p>
          <a:p>
            <a:pPr lvl="1"/>
            <a:endParaRPr lang="en-US" sz="2400" dirty="0">
              <a:solidFill>
                <a:schemeClr val="accent6">
                  <a:lumMod val="75000"/>
                </a:schemeClr>
              </a:solidFill>
            </a:endParaRPr>
          </a:p>
          <a:p>
            <a:pPr marL="45720" indent="0">
              <a:buNone/>
            </a:pPr>
            <a:endParaRPr lang="en-US" sz="2800" dirty="0">
              <a:solidFill>
                <a:schemeClr val="accent6">
                  <a:lumMod val="75000"/>
                </a:schemeClr>
              </a:solidFill>
            </a:endParaRPr>
          </a:p>
          <a:p>
            <a:endParaRPr lang="en-US" sz="2800" dirty="0">
              <a:solidFill>
                <a:schemeClr val="accent6">
                  <a:lumMod val="75000"/>
                </a:schemeClr>
              </a:solidFill>
            </a:endParaRPr>
          </a:p>
        </p:txBody>
      </p:sp>
    </p:spTree>
    <p:extLst>
      <p:ext uri="{BB962C8B-B14F-4D97-AF65-F5344CB8AC3E}">
        <p14:creationId xmlns:p14="http://schemas.microsoft.com/office/powerpoint/2010/main" val="37273181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9279"/>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916338" cy="1356360"/>
          </a:xfrm>
        </p:spPr>
        <p:txBody>
          <a:bodyPr>
            <a:normAutofit/>
          </a:bodyPr>
          <a:lstStyle/>
          <a:p>
            <a:r>
              <a:rPr lang="en-US" sz="7200" cap="small" dirty="0" smtClean="0"/>
              <a:t>reduce</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380334" y="1358455"/>
            <a:ext cx="5833766" cy="4601731"/>
          </a:xfrm>
        </p:spPr>
        <p:txBody>
          <a:bodyPr>
            <a:normAutofit/>
          </a:bodyPr>
          <a:lstStyle/>
          <a:p>
            <a:pPr marL="548640" lvl="2" indent="0">
              <a:buNone/>
            </a:pPr>
            <a:r>
              <a:rPr lang="en-US" sz="3200" dirty="0">
                <a:solidFill>
                  <a:schemeClr val="accent6">
                    <a:lumMod val="75000"/>
                  </a:schemeClr>
                </a:solidFill>
              </a:rPr>
              <a:t>T</a:t>
            </a:r>
            <a:r>
              <a:rPr lang="en-US" sz="3200" dirty="0" smtClean="0">
                <a:solidFill>
                  <a:schemeClr val="accent6">
                    <a:lumMod val="75000"/>
                  </a:schemeClr>
                </a:solidFill>
              </a:rPr>
              <a:t>he </a:t>
            </a:r>
            <a:r>
              <a:rPr lang="en-US" sz="3200" dirty="0">
                <a:solidFill>
                  <a:schemeClr val="accent6">
                    <a:lumMod val="75000"/>
                  </a:schemeClr>
                </a:solidFill>
              </a:rPr>
              <a:t>best thing you can do is </a:t>
            </a:r>
            <a:r>
              <a:rPr lang="en-US" sz="3200" b="1" dirty="0"/>
              <a:t>use less</a:t>
            </a:r>
            <a:r>
              <a:rPr lang="en-US" sz="3200" dirty="0">
                <a:solidFill>
                  <a:schemeClr val="accent6">
                    <a:lumMod val="75000"/>
                  </a:schemeClr>
                </a:solidFill>
              </a:rPr>
              <a:t>. Some examples of reducing your waste include:</a:t>
            </a:r>
          </a:p>
          <a:p>
            <a:pPr lvl="3"/>
            <a:r>
              <a:rPr lang="en-US" sz="2600" dirty="0">
                <a:solidFill>
                  <a:schemeClr val="accent6">
                    <a:lumMod val="75000"/>
                  </a:schemeClr>
                </a:solidFill>
              </a:rPr>
              <a:t>Consider buying slightly used items before making a new purchase; you can find really cool things at thrift stores, or maybe even get them for free from friends or family</a:t>
            </a:r>
          </a:p>
          <a:p>
            <a:pPr lvl="3"/>
            <a:r>
              <a:rPr lang="en-US" sz="2600" dirty="0">
                <a:solidFill>
                  <a:schemeClr val="accent6">
                    <a:lumMod val="75000"/>
                  </a:schemeClr>
                </a:solidFill>
              </a:rPr>
              <a:t>Buy new items only when you really need them</a:t>
            </a:r>
          </a:p>
          <a:p>
            <a:pPr marL="45720" indent="0">
              <a:buNone/>
            </a:pPr>
            <a:endParaRPr lang="en-US" sz="2800" dirty="0">
              <a:solidFill>
                <a:schemeClr val="accent6">
                  <a:lumMod val="75000"/>
                </a:schemeClr>
              </a:solidFill>
            </a:endParaRPr>
          </a:p>
          <a:p>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611" y="3763795"/>
            <a:ext cx="3922128" cy="2196392"/>
          </a:xfrm>
          <a:prstGeom prst="rect">
            <a:avLst/>
          </a:prstGeom>
          <a:ln w="3175">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611" y="1303110"/>
            <a:ext cx="3922128" cy="2059117"/>
          </a:xfrm>
          <a:prstGeom prst="rect">
            <a:avLst/>
          </a:prstGeom>
          <a:ln w="3175">
            <a:solidFill>
              <a:schemeClr val="tx1"/>
            </a:solidFill>
          </a:ln>
        </p:spPr>
      </p:pic>
    </p:spTree>
    <p:extLst>
      <p:ext uri="{BB962C8B-B14F-4D97-AF65-F5344CB8AC3E}">
        <p14:creationId xmlns:p14="http://schemas.microsoft.com/office/powerpoint/2010/main" val="414915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669109" y="788179"/>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916338" cy="1356360"/>
          </a:xfrm>
        </p:spPr>
        <p:txBody>
          <a:bodyPr>
            <a:normAutofit/>
          </a:bodyPr>
          <a:lstStyle/>
          <a:p>
            <a:r>
              <a:rPr lang="en-US" sz="7200" cap="small" dirty="0" smtClean="0"/>
              <a:t>reduce</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1" y="1512669"/>
            <a:ext cx="5308600" cy="4798462"/>
          </a:xfrm>
        </p:spPr>
        <p:txBody>
          <a:bodyPr>
            <a:normAutofit/>
          </a:bodyPr>
          <a:lstStyle/>
          <a:p>
            <a:pPr lvl="3"/>
            <a:r>
              <a:rPr lang="en-US" sz="3200" dirty="0">
                <a:solidFill>
                  <a:schemeClr val="accent6">
                    <a:lumMod val="75000"/>
                  </a:schemeClr>
                </a:solidFill>
              </a:rPr>
              <a:t>Bring reusable grocery bags to the store instead of using plastic or paper</a:t>
            </a:r>
          </a:p>
          <a:p>
            <a:pPr lvl="3"/>
            <a:r>
              <a:rPr lang="en-US" sz="3200" dirty="0">
                <a:solidFill>
                  <a:schemeClr val="accent6">
                    <a:lumMod val="75000"/>
                  </a:schemeClr>
                </a:solidFill>
              </a:rPr>
              <a:t>During meals, take only food that you will eat to prevent extra from getting thrown away</a:t>
            </a:r>
          </a:p>
          <a:p>
            <a:pPr marL="45720" indent="0">
              <a:buNone/>
            </a:pPr>
            <a:endParaRPr lang="en-US" sz="2800" dirty="0">
              <a:solidFill>
                <a:schemeClr val="accent6">
                  <a:lumMod val="75000"/>
                </a:schemeClr>
              </a:solidFill>
            </a:endParaRP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5971" y="1303110"/>
            <a:ext cx="4563069" cy="4587340"/>
          </a:xfrm>
          <a:prstGeom prst="rect">
            <a:avLst/>
          </a:prstGeom>
          <a:ln w="3175">
            <a:solidFill>
              <a:schemeClr val="tx1"/>
            </a:solidFill>
          </a:ln>
        </p:spPr>
      </p:pic>
    </p:spTree>
    <p:extLst>
      <p:ext uri="{BB962C8B-B14F-4D97-AF65-F5344CB8AC3E}">
        <p14:creationId xmlns:p14="http://schemas.microsoft.com/office/powerpoint/2010/main" val="2777714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9279"/>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916338" cy="1356360"/>
          </a:xfrm>
        </p:spPr>
        <p:txBody>
          <a:bodyPr>
            <a:normAutofit/>
          </a:bodyPr>
          <a:lstStyle/>
          <a:p>
            <a:r>
              <a:rPr lang="en-US" sz="7200" cap="small" dirty="0" smtClean="0"/>
              <a:t>reuse</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774279" y="2305933"/>
            <a:ext cx="10671012" cy="2570867"/>
          </a:xfrm>
        </p:spPr>
        <p:txBody>
          <a:bodyPr>
            <a:normAutofit/>
          </a:bodyPr>
          <a:lstStyle/>
          <a:p>
            <a:pPr marL="548640" lvl="2" indent="0" algn="ctr">
              <a:buNone/>
            </a:pPr>
            <a:r>
              <a:rPr lang="en-US" sz="4800" dirty="0">
                <a:solidFill>
                  <a:schemeClr val="accent6">
                    <a:lumMod val="75000"/>
                  </a:schemeClr>
                </a:solidFill>
              </a:rPr>
              <a:t>C</a:t>
            </a:r>
            <a:r>
              <a:rPr lang="en-US" sz="4800" dirty="0" smtClean="0">
                <a:solidFill>
                  <a:schemeClr val="accent6">
                    <a:lumMod val="75000"/>
                  </a:schemeClr>
                </a:solidFill>
              </a:rPr>
              <a:t>arry items </a:t>
            </a:r>
            <a:r>
              <a:rPr lang="en-US" sz="4800" dirty="0">
                <a:solidFill>
                  <a:schemeClr val="accent6">
                    <a:lumMod val="75000"/>
                  </a:schemeClr>
                </a:solidFill>
              </a:rPr>
              <a:t>that can be reused. Before you throw something away, consider if there are others ways you can use </a:t>
            </a:r>
            <a:r>
              <a:rPr lang="en-US" sz="4800" dirty="0" smtClean="0">
                <a:solidFill>
                  <a:schemeClr val="accent6">
                    <a:lumMod val="75000"/>
                  </a:schemeClr>
                </a:solidFill>
              </a:rPr>
              <a:t>it.</a:t>
            </a:r>
            <a:endParaRPr lang="en-US" sz="4800" dirty="0">
              <a:solidFill>
                <a:schemeClr val="accent6">
                  <a:lumMod val="75000"/>
                </a:schemeClr>
              </a:solidFill>
            </a:endParaRPr>
          </a:p>
          <a:p>
            <a:pPr marL="45720" indent="0">
              <a:buNone/>
            </a:pPr>
            <a:endParaRPr lang="en-US" sz="2800" dirty="0">
              <a:solidFill>
                <a:schemeClr val="accent6">
                  <a:lumMod val="75000"/>
                </a:schemeClr>
              </a:solidFill>
            </a:endParaRPr>
          </a:p>
          <a:p>
            <a:endParaRPr lang="en-US" dirty="0"/>
          </a:p>
        </p:txBody>
      </p:sp>
    </p:spTree>
    <p:extLst>
      <p:ext uri="{BB962C8B-B14F-4D97-AF65-F5344CB8AC3E}">
        <p14:creationId xmlns:p14="http://schemas.microsoft.com/office/powerpoint/2010/main" val="9549686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9279"/>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916338" cy="1356360"/>
          </a:xfrm>
        </p:spPr>
        <p:txBody>
          <a:bodyPr>
            <a:normAutofit/>
          </a:bodyPr>
          <a:lstStyle/>
          <a:p>
            <a:r>
              <a:rPr lang="en-US" sz="7200" cap="small" dirty="0" smtClean="0"/>
              <a:t>reuse</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6540499" y="1743679"/>
            <a:ext cx="4917321" cy="3793521"/>
          </a:xfrm>
        </p:spPr>
        <p:txBody>
          <a:bodyPr>
            <a:normAutofit/>
          </a:bodyPr>
          <a:lstStyle/>
          <a:p>
            <a:pPr lvl="3"/>
            <a:r>
              <a:rPr lang="en-US" sz="3200" dirty="0">
                <a:solidFill>
                  <a:schemeClr val="accent6">
                    <a:lumMod val="75000"/>
                  </a:schemeClr>
                </a:solidFill>
              </a:rPr>
              <a:t>Carry around a reusable water bottle and refill it at the sink or refill station</a:t>
            </a:r>
          </a:p>
          <a:p>
            <a:pPr lvl="3"/>
            <a:r>
              <a:rPr lang="en-US" sz="3200" dirty="0">
                <a:solidFill>
                  <a:schemeClr val="accent6">
                    <a:lumMod val="75000"/>
                  </a:schemeClr>
                </a:solidFill>
              </a:rPr>
              <a:t>Bring your lunch and snacks in a reusable lunch box instead of a brown paper bag</a:t>
            </a:r>
          </a:p>
          <a:p>
            <a:pPr marL="45720" indent="0">
              <a:buNone/>
            </a:pPr>
            <a:endParaRPr lang="en-US" sz="2800" dirty="0">
              <a:solidFill>
                <a:schemeClr val="accent6">
                  <a:lumMod val="75000"/>
                </a:schemeClr>
              </a:solidFill>
            </a:endParaRP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7694" y="1423981"/>
            <a:ext cx="4621384" cy="4621384"/>
          </a:xfrm>
          <a:prstGeom prst="rect">
            <a:avLst/>
          </a:prstGeom>
          <a:ln w="3175">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142" y="1899533"/>
            <a:ext cx="6666528" cy="3333264"/>
          </a:xfrm>
          <a:prstGeom prst="rect">
            <a:avLst/>
          </a:prstGeom>
          <a:ln w="3175">
            <a:solidFill>
              <a:schemeClr val="tx1"/>
            </a:solidFill>
          </a:ln>
        </p:spPr>
      </p:pic>
    </p:spTree>
    <p:extLst>
      <p:ext uri="{BB962C8B-B14F-4D97-AF65-F5344CB8AC3E}">
        <p14:creationId xmlns:p14="http://schemas.microsoft.com/office/powerpoint/2010/main" val="611965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9279"/>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916338" cy="1356360"/>
          </a:xfrm>
        </p:spPr>
        <p:txBody>
          <a:bodyPr>
            <a:normAutofit/>
          </a:bodyPr>
          <a:lstStyle/>
          <a:p>
            <a:r>
              <a:rPr lang="en-US" sz="7200" cap="small" dirty="0" smtClean="0"/>
              <a:t>reuse</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74296" y="1531120"/>
            <a:ext cx="10258804" cy="2342664"/>
          </a:xfrm>
        </p:spPr>
        <p:txBody>
          <a:bodyPr>
            <a:normAutofit/>
          </a:bodyPr>
          <a:lstStyle/>
          <a:p>
            <a:pPr marL="822960" lvl="3" indent="0" algn="ctr">
              <a:buNone/>
            </a:pPr>
            <a:r>
              <a:rPr lang="en-US" sz="4300" dirty="0">
                <a:solidFill>
                  <a:schemeClr val="accent6">
                    <a:lumMod val="75000"/>
                  </a:schemeClr>
                </a:solidFill>
              </a:rPr>
              <a:t>Instead of throwing away paper scraps, plastic bottles, or other items, see if you can use them for a new art </a:t>
            </a:r>
            <a:r>
              <a:rPr lang="en-US" sz="4300" dirty="0" smtClean="0">
                <a:solidFill>
                  <a:schemeClr val="accent6">
                    <a:lumMod val="75000"/>
                  </a:schemeClr>
                </a:solidFill>
              </a:rPr>
              <a:t>project!</a:t>
            </a:r>
          </a:p>
          <a:p>
            <a:pPr marL="822960" lvl="3" indent="0" algn="ctr">
              <a:buNone/>
            </a:pPr>
            <a:endParaRPr lang="en-US" sz="2800" dirty="0">
              <a:solidFill>
                <a:schemeClr val="accent6">
                  <a:lumMod val="75000"/>
                </a:schemeClr>
              </a:solidFill>
            </a:endParaRPr>
          </a:p>
          <a:p>
            <a:pPr marL="822960" lvl="3" indent="0" algn="ctr">
              <a:buNone/>
            </a:pPr>
            <a:endParaRPr lang="en-US" sz="2800" dirty="0">
              <a:solidFill>
                <a:schemeClr val="accent6">
                  <a:lumMod val="75000"/>
                </a:schemeClr>
              </a:solidFill>
            </a:endParaRPr>
          </a:p>
          <a:p>
            <a:pPr marL="45720" indent="0">
              <a:buNone/>
            </a:pPr>
            <a:endParaRPr lang="en-US" sz="2800" dirty="0">
              <a:solidFill>
                <a:schemeClr val="accent6">
                  <a:lumMod val="75000"/>
                </a:schemeClr>
              </a:solidFill>
            </a:endParaRPr>
          </a:p>
          <a:p>
            <a:endParaRPr lang="en-US" dirty="0"/>
          </a:p>
        </p:txBody>
      </p:sp>
      <p:sp>
        <p:nvSpPr>
          <p:cNvPr id="3" name="TextBox 2"/>
          <p:cNvSpPr txBox="1"/>
          <p:nvPr/>
        </p:nvSpPr>
        <p:spPr>
          <a:xfrm>
            <a:off x="2972884" y="4485197"/>
            <a:ext cx="5765800" cy="646331"/>
          </a:xfrm>
          <a:prstGeom prst="rect">
            <a:avLst/>
          </a:prstGeom>
          <a:noFill/>
        </p:spPr>
        <p:txBody>
          <a:bodyPr wrap="square" rtlCol="0">
            <a:spAutoFit/>
          </a:bodyPr>
          <a:lstStyle/>
          <a:p>
            <a:pPr algn="ctr"/>
            <a:r>
              <a:rPr lang="en-US" sz="3600" b="1" i="1" dirty="0" smtClean="0">
                <a:solidFill>
                  <a:schemeClr val="accent1"/>
                </a:solidFill>
              </a:rPr>
              <a:t>Here’s a few ideas…</a:t>
            </a:r>
            <a:endParaRPr lang="en-US" sz="3600" b="1" i="1" dirty="0">
              <a:solidFill>
                <a:schemeClr val="accent1"/>
              </a:solidFill>
            </a:endParaRPr>
          </a:p>
        </p:txBody>
      </p:sp>
    </p:spTree>
    <p:extLst>
      <p:ext uri="{BB962C8B-B14F-4D97-AF65-F5344CB8AC3E}">
        <p14:creationId xmlns:p14="http://schemas.microsoft.com/office/powerpoint/2010/main" val="5023178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82" y="-68240"/>
            <a:ext cx="12916338" cy="1356360"/>
          </a:xfrm>
        </p:spPr>
        <p:txBody>
          <a:bodyPr>
            <a:normAutofit/>
          </a:bodyPr>
          <a:lstStyle/>
          <a:p>
            <a:r>
              <a:rPr lang="en-US" sz="7200" cap="small" dirty="0" smtClean="0"/>
              <a:t>reuse</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570" y="1269568"/>
            <a:ext cx="3758203" cy="4077132"/>
          </a:xfrm>
          <a:prstGeom prst="rect">
            <a:avLst/>
          </a:prstGeom>
          <a:ln w="3175">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1245" y="4145939"/>
            <a:ext cx="3315843" cy="2199525"/>
          </a:xfrm>
          <a:prstGeom prst="rect">
            <a:avLst/>
          </a:prstGeom>
          <a:ln w="3175">
            <a:solidFill>
              <a:schemeClr val="tx1"/>
            </a:solidFill>
          </a:ln>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915" y="1269568"/>
            <a:ext cx="3698173" cy="2794432"/>
          </a:xfrm>
          <a:prstGeom prst="rect">
            <a:avLst/>
          </a:prstGeom>
          <a:ln w="3175">
            <a:solidFill>
              <a:schemeClr val="tx1"/>
            </a:solidFill>
          </a:ln>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83738" y="1269568"/>
            <a:ext cx="3518988" cy="4691984"/>
          </a:xfrm>
          <a:prstGeom prst="rect">
            <a:avLst/>
          </a:prstGeom>
          <a:ln w="3175">
            <a:solidFill>
              <a:schemeClr val="tx1"/>
            </a:solidFill>
          </a:ln>
        </p:spPr>
      </p:pic>
    </p:spTree>
    <p:extLst>
      <p:ext uri="{BB962C8B-B14F-4D97-AF65-F5344CB8AC3E}">
        <p14:creationId xmlns:p14="http://schemas.microsoft.com/office/powerpoint/2010/main" val="9282141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82" y="-68240"/>
            <a:ext cx="12916338" cy="1356360"/>
          </a:xfrm>
        </p:spPr>
        <p:txBody>
          <a:bodyPr>
            <a:normAutofit/>
          </a:bodyPr>
          <a:lstStyle/>
          <a:p>
            <a:r>
              <a:rPr lang="en-US" sz="7200" cap="small" dirty="0" smtClean="0"/>
              <a:t>reuse</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909" y="1128699"/>
            <a:ext cx="3426145" cy="5147440"/>
          </a:xfrm>
          <a:prstGeom prst="rect">
            <a:avLst/>
          </a:prstGeom>
          <a:ln w="3175">
            <a:solidFill>
              <a:schemeClr val="tx1"/>
            </a:solid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8396" y="3790627"/>
            <a:ext cx="4532404" cy="2485512"/>
          </a:xfrm>
          <a:prstGeom prst="rect">
            <a:avLst/>
          </a:prstGeom>
          <a:ln w="3175">
            <a:solidFill>
              <a:schemeClr val="tx1"/>
            </a:solidFill>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6455" y="944668"/>
            <a:ext cx="3189945" cy="2656769"/>
          </a:xfrm>
          <a:prstGeom prst="rect">
            <a:avLst/>
          </a:prstGeom>
          <a:ln w="3175">
            <a:solidFill>
              <a:schemeClr val="tx1"/>
            </a:solid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8396" y="902720"/>
            <a:ext cx="2698717" cy="2698717"/>
          </a:xfrm>
          <a:prstGeom prst="rect">
            <a:avLst/>
          </a:prstGeom>
          <a:ln w="3175">
            <a:solidFill>
              <a:schemeClr val="tx1"/>
            </a:solid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20550" y="3790627"/>
            <a:ext cx="2595979" cy="2485512"/>
          </a:xfrm>
          <a:prstGeom prst="rect">
            <a:avLst/>
          </a:prstGeom>
          <a:ln w="3175">
            <a:solidFill>
              <a:schemeClr val="tx1"/>
            </a:solidFill>
          </a:ln>
        </p:spPr>
      </p:pic>
    </p:spTree>
    <p:extLst>
      <p:ext uri="{BB962C8B-B14F-4D97-AF65-F5344CB8AC3E}">
        <p14:creationId xmlns:p14="http://schemas.microsoft.com/office/powerpoint/2010/main" val="2611868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9279"/>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916338" cy="1356360"/>
          </a:xfrm>
        </p:spPr>
        <p:txBody>
          <a:bodyPr>
            <a:normAutofit/>
          </a:bodyPr>
          <a:lstStyle/>
          <a:p>
            <a:r>
              <a:rPr lang="en-US" sz="7200" cap="small" dirty="0" smtClean="0"/>
              <a:t>recycle</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957176" y="1303110"/>
            <a:ext cx="10305218" cy="1351190"/>
          </a:xfrm>
        </p:spPr>
        <p:txBody>
          <a:bodyPr>
            <a:normAutofit/>
          </a:bodyPr>
          <a:lstStyle/>
          <a:p>
            <a:pPr marL="548640" lvl="2" indent="0" algn="ctr">
              <a:buNone/>
            </a:pPr>
            <a:r>
              <a:rPr lang="en-US" sz="4000" dirty="0" smtClean="0">
                <a:solidFill>
                  <a:schemeClr val="accent6">
                    <a:lumMod val="75000"/>
                  </a:schemeClr>
                </a:solidFill>
              </a:rPr>
              <a:t>This </a:t>
            </a:r>
            <a:r>
              <a:rPr lang="en-US" sz="4000" dirty="0">
                <a:solidFill>
                  <a:schemeClr val="accent6">
                    <a:lumMod val="75000"/>
                  </a:schemeClr>
                </a:solidFill>
              </a:rPr>
              <a:t>involves taking what would be trash and turning it into something completely </a:t>
            </a:r>
            <a:r>
              <a:rPr lang="en-US" sz="4000" dirty="0" smtClean="0">
                <a:solidFill>
                  <a:schemeClr val="accent6">
                    <a:lumMod val="75000"/>
                  </a:schemeClr>
                </a:solidFill>
              </a:rPr>
              <a:t>new.</a:t>
            </a:r>
            <a:endParaRPr lang="en-US" sz="4000" dirty="0">
              <a:solidFill>
                <a:schemeClr val="accent6">
                  <a:lumMod val="75000"/>
                </a:schemeClr>
              </a:solidFill>
            </a:endParaRPr>
          </a:p>
          <a:p>
            <a:pPr marL="45720" indent="0" algn="ctr">
              <a:buNone/>
            </a:pPr>
            <a:endParaRPr lang="en-US" sz="2800" dirty="0">
              <a:solidFill>
                <a:schemeClr val="accent6">
                  <a:lumMod val="75000"/>
                </a:schemeClr>
              </a:solidFill>
            </a:endParaRPr>
          </a:p>
          <a:p>
            <a:pPr algn="ct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185" y="2654300"/>
            <a:ext cx="5537200" cy="3683000"/>
          </a:xfrm>
          <a:prstGeom prst="rect">
            <a:avLst/>
          </a:prstGeom>
          <a:ln w="3175">
            <a:solidFill>
              <a:schemeClr val="tx1"/>
            </a:solidFill>
          </a:ln>
        </p:spPr>
      </p:pic>
    </p:spTree>
    <p:extLst>
      <p:ext uri="{BB962C8B-B14F-4D97-AF65-F5344CB8AC3E}">
        <p14:creationId xmlns:p14="http://schemas.microsoft.com/office/powerpoint/2010/main" val="42902855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9279"/>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916338" cy="1356360"/>
          </a:xfrm>
        </p:spPr>
        <p:txBody>
          <a:bodyPr>
            <a:normAutofit/>
          </a:bodyPr>
          <a:lstStyle/>
          <a:p>
            <a:r>
              <a:rPr lang="en-US" sz="7200" cap="small" dirty="0" smtClean="0"/>
              <a:t>recycle</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196018" y="1429236"/>
            <a:ext cx="5998143" cy="4798462"/>
          </a:xfrm>
        </p:spPr>
        <p:txBody>
          <a:bodyPr>
            <a:normAutofit/>
          </a:bodyPr>
          <a:lstStyle/>
          <a:p>
            <a:pPr lvl="3"/>
            <a:r>
              <a:rPr lang="en-US" sz="3200" dirty="0">
                <a:solidFill>
                  <a:schemeClr val="accent6">
                    <a:lumMod val="75000"/>
                  </a:schemeClr>
                </a:solidFill>
              </a:rPr>
              <a:t>Things like plastic water bottles, paper, cardboard, and soda cans can all be recycled in most </a:t>
            </a:r>
            <a:r>
              <a:rPr lang="en-US" sz="3200" dirty="0" smtClean="0">
                <a:solidFill>
                  <a:schemeClr val="accent6">
                    <a:lumMod val="75000"/>
                  </a:schemeClr>
                </a:solidFill>
              </a:rPr>
              <a:t>cities.</a:t>
            </a:r>
            <a:endParaRPr lang="en-US" sz="3200" dirty="0">
              <a:solidFill>
                <a:schemeClr val="accent6">
                  <a:lumMod val="75000"/>
                </a:schemeClr>
              </a:solidFill>
            </a:endParaRPr>
          </a:p>
          <a:p>
            <a:pPr lvl="3"/>
            <a:r>
              <a:rPr lang="en-US" sz="3200" dirty="0">
                <a:solidFill>
                  <a:schemeClr val="accent6">
                    <a:lumMod val="75000"/>
                  </a:schemeClr>
                </a:solidFill>
              </a:rPr>
              <a:t>Other items like glass, electronics, and plastic bags can be recycled, though you should check with your city to see where you should take </a:t>
            </a:r>
            <a:r>
              <a:rPr lang="en-US" sz="3200" dirty="0" smtClean="0">
                <a:solidFill>
                  <a:schemeClr val="accent6">
                    <a:lumMod val="75000"/>
                  </a:schemeClr>
                </a:solidFill>
              </a:rPr>
              <a:t>them.</a:t>
            </a:r>
            <a:endParaRPr lang="en-US" sz="3200" dirty="0">
              <a:solidFill>
                <a:schemeClr val="accent6">
                  <a:lumMod val="75000"/>
                </a:schemeClr>
              </a:solidFill>
            </a:endParaRPr>
          </a:p>
          <a:p>
            <a:pPr marL="45720" indent="0">
              <a:buNone/>
            </a:pPr>
            <a:endParaRPr lang="en-US" sz="2800" dirty="0">
              <a:solidFill>
                <a:schemeClr val="accent6">
                  <a:lumMod val="75000"/>
                </a:schemeClr>
              </a:solidFill>
            </a:endParaRPr>
          </a:p>
          <a:p>
            <a:endParaRPr lang="en-US"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3290" y="1656103"/>
            <a:ext cx="5040815" cy="3972163"/>
          </a:xfrm>
          <a:prstGeom prst="rect">
            <a:avLst/>
          </a:prstGeom>
          <a:ln w="3175">
            <a:solidFill>
              <a:schemeClr val="tx1"/>
            </a:solidFill>
          </a:ln>
        </p:spPr>
      </p:pic>
    </p:spTree>
    <p:extLst>
      <p:ext uri="{BB962C8B-B14F-4D97-AF65-F5344CB8AC3E}">
        <p14:creationId xmlns:p14="http://schemas.microsoft.com/office/powerpoint/2010/main" val="12804579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9279"/>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916338" cy="1356360"/>
          </a:xfrm>
        </p:spPr>
        <p:txBody>
          <a:bodyPr>
            <a:normAutofit/>
          </a:bodyPr>
          <a:lstStyle/>
          <a:p>
            <a:r>
              <a:rPr lang="en-US" sz="7200" cap="small" dirty="0"/>
              <a:t>f</a:t>
            </a:r>
            <a:r>
              <a:rPr lang="en-US" sz="7200" cap="small" dirty="0" smtClean="0"/>
              <a:t>un recycling facts</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836482" y="1609184"/>
            <a:ext cx="5987218" cy="4798462"/>
          </a:xfrm>
        </p:spPr>
        <p:txBody>
          <a:bodyPr>
            <a:normAutofit/>
          </a:bodyPr>
          <a:lstStyle/>
          <a:p>
            <a:pPr lvl="4"/>
            <a:r>
              <a:rPr lang="en-US" sz="2800" dirty="0" smtClean="0">
                <a:solidFill>
                  <a:schemeClr val="accent6">
                    <a:lumMod val="75000"/>
                  </a:schemeClr>
                </a:solidFill>
              </a:rPr>
              <a:t>Plastic </a:t>
            </a:r>
            <a:r>
              <a:rPr lang="en-US" sz="2800" dirty="0">
                <a:solidFill>
                  <a:schemeClr val="accent6">
                    <a:lumMod val="75000"/>
                  </a:schemeClr>
                </a:solidFill>
              </a:rPr>
              <a:t>bottles can be recycled into </a:t>
            </a:r>
            <a:r>
              <a:rPr lang="en-US" sz="2800" dirty="0" smtClean="0">
                <a:solidFill>
                  <a:schemeClr val="accent6">
                    <a:lumMod val="75000"/>
                  </a:schemeClr>
                </a:solidFill>
              </a:rPr>
              <a:t>T-shirts.</a:t>
            </a:r>
            <a:endParaRPr lang="en-US" sz="2800" dirty="0">
              <a:solidFill>
                <a:schemeClr val="accent6">
                  <a:lumMod val="75000"/>
                </a:schemeClr>
              </a:solidFill>
            </a:endParaRPr>
          </a:p>
          <a:p>
            <a:pPr lvl="4"/>
            <a:r>
              <a:rPr lang="en-US" sz="2800" dirty="0">
                <a:solidFill>
                  <a:schemeClr val="accent6">
                    <a:lumMod val="75000"/>
                  </a:schemeClr>
                </a:solidFill>
              </a:rPr>
              <a:t>Plastic bags can be recycled into a </a:t>
            </a:r>
            <a:r>
              <a:rPr lang="en-US" sz="2800" dirty="0" smtClean="0">
                <a:solidFill>
                  <a:schemeClr val="accent6">
                    <a:lumMod val="75000"/>
                  </a:schemeClr>
                </a:solidFill>
              </a:rPr>
              <a:t>Frisbee.</a:t>
            </a:r>
            <a:endParaRPr lang="en-US" sz="2800" dirty="0">
              <a:solidFill>
                <a:schemeClr val="accent6">
                  <a:lumMod val="75000"/>
                </a:schemeClr>
              </a:solidFill>
            </a:endParaRPr>
          </a:p>
          <a:p>
            <a:pPr lvl="4"/>
            <a:r>
              <a:rPr lang="en-US" sz="2800" dirty="0">
                <a:solidFill>
                  <a:schemeClr val="accent6">
                    <a:lumMod val="75000"/>
                  </a:schemeClr>
                </a:solidFill>
              </a:rPr>
              <a:t>Newspapers can be made into egg </a:t>
            </a:r>
            <a:r>
              <a:rPr lang="en-US" sz="2800" dirty="0" smtClean="0">
                <a:solidFill>
                  <a:schemeClr val="accent6">
                    <a:lumMod val="75000"/>
                  </a:schemeClr>
                </a:solidFill>
              </a:rPr>
              <a:t>cartons.</a:t>
            </a:r>
            <a:endParaRPr lang="en-US" sz="2800" dirty="0">
              <a:solidFill>
                <a:schemeClr val="accent6">
                  <a:lumMod val="75000"/>
                </a:schemeClr>
              </a:solidFill>
            </a:endParaRPr>
          </a:p>
          <a:p>
            <a:pPr lvl="4"/>
            <a:r>
              <a:rPr lang="en-US" sz="2800" dirty="0">
                <a:solidFill>
                  <a:schemeClr val="accent6">
                    <a:lumMod val="75000"/>
                  </a:schemeClr>
                </a:solidFill>
              </a:rPr>
              <a:t>Paper can be made into </a:t>
            </a:r>
            <a:r>
              <a:rPr lang="en-US" sz="2800" dirty="0" smtClean="0">
                <a:solidFill>
                  <a:schemeClr val="accent6">
                    <a:lumMod val="75000"/>
                  </a:schemeClr>
                </a:solidFill>
              </a:rPr>
              <a:t>tissues.</a:t>
            </a:r>
            <a:endParaRPr lang="en-US" sz="2800" dirty="0">
              <a:solidFill>
                <a:schemeClr val="accent6">
                  <a:lumMod val="75000"/>
                </a:schemeClr>
              </a:solidFill>
            </a:endParaRPr>
          </a:p>
          <a:p>
            <a:pPr lvl="4"/>
            <a:r>
              <a:rPr lang="en-US" sz="2800" dirty="0">
                <a:solidFill>
                  <a:schemeClr val="accent6">
                    <a:lumMod val="75000"/>
                  </a:schemeClr>
                </a:solidFill>
              </a:rPr>
              <a:t>Metal cans can be made into bike and cars </a:t>
            </a:r>
            <a:r>
              <a:rPr lang="en-US" sz="2800" dirty="0" smtClean="0">
                <a:solidFill>
                  <a:schemeClr val="accent6">
                    <a:lumMod val="75000"/>
                  </a:schemeClr>
                </a:solidFill>
              </a:rPr>
              <a:t>parts.</a:t>
            </a:r>
            <a:endParaRPr lang="en-US" sz="2800" dirty="0">
              <a:solidFill>
                <a:schemeClr val="accent6">
                  <a:lumMod val="75000"/>
                </a:schemeClr>
              </a:solidFill>
            </a:endParaRPr>
          </a:p>
          <a:p>
            <a:pPr marL="45720" indent="0">
              <a:buNone/>
            </a:pPr>
            <a:endParaRPr lang="en-US" sz="2800" dirty="0">
              <a:solidFill>
                <a:schemeClr val="accent6">
                  <a:lumMod val="75000"/>
                </a:schemeClr>
              </a:solidFill>
            </a:endParaRPr>
          </a:p>
          <a:p>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200" y="1429236"/>
            <a:ext cx="5279432" cy="4499516"/>
          </a:xfrm>
          <a:prstGeom prst="rect">
            <a:avLst/>
          </a:prstGeom>
          <a:ln w="3175">
            <a:solidFill>
              <a:schemeClr val="tx1"/>
            </a:solidFill>
          </a:ln>
        </p:spPr>
      </p:pic>
    </p:spTree>
    <p:extLst>
      <p:ext uri="{BB962C8B-B14F-4D97-AF65-F5344CB8AC3E}">
        <p14:creationId xmlns:p14="http://schemas.microsoft.com/office/powerpoint/2010/main" val="32217875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91821"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439191"/>
            <a:ext cx="6280603" cy="1244903"/>
          </a:xfrm>
        </p:spPr>
        <p:txBody>
          <a:bodyPr>
            <a:normAutofit/>
          </a:bodyPr>
          <a:lstStyle/>
          <a:p>
            <a:r>
              <a:rPr lang="en-US" sz="3200" dirty="0" smtClean="0">
                <a:solidFill>
                  <a:schemeClr val="accent6">
                    <a:lumMod val="75000"/>
                  </a:schemeClr>
                </a:solidFill>
              </a:rPr>
              <a:t>A group of ferrets is called a(n)…</a:t>
            </a:r>
            <a:endParaRPr lang="en-US" sz="32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4953000"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Fumble.</a:t>
            </a:r>
          </a:p>
          <a:p>
            <a:pPr marL="788670" indent="-742950">
              <a:buFont typeface="Corbel" pitchFamily="34" charset="0"/>
              <a:buAutoNum type="alphaUcPeriod"/>
            </a:pPr>
            <a:r>
              <a:rPr lang="en-US" sz="3200" dirty="0" smtClean="0">
                <a:solidFill>
                  <a:schemeClr val="accent6">
                    <a:lumMod val="75000"/>
                  </a:schemeClr>
                </a:solidFill>
              </a:rPr>
              <a:t>Pack.</a:t>
            </a:r>
          </a:p>
          <a:p>
            <a:pPr marL="788670" indent="-742950">
              <a:buFont typeface="Corbel" pitchFamily="34" charset="0"/>
              <a:buAutoNum type="alphaUcPeriod"/>
            </a:pPr>
            <a:r>
              <a:rPr lang="en-US" sz="3200" dirty="0" smtClean="0">
                <a:solidFill>
                  <a:schemeClr val="accent6">
                    <a:lumMod val="75000"/>
                  </a:schemeClr>
                </a:solidFill>
              </a:rPr>
              <a:t>Business.</a:t>
            </a:r>
          </a:p>
          <a:p>
            <a:pPr marL="788670" indent="-742950">
              <a:buFont typeface="Corbel" pitchFamily="34" charset="0"/>
              <a:buAutoNum type="alphaUcPeriod"/>
            </a:pPr>
            <a:r>
              <a:rPr lang="en-US" sz="3200" dirty="0" smtClean="0">
                <a:solidFill>
                  <a:schemeClr val="accent6">
                    <a:lumMod val="75000"/>
                  </a:schemeClr>
                </a:solidFill>
              </a:rPr>
              <a:t>Enterprise.</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3" y="4053492"/>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0859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9279"/>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5782" y="-68240"/>
            <a:ext cx="12916338" cy="1356360"/>
          </a:xfrm>
        </p:spPr>
        <p:txBody>
          <a:bodyPr>
            <a:normAutofit/>
          </a:bodyPr>
          <a:lstStyle/>
          <a:p>
            <a:r>
              <a:rPr lang="en-US" sz="7200" cap="small" dirty="0"/>
              <a:t>f</a:t>
            </a:r>
            <a:r>
              <a:rPr lang="en-US" sz="7200" cap="small" dirty="0" smtClean="0"/>
              <a:t>un recycling facts</a:t>
            </a:r>
            <a:endParaRPr lang="en-US" sz="7200" cap="small" dirty="0"/>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6159" y="1266584"/>
            <a:ext cx="3104466" cy="2068703"/>
          </a:xfrm>
          <a:prstGeom prst="rect">
            <a:avLst/>
          </a:prstGeom>
          <a:ln w="3175">
            <a:solidFill>
              <a:schemeClr val="tx1"/>
            </a:solidFill>
          </a:ln>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59" y="4077100"/>
            <a:ext cx="3344066" cy="2228364"/>
          </a:xfrm>
          <a:prstGeom prst="rect">
            <a:avLst/>
          </a:prstGeom>
          <a:ln w="3175">
            <a:solidFill>
              <a:schemeClr val="tx1"/>
            </a:solidFill>
          </a:ln>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1200" y="4076658"/>
            <a:ext cx="3829356" cy="2228805"/>
          </a:xfrm>
          <a:prstGeom prst="rect">
            <a:avLst/>
          </a:prstGeom>
          <a:ln w="3175">
            <a:solidFill>
              <a:schemeClr val="tx1"/>
            </a:solidFill>
          </a:ln>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6637" y="1244378"/>
            <a:ext cx="2156415" cy="2156415"/>
          </a:xfrm>
          <a:prstGeom prst="rect">
            <a:avLst/>
          </a:prstGeom>
          <a:ln w="3175">
            <a:solidFill>
              <a:schemeClr val="tx1"/>
            </a:solidFill>
          </a:ln>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8585" y="3541909"/>
            <a:ext cx="2724467" cy="2724467"/>
          </a:xfrm>
          <a:prstGeom prst="rect">
            <a:avLst/>
          </a:prstGeom>
          <a:ln w="3175">
            <a:solidFill>
              <a:schemeClr val="tx1"/>
            </a:solidFill>
          </a:ln>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0444" y="1266584"/>
            <a:ext cx="2669400" cy="2669400"/>
          </a:xfrm>
          <a:prstGeom prst="rect">
            <a:avLst/>
          </a:prstGeom>
          <a:ln w="3175">
            <a:solidFill>
              <a:schemeClr val="tx1"/>
            </a:solidFill>
          </a:ln>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634" y="1212606"/>
            <a:ext cx="2723378" cy="2723378"/>
          </a:xfrm>
          <a:prstGeom prst="rect">
            <a:avLst/>
          </a:prstGeom>
          <a:ln w="3175">
            <a:solidFill>
              <a:schemeClr val="tx1"/>
            </a:solidFill>
          </a:ln>
        </p:spPr>
      </p:pic>
    </p:spTree>
    <p:extLst>
      <p:ext uri="{BB962C8B-B14F-4D97-AF65-F5344CB8AC3E}">
        <p14:creationId xmlns:p14="http://schemas.microsoft.com/office/powerpoint/2010/main" val="38763181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91821"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439191"/>
            <a:ext cx="6280603" cy="1244903"/>
          </a:xfrm>
        </p:spPr>
        <p:txBody>
          <a:bodyPr>
            <a:normAutofit/>
          </a:bodyPr>
          <a:lstStyle/>
          <a:p>
            <a:r>
              <a:rPr lang="en-US" sz="3600" dirty="0" smtClean="0">
                <a:solidFill>
                  <a:schemeClr val="accent6">
                    <a:lumMod val="75000"/>
                  </a:schemeClr>
                </a:solidFill>
              </a:rPr>
              <a:t>Which is a benefit of recycling?</a:t>
            </a:r>
            <a:endParaRPr lang="en-US" sz="36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4953000"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Recycling reduces pollution.</a:t>
            </a:r>
          </a:p>
          <a:p>
            <a:pPr marL="788670" indent="-742950">
              <a:buFont typeface="Corbel" pitchFamily="34" charset="0"/>
              <a:buAutoNum type="alphaUcPeriod"/>
            </a:pPr>
            <a:r>
              <a:rPr lang="en-US" sz="3200" dirty="0" smtClean="0">
                <a:solidFill>
                  <a:schemeClr val="accent6">
                    <a:lumMod val="75000"/>
                  </a:schemeClr>
                </a:solidFill>
              </a:rPr>
              <a:t>Recycling conserves natural resources.</a:t>
            </a:r>
          </a:p>
          <a:p>
            <a:pPr marL="788670" indent="-742950">
              <a:buFont typeface="Corbel" pitchFamily="34" charset="0"/>
              <a:buAutoNum type="alphaUcPeriod"/>
            </a:pPr>
            <a:r>
              <a:rPr lang="en-US" sz="3200" dirty="0" smtClean="0">
                <a:solidFill>
                  <a:schemeClr val="accent6">
                    <a:lumMod val="75000"/>
                  </a:schemeClr>
                </a:solidFill>
              </a:rPr>
              <a:t>Recycling saves money.</a:t>
            </a:r>
          </a:p>
          <a:p>
            <a:pPr marL="788670" indent="-742950">
              <a:buFont typeface="Corbel" pitchFamily="34" charset="0"/>
              <a:buAutoNum type="alphaUcPeriod"/>
            </a:pPr>
            <a:r>
              <a:rPr lang="en-US" sz="3200" dirty="0" smtClean="0">
                <a:solidFill>
                  <a:schemeClr val="accent6">
                    <a:lumMod val="75000"/>
                  </a:schemeClr>
                </a:solidFill>
              </a:rPr>
              <a:t>All of the above.</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488588" y="5574725"/>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4646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6280603" cy="1244903"/>
          </a:xfrm>
        </p:spPr>
        <p:txBody>
          <a:bodyPr>
            <a:normAutofit/>
          </a:bodyPr>
          <a:lstStyle/>
          <a:p>
            <a:r>
              <a:rPr lang="en-US" dirty="0" smtClean="0">
                <a:solidFill>
                  <a:schemeClr val="accent6">
                    <a:lumMod val="75000"/>
                  </a:schemeClr>
                </a:solidFill>
              </a:rPr>
              <a:t>What are the three </a:t>
            </a:r>
            <a:r>
              <a:rPr lang="en-US" dirty="0" err="1" smtClean="0">
                <a:solidFill>
                  <a:schemeClr val="accent6">
                    <a:lumMod val="75000"/>
                  </a:schemeClr>
                </a:solidFill>
              </a:rPr>
              <a:t>Rs</a:t>
            </a:r>
            <a:r>
              <a:rPr lang="en-US" dirty="0" smtClean="0">
                <a:solidFill>
                  <a:schemeClr val="accent6">
                    <a:lumMod val="75000"/>
                  </a:schemeClr>
                </a:solidFill>
              </a:rPr>
              <a:t>?</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5256136"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Renew, Restart, Recycle.</a:t>
            </a:r>
          </a:p>
          <a:p>
            <a:pPr marL="788670" indent="-742950">
              <a:buFont typeface="Corbel" pitchFamily="34" charset="0"/>
              <a:buAutoNum type="alphaUcPeriod"/>
            </a:pPr>
            <a:r>
              <a:rPr lang="en-US" sz="3200" dirty="0" smtClean="0">
                <a:solidFill>
                  <a:schemeClr val="accent6">
                    <a:lumMod val="75000"/>
                  </a:schemeClr>
                </a:solidFill>
              </a:rPr>
              <a:t>Reduce, Reuse, Recycle.</a:t>
            </a:r>
          </a:p>
          <a:p>
            <a:pPr marL="788670" indent="-742950">
              <a:buFont typeface="Corbel" pitchFamily="34" charset="0"/>
              <a:buAutoNum type="alphaUcPeriod"/>
            </a:pPr>
            <a:r>
              <a:rPr lang="en-US" sz="3200" dirty="0" smtClean="0">
                <a:solidFill>
                  <a:schemeClr val="accent6">
                    <a:lumMod val="75000"/>
                  </a:schemeClr>
                </a:solidFill>
              </a:rPr>
              <a:t>Reduce, Redo, Rihanna.</a:t>
            </a:r>
          </a:p>
          <a:p>
            <a:pPr marL="788670" indent="-742950">
              <a:buFont typeface="Corbel" pitchFamily="34" charset="0"/>
              <a:buAutoNum type="alphaUcPeriod"/>
            </a:pPr>
            <a:r>
              <a:rPr lang="en-US" sz="3200" dirty="0" smtClean="0">
                <a:solidFill>
                  <a:schemeClr val="accent6">
                    <a:lumMod val="75000"/>
                  </a:schemeClr>
                </a:solidFill>
              </a:rPr>
              <a:t>Reduce, Rinse, Repeat.</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487285" y="3429400"/>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8394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6280603" cy="1244903"/>
          </a:xfrm>
        </p:spPr>
        <p:txBody>
          <a:bodyPr>
            <a:normAutofit fontScale="90000"/>
          </a:bodyPr>
          <a:lstStyle/>
          <a:p>
            <a:r>
              <a:rPr lang="en-US" dirty="0" smtClean="0">
                <a:solidFill>
                  <a:schemeClr val="accent6">
                    <a:lumMod val="75000"/>
                  </a:schemeClr>
                </a:solidFill>
              </a:rPr>
              <a:t>Which of these items helps reduce waste?</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5256136"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Reusable water bottle.</a:t>
            </a:r>
          </a:p>
          <a:p>
            <a:pPr marL="788670" indent="-742950">
              <a:buFont typeface="Corbel" pitchFamily="34" charset="0"/>
              <a:buAutoNum type="alphaUcPeriod"/>
            </a:pPr>
            <a:r>
              <a:rPr lang="en-US" sz="3200" dirty="0" smtClean="0">
                <a:solidFill>
                  <a:schemeClr val="accent6">
                    <a:lumMod val="75000"/>
                  </a:schemeClr>
                </a:solidFill>
              </a:rPr>
              <a:t>Reusable tote bag.</a:t>
            </a:r>
          </a:p>
          <a:p>
            <a:pPr marL="788670" indent="-742950">
              <a:buFont typeface="Corbel" pitchFamily="34" charset="0"/>
              <a:buAutoNum type="alphaUcPeriod"/>
            </a:pPr>
            <a:r>
              <a:rPr lang="en-US" sz="3200" dirty="0" smtClean="0">
                <a:solidFill>
                  <a:schemeClr val="accent6">
                    <a:lumMod val="75000"/>
                  </a:schemeClr>
                </a:solidFill>
              </a:rPr>
              <a:t>Recycling bin.</a:t>
            </a:r>
          </a:p>
          <a:p>
            <a:pPr marL="788670" indent="-742950">
              <a:buFont typeface="Corbel" pitchFamily="34" charset="0"/>
              <a:buAutoNum type="alphaUcPeriod"/>
            </a:pPr>
            <a:r>
              <a:rPr lang="en-US" sz="3200" dirty="0" smtClean="0">
                <a:solidFill>
                  <a:schemeClr val="accent6">
                    <a:lumMod val="75000"/>
                  </a:schemeClr>
                </a:solidFill>
              </a:rPr>
              <a:t>All of them.</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4" y="4678739"/>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0300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6">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49818" y="1714500"/>
            <a:ext cx="6096000" cy="5143500"/>
          </a:xfrm>
          <a:prstGeom prst="rect">
            <a:avLst/>
          </a:prstGeom>
          <a:blipFill>
            <a:blip r:embed="rId7"/>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5499785" cy="1244903"/>
          </a:xfrm>
        </p:spPr>
        <p:txBody>
          <a:bodyPr>
            <a:normAutofit fontScale="90000"/>
          </a:bodyPr>
          <a:lstStyle/>
          <a:p>
            <a:r>
              <a:rPr lang="en-US" dirty="0" smtClean="0">
                <a:solidFill>
                  <a:schemeClr val="accent6">
                    <a:lumMod val="75000"/>
                  </a:schemeClr>
                </a:solidFill>
              </a:rPr>
              <a:t>Which of these can not be recycled?</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5256136"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Candy wrappers.</a:t>
            </a:r>
          </a:p>
          <a:p>
            <a:pPr marL="788670" indent="-742950">
              <a:buFont typeface="Corbel" pitchFamily="34" charset="0"/>
              <a:buAutoNum type="alphaUcPeriod"/>
            </a:pPr>
            <a:r>
              <a:rPr lang="en-US" sz="3200" dirty="0" smtClean="0">
                <a:solidFill>
                  <a:schemeClr val="accent6">
                    <a:lumMod val="75000"/>
                  </a:schemeClr>
                </a:solidFill>
              </a:rPr>
              <a:t>Plastic water bottle.</a:t>
            </a:r>
          </a:p>
          <a:p>
            <a:pPr marL="788670" indent="-742950">
              <a:buFont typeface="Corbel" pitchFamily="34" charset="0"/>
              <a:buAutoNum type="alphaUcPeriod"/>
            </a:pPr>
            <a:r>
              <a:rPr lang="en-US" sz="3200" dirty="0" smtClean="0">
                <a:solidFill>
                  <a:schemeClr val="accent6">
                    <a:lumMod val="75000"/>
                  </a:schemeClr>
                </a:solidFill>
              </a:rPr>
              <a:t>Smartphone.</a:t>
            </a:r>
          </a:p>
          <a:p>
            <a:pPr marL="788670" indent="-742950">
              <a:buFont typeface="Corbel" pitchFamily="34" charset="0"/>
              <a:buAutoNum type="alphaUcPeriod"/>
            </a:pPr>
            <a:r>
              <a:rPr lang="en-US" sz="3200" dirty="0" smtClean="0">
                <a:solidFill>
                  <a:schemeClr val="accent6">
                    <a:lumMod val="75000"/>
                  </a:schemeClr>
                </a:solidFill>
              </a:rPr>
              <a:t>Cardboard box.</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522454" y="2822633"/>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16890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t</a:t>
            </a:r>
            <a:r>
              <a:rPr lang="en-US" sz="7200" cap="small" dirty="0" smtClean="0"/>
              <a:t>hank you</a:t>
            </a:r>
            <a:r>
              <a:rPr lang="en-US" sz="6000" cap="small" dirty="0" smtClean="0"/>
              <a:t>!</a:t>
            </a:r>
            <a:endParaRPr lang="en-US" sz="6000" cap="small"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 y="1100629"/>
            <a:ext cx="3648808" cy="2736606"/>
          </a:xfrm>
          <a:prstGeom prst="rect">
            <a:avLst/>
          </a:prstGeom>
          <a:ln w="3175">
            <a:solidFill>
              <a:schemeClr val="tx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 y="4058827"/>
            <a:ext cx="4279321" cy="2375023"/>
          </a:xfrm>
          <a:prstGeom prst="rect">
            <a:avLst/>
          </a:prstGeom>
          <a:ln w="3175">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1505" y="1461069"/>
            <a:ext cx="3300230" cy="2376166"/>
          </a:xfrm>
          <a:prstGeom prst="rect">
            <a:avLst/>
          </a:prstGeom>
          <a:ln w="3175">
            <a:solidFill>
              <a:schemeClr val="tx1"/>
            </a:solidFill>
          </a:ln>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77624" y="4058827"/>
            <a:ext cx="3569820" cy="2375023"/>
          </a:xfrm>
          <a:prstGeom prst="rect">
            <a:avLst/>
          </a:prstGeom>
          <a:ln w="3175">
            <a:solidFill>
              <a:schemeClr val="tx1"/>
            </a:solidFill>
          </a:ln>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3217" y="1660846"/>
            <a:ext cx="3986060" cy="2176389"/>
          </a:xfrm>
          <a:prstGeom prst="rect">
            <a:avLst/>
          </a:prstGeom>
          <a:ln w="3175">
            <a:solidFill>
              <a:schemeClr val="tx1"/>
            </a:solidFill>
          </a:ln>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4247" y="4058827"/>
            <a:ext cx="3125030" cy="2375023"/>
          </a:xfrm>
          <a:prstGeom prst="rect">
            <a:avLst/>
          </a:prstGeom>
          <a:ln w="3175">
            <a:solidFill>
              <a:schemeClr val="tx1"/>
            </a:solidFill>
          </a:ln>
        </p:spPr>
      </p:pic>
    </p:spTree>
    <p:extLst>
      <p:ext uri="{BB962C8B-B14F-4D97-AF65-F5344CB8AC3E}">
        <p14:creationId xmlns:p14="http://schemas.microsoft.com/office/powerpoint/2010/main" val="37702683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73477"/>
            <a:ext cx="9875520" cy="1356360"/>
          </a:xfrm>
        </p:spPr>
        <p:txBody>
          <a:bodyPr>
            <a:normAutofit/>
          </a:bodyPr>
          <a:lstStyle/>
          <a:p>
            <a:r>
              <a:rPr lang="en-US" sz="7200" cap="small" dirty="0"/>
              <a:t>w</a:t>
            </a:r>
            <a:r>
              <a:rPr lang="en-US" sz="7200" cap="small" dirty="0" smtClean="0"/>
              <a:t>ant to learn more?</a:t>
            </a:r>
            <a:endParaRPr lang="en-US" sz="7200" cap="small" dirty="0"/>
          </a:p>
        </p:txBody>
      </p:sp>
      <p:sp>
        <p:nvSpPr>
          <p:cNvPr id="4" name="TextBox 3"/>
          <p:cNvSpPr txBox="1"/>
          <p:nvPr/>
        </p:nvSpPr>
        <p:spPr>
          <a:xfrm>
            <a:off x="6498771" y="1667417"/>
            <a:ext cx="8180615" cy="3385542"/>
          </a:xfrm>
          <a:prstGeom prst="rect">
            <a:avLst/>
          </a:prstGeom>
          <a:noFill/>
        </p:spPr>
        <p:txBody>
          <a:bodyPr wrap="square" rtlCol="0">
            <a:spAutoFit/>
          </a:bodyPr>
          <a:lstStyle/>
          <a:p>
            <a:r>
              <a:rPr lang="en-US" sz="5400" cap="small" dirty="0">
                <a:solidFill>
                  <a:schemeClr val="accent1"/>
                </a:solidFill>
              </a:rPr>
              <a:t>c</a:t>
            </a:r>
            <a:r>
              <a:rPr lang="en-US" sz="5400" cap="small" dirty="0" smtClean="0">
                <a:solidFill>
                  <a:schemeClr val="accent1"/>
                </a:solidFill>
              </a:rPr>
              <a:t>ontact</a:t>
            </a:r>
            <a:r>
              <a:rPr lang="en-US" sz="5400" cap="small" dirty="0">
                <a:solidFill>
                  <a:schemeClr val="accent1"/>
                </a:solidFill>
              </a:rPr>
              <a:t>:</a:t>
            </a:r>
            <a:endParaRPr lang="en-US" sz="5400" cap="small" dirty="0" smtClean="0">
              <a:solidFill>
                <a:schemeClr val="accent1"/>
              </a:solidFill>
            </a:endParaRPr>
          </a:p>
          <a:p>
            <a:endParaRPr lang="en-US" sz="3200" dirty="0"/>
          </a:p>
          <a:p>
            <a:r>
              <a:rPr lang="en-US" sz="3200" cap="small" dirty="0" smtClean="0">
                <a:solidFill>
                  <a:schemeClr val="accent6">
                    <a:lumMod val="75000"/>
                  </a:schemeClr>
                </a:solidFill>
              </a:rPr>
              <a:t>name</a:t>
            </a:r>
          </a:p>
          <a:p>
            <a:r>
              <a:rPr lang="en-US" sz="3200" cap="small" dirty="0" smtClean="0">
                <a:solidFill>
                  <a:schemeClr val="accent6">
                    <a:lumMod val="75000"/>
                  </a:schemeClr>
                </a:solidFill>
              </a:rPr>
              <a:t>title</a:t>
            </a:r>
          </a:p>
          <a:p>
            <a:r>
              <a:rPr lang="en-US" sz="3200" cap="small" dirty="0" smtClean="0">
                <a:solidFill>
                  <a:schemeClr val="accent6">
                    <a:lumMod val="75000"/>
                  </a:schemeClr>
                </a:solidFill>
              </a:rPr>
              <a:t>email</a:t>
            </a:r>
          </a:p>
          <a:p>
            <a:r>
              <a:rPr lang="en-US" sz="3200" cap="small" dirty="0" smtClean="0">
                <a:solidFill>
                  <a:schemeClr val="accent6">
                    <a:lumMod val="75000"/>
                  </a:schemeClr>
                </a:solidFill>
              </a:rPr>
              <a:t>(xxx) xxx-</a:t>
            </a:r>
            <a:r>
              <a:rPr lang="en-US" sz="3200" cap="small" dirty="0" err="1" smtClean="0">
                <a:solidFill>
                  <a:schemeClr val="accent6">
                    <a:lumMod val="75000"/>
                  </a:schemeClr>
                </a:solidFill>
              </a:rPr>
              <a:t>xxxx</a:t>
            </a:r>
            <a:endParaRPr lang="en-US" sz="3200" cap="small" dirty="0">
              <a:solidFill>
                <a:schemeClr val="accent6">
                  <a:lumMod val="75000"/>
                </a:schemeClr>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637" y="1721033"/>
            <a:ext cx="5688479" cy="3596640"/>
          </a:xfrm>
          <a:prstGeom prst="rect">
            <a:avLst/>
          </a:prstGeom>
          <a:ln w="3175">
            <a:solidFill>
              <a:schemeClr val="tx1"/>
            </a:solidFill>
          </a:ln>
        </p:spPr>
      </p:pic>
      <p:sp>
        <p:nvSpPr>
          <p:cNvPr id="7" name="Rectangle 6"/>
          <p:cNvSpPr/>
          <p:nvPr/>
        </p:nvSpPr>
        <p:spPr>
          <a:xfrm>
            <a:off x="95534" y="95534"/>
            <a:ext cx="12003505" cy="6660108"/>
          </a:xfrm>
          <a:prstGeom prst="rect">
            <a:avLst/>
          </a:prstGeom>
          <a:noFill/>
          <a:ln w="2032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32637" y="5302019"/>
            <a:ext cx="5807049"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1" u="none" strike="noStrike" cap="none" spc="0" normalizeH="0" baseline="0" dirty="0" smtClean="0">
                <a:ln>
                  <a:noFill/>
                </a:ln>
                <a:solidFill>
                  <a:schemeClr val="accent6">
                    <a:lumMod val="75000"/>
                  </a:schemeClr>
                </a:solidFill>
                <a:effectLst/>
                <a:uFillTx/>
                <a:latin typeface="Corbel"/>
                <a:ea typeface="Corbel"/>
                <a:cs typeface="Corbel"/>
                <a:sym typeface="Corbel"/>
              </a:rPr>
              <a:t>Our headquarters is</a:t>
            </a:r>
            <a:r>
              <a:rPr kumimoji="0" lang="en-US" sz="1800" b="0" i="1" u="none" strike="noStrike" cap="none" spc="0" normalizeH="0" dirty="0" smtClean="0">
                <a:ln>
                  <a:noFill/>
                </a:ln>
                <a:solidFill>
                  <a:schemeClr val="accent6">
                    <a:lumMod val="75000"/>
                  </a:schemeClr>
                </a:solidFill>
                <a:effectLst/>
                <a:uFillTx/>
                <a:latin typeface="Corbel"/>
                <a:ea typeface="Corbel"/>
                <a:cs typeface="Corbel"/>
                <a:sym typeface="Corbel"/>
              </a:rPr>
              <a:t> located at 3040 Continental Dr. Butte, MT</a:t>
            </a:r>
            <a:endParaRPr kumimoji="0" lang="en-US" sz="1800" b="0" i="1" u="none" strike="noStrike" cap="none" spc="0" normalizeH="0" baseline="0" dirty="0">
              <a:ln>
                <a:noFill/>
              </a:ln>
              <a:solidFill>
                <a:srgbClr val="000000"/>
              </a:solidFill>
              <a:effectLst/>
              <a:uFillTx/>
              <a:latin typeface="Corbel"/>
              <a:ea typeface="Corbel"/>
              <a:cs typeface="Corbel"/>
              <a:sym typeface="Corbel"/>
            </a:endParaRPr>
          </a:p>
        </p:txBody>
      </p:sp>
    </p:spTree>
    <p:extLst>
      <p:ext uri="{BB962C8B-B14F-4D97-AF65-F5344CB8AC3E}">
        <p14:creationId xmlns:p14="http://schemas.microsoft.com/office/powerpoint/2010/main" val="7185494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2">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0371" y="926111"/>
            <a:ext cx="7223992" cy="4955994"/>
          </a:xfrm>
          <a:prstGeom prst="rect">
            <a:avLst/>
          </a:prstGeom>
          <a:ln w="3175">
            <a:solidFill>
              <a:schemeClr val="tx1"/>
            </a:solidFill>
          </a:ln>
        </p:spPr>
      </p:pic>
    </p:spTree>
    <p:extLst>
      <p:ext uri="{BB962C8B-B14F-4D97-AF65-F5344CB8AC3E}">
        <p14:creationId xmlns:p14="http://schemas.microsoft.com/office/powerpoint/2010/main" val="4147961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534000" y="-4678431"/>
            <a:ext cx="13469616" cy="10040987"/>
          </a:xfrm>
          <a:prstGeom prst="rect">
            <a:avLst/>
          </a:prstGeom>
          <a:blipFill dpi="0" rotWithShape="1">
            <a:blip r:embed="rId3">
              <a:alphaModFix amt="25000"/>
              <a:lum bright="70000" contrast="-7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smtClean="0"/>
              <a:t>Recycling!</a:t>
            </a:r>
            <a:endParaRPr lang="en-US" dirty="0"/>
          </a:p>
        </p:txBody>
      </p:sp>
      <p:pic>
        <p:nvPicPr>
          <p:cNvPr id="4" name="Picture 3" descr="Macintosh HD:Users:kirstengerbatsch2:Desktop:NCATlogoMTFC.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521" y="5547099"/>
            <a:ext cx="3519647" cy="866580"/>
          </a:xfrm>
          <a:prstGeom prst="rect">
            <a:avLst/>
          </a:prstGeom>
          <a:noFill/>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034" y="5701184"/>
            <a:ext cx="1378077" cy="829398"/>
          </a:xfrm>
          <a:prstGeom prst="rect">
            <a:avLst/>
          </a:prstGeom>
        </p:spPr>
      </p:pic>
      <p:pic>
        <p:nvPicPr>
          <p:cNvPr id="6" name="Picture 5" descr="Macintosh HD:Users:kirstengerbatsch2:Desktop:300colorAmeriCorpsMT.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093111" y="5751440"/>
            <a:ext cx="703319" cy="728887"/>
          </a:xfrm>
          <a:prstGeom prst="rect">
            <a:avLst/>
          </a:prstGeom>
          <a:noFill/>
          <a:ln>
            <a:noFill/>
          </a:ln>
        </p:spPr>
      </p:pic>
    </p:spTree>
    <p:extLst>
      <p:ext uri="{BB962C8B-B14F-4D97-AF65-F5344CB8AC3E}">
        <p14:creationId xmlns:p14="http://schemas.microsoft.com/office/powerpoint/2010/main" val="1447125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91821"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458864" y="1439191"/>
            <a:ext cx="6280603" cy="1244903"/>
          </a:xfrm>
        </p:spPr>
        <p:txBody>
          <a:bodyPr>
            <a:normAutofit/>
          </a:bodyPr>
          <a:lstStyle/>
          <a:p>
            <a:r>
              <a:rPr lang="en-US" sz="3600" dirty="0" smtClean="0">
                <a:solidFill>
                  <a:schemeClr val="accent6">
                    <a:lumMod val="75000"/>
                  </a:schemeClr>
                </a:solidFill>
              </a:rPr>
              <a:t>Which is a benefit of recycling?</a:t>
            </a:r>
            <a:endParaRPr lang="en-US" sz="3600"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4953000"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Recycling reduces pollution.</a:t>
            </a:r>
          </a:p>
          <a:p>
            <a:pPr marL="788670" indent="-742950">
              <a:buFont typeface="Corbel" pitchFamily="34" charset="0"/>
              <a:buAutoNum type="alphaUcPeriod"/>
            </a:pPr>
            <a:r>
              <a:rPr lang="en-US" sz="3200" dirty="0" smtClean="0">
                <a:solidFill>
                  <a:schemeClr val="accent6">
                    <a:lumMod val="75000"/>
                  </a:schemeClr>
                </a:solidFill>
              </a:rPr>
              <a:t>Recycling conserves natural resources.</a:t>
            </a:r>
          </a:p>
          <a:p>
            <a:pPr marL="788670" indent="-742950">
              <a:buFont typeface="Corbel" pitchFamily="34" charset="0"/>
              <a:buAutoNum type="alphaUcPeriod"/>
            </a:pPr>
            <a:r>
              <a:rPr lang="en-US" sz="3200" dirty="0" smtClean="0">
                <a:solidFill>
                  <a:schemeClr val="accent6">
                    <a:lumMod val="75000"/>
                  </a:schemeClr>
                </a:solidFill>
              </a:rPr>
              <a:t>Recycling saves money.</a:t>
            </a:r>
          </a:p>
          <a:p>
            <a:pPr marL="788670" indent="-742950">
              <a:buFont typeface="Corbel" pitchFamily="34" charset="0"/>
              <a:buAutoNum type="alphaUcPeriod"/>
            </a:pPr>
            <a:r>
              <a:rPr lang="en-US" sz="3200" dirty="0" smtClean="0">
                <a:solidFill>
                  <a:schemeClr val="accent6">
                    <a:lumMod val="75000"/>
                  </a:schemeClr>
                </a:solidFill>
              </a:rPr>
              <a:t>All of the above.</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488588" y="5574725"/>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0737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707209" y="694264"/>
            <a:ext cx="12559486" cy="9269134"/>
          </a:xfrm>
          <a:prstGeom prst="rect">
            <a:avLst/>
          </a:prstGeom>
          <a:blipFill dpi="0" rotWithShape="1">
            <a:blip r:embed="rId3">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3219" y="785445"/>
            <a:ext cx="5203581" cy="5203581"/>
          </a:xfrm>
          <a:prstGeom prst="rect">
            <a:avLst/>
          </a:prstGeom>
          <a:ln w="3175">
            <a:solidFill>
              <a:schemeClr val="tx1"/>
            </a:solidFill>
          </a:ln>
        </p:spPr>
      </p:pic>
    </p:spTree>
    <p:extLst>
      <p:ext uri="{BB962C8B-B14F-4D97-AF65-F5344CB8AC3E}">
        <p14:creationId xmlns:p14="http://schemas.microsoft.com/office/powerpoint/2010/main" val="30570532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07209" y="694264"/>
            <a:ext cx="12559486" cy="9269134"/>
          </a:xfrm>
          <a:prstGeom prst="rect">
            <a:avLst/>
          </a:prstGeom>
          <a:blipFill dpi="0" rotWithShape="1">
            <a:blip r:embed="rId5">
              <a:alphaModFix amt="15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PChart" descr="A. got 0, B. got 0, C. got 0, D. got 0, "/>
          <p:cNvSpPr/>
          <p:nvPr>
            <p:custDataLst>
              <p:tags r:id="rId2"/>
            </p:custDataLst>
          </p:nvPr>
        </p:nvSpPr>
        <p:spPr>
          <a:xfrm>
            <a:off x="5849818" y="1714500"/>
            <a:ext cx="6096000" cy="5143500"/>
          </a:xfrm>
          <a:prstGeom prst="rect">
            <a:avLst/>
          </a:prstGeom>
          <a:blipFill>
            <a:blip r:embed="rId6"/>
            <a:stretch>
              <a:fillRect/>
            </a:stretch>
          </a:blip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PQuestion" title="Question Text Shape"/>
          <p:cNvSpPr>
            <a:spLocks noGrp="1"/>
          </p:cNvSpPr>
          <p:nvPr>
            <p:ph type="title"/>
          </p:nvPr>
        </p:nvSpPr>
        <p:spPr>
          <a:xfrm>
            <a:off x="566907" y="1439191"/>
            <a:ext cx="6280603" cy="1244903"/>
          </a:xfrm>
        </p:spPr>
        <p:txBody>
          <a:bodyPr>
            <a:normAutofit/>
          </a:bodyPr>
          <a:lstStyle/>
          <a:p>
            <a:r>
              <a:rPr lang="en-US" dirty="0" smtClean="0">
                <a:solidFill>
                  <a:schemeClr val="accent6">
                    <a:lumMod val="75000"/>
                  </a:schemeClr>
                </a:solidFill>
              </a:rPr>
              <a:t>What are the three </a:t>
            </a:r>
            <a:r>
              <a:rPr lang="en-US" dirty="0" err="1" smtClean="0">
                <a:solidFill>
                  <a:schemeClr val="accent6">
                    <a:lumMod val="75000"/>
                  </a:schemeClr>
                </a:solidFill>
              </a:rPr>
              <a:t>Rs</a:t>
            </a:r>
            <a:r>
              <a:rPr lang="en-US" dirty="0" smtClean="0">
                <a:solidFill>
                  <a:schemeClr val="accent6">
                    <a:lumMod val="75000"/>
                  </a:schemeClr>
                </a:solidFill>
              </a:rPr>
              <a:t>?</a:t>
            </a:r>
            <a:endParaRPr lang="en-US" dirty="0">
              <a:solidFill>
                <a:schemeClr val="accent6">
                  <a:lumMod val="75000"/>
                </a:schemeClr>
              </a:solidFill>
            </a:endParaRPr>
          </a:p>
        </p:txBody>
      </p:sp>
      <p:sp>
        <p:nvSpPr>
          <p:cNvPr id="3" name="TPAnswers" title="Answer Text Shape"/>
          <p:cNvSpPr>
            <a:spLocks noGrp="1"/>
          </p:cNvSpPr>
          <p:nvPr>
            <p:ph type="body" idx="1"/>
            <p:custDataLst>
              <p:tags r:id="rId3"/>
            </p:custDataLst>
          </p:nvPr>
        </p:nvSpPr>
        <p:spPr>
          <a:xfrm>
            <a:off x="458864" y="2835165"/>
            <a:ext cx="5256136" cy="4038600"/>
          </a:xfrm>
        </p:spPr>
        <p:txBody>
          <a:bodyPr>
            <a:normAutofit/>
          </a:bodyPr>
          <a:lstStyle/>
          <a:p>
            <a:pPr marL="788670" indent="-742950">
              <a:buFont typeface="Corbel" pitchFamily="34" charset="0"/>
              <a:buAutoNum type="alphaUcPeriod"/>
            </a:pPr>
            <a:r>
              <a:rPr lang="en-US" sz="3200" dirty="0" smtClean="0">
                <a:solidFill>
                  <a:schemeClr val="accent6">
                    <a:lumMod val="75000"/>
                  </a:schemeClr>
                </a:solidFill>
              </a:rPr>
              <a:t>Renew, Restart, Recycle.</a:t>
            </a:r>
          </a:p>
          <a:p>
            <a:pPr marL="788670" indent="-742950">
              <a:buFont typeface="Corbel" pitchFamily="34" charset="0"/>
              <a:buAutoNum type="alphaUcPeriod"/>
            </a:pPr>
            <a:r>
              <a:rPr lang="en-US" sz="3200" dirty="0" smtClean="0">
                <a:solidFill>
                  <a:schemeClr val="accent6">
                    <a:lumMod val="75000"/>
                  </a:schemeClr>
                </a:solidFill>
              </a:rPr>
              <a:t>Reduce, Reuse, Recycle.</a:t>
            </a:r>
          </a:p>
          <a:p>
            <a:pPr marL="788670" indent="-742950">
              <a:buFont typeface="Corbel" pitchFamily="34" charset="0"/>
              <a:buAutoNum type="alphaUcPeriod"/>
            </a:pPr>
            <a:r>
              <a:rPr lang="en-US" sz="3200" dirty="0" smtClean="0">
                <a:solidFill>
                  <a:schemeClr val="accent6">
                    <a:lumMod val="75000"/>
                  </a:schemeClr>
                </a:solidFill>
              </a:rPr>
              <a:t>Reduce, Redo, Rihanna.</a:t>
            </a:r>
          </a:p>
          <a:p>
            <a:pPr marL="788670" indent="-742950">
              <a:buFont typeface="Corbel" pitchFamily="34" charset="0"/>
              <a:buAutoNum type="alphaUcPeriod"/>
            </a:pPr>
            <a:r>
              <a:rPr lang="en-US" sz="3200" dirty="0" smtClean="0">
                <a:solidFill>
                  <a:schemeClr val="accent6">
                    <a:lumMod val="75000"/>
                  </a:schemeClr>
                </a:solidFill>
              </a:rPr>
              <a:t>Reduce, Rinse, Repeat.</a:t>
            </a:r>
            <a:endParaRPr lang="en-US" sz="3200" dirty="0">
              <a:solidFill>
                <a:schemeClr val="accent6">
                  <a:lumMod val="75000"/>
                </a:schemeClr>
              </a:solidFill>
            </a:endParaRPr>
          </a:p>
        </p:txBody>
      </p:sp>
      <p:sp>
        <p:nvSpPr>
          <p:cNvPr id="4" name="TPPolling"/>
          <p:cNvSpPr/>
          <p:nvPr/>
        </p:nvSpPr>
        <p:spPr>
          <a:xfrm>
            <a:off x="0" y="0"/>
            <a:ext cx="12700" cy="12700"/>
          </a:xfrm>
          <a:prstGeom prst="rect">
            <a:avLst/>
          </a:prstGeom>
          <a:solidFill>
            <a:schemeClr val="accent1">
              <a:alpha val="1000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35782" y="-68240"/>
            <a:ext cx="9875520" cy="13563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a:lstStyle>
          <a:p>
            <a:r>
              <a:rPr lang="en-US" sz="7200" cap="small" dirty="0"/>
              <a:t>p</a:t>
            </a:r>
            <a:r>
              <a:rPr lang="en-US" sz="7200" cap="small" dirty="0" smtClean="0"/>
              <a:t>op quiz…</a:t>
            </a:r>
            <a:endParaRPr lang="en-US" sz="7200" cap="small" dirty="0"/>
          </a:p>
        </p:txBody>
      </p:sp>
      <p:sp>
        <p:nvSpPr>
          <p:cNvPr id="8" name="5-Point Star 7"/>
          <p:cNvSpPr/>
          <p:nvPr/>
        </p:nvSpPr>
        <p:spPr>
          <a:xfrm rot="1054873">
            <a:off x="487285" y="3429400"/>
            <a:ext cx="498066" cy="498066"/>
          </a:xfrm>
          <a:prstGeom prst="star5">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2526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4" grpId="1"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07209" y="694264"/>
            <a:ext cx="12559486" cy="9269134"/>
          </a:xfrm>
          <a:prstGeom prst="rect">
            <a:avLst/>
          </a:prstGeom>
          <a:blipFill dpi="0" rotWithShape="1">
            <a:blip r:embed="rId3">
              <a:alphaModFix amt="3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4300" y="7287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 y="87866"/>
            <a:ext cx="11990970" cy="6655834"/>
          </a:xfrm>
          <a:prstGeom prst="rect">
            <a:avLst/>
          </a:prstGeom>
          <a:noFill/>
          <a:ln w="212725">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3214" y="1230923"/>
            <a:ext cx="7711198" cy="4333693"/>
          </a:xfrm>
          <a:prstGeom prst="rect">
            <a:avLst/>
          </a:prstGeom>
        </p:spPr>
      </p:pic>
    </p:spTree>
    <p:extLst>
      <p:ext uri="{BB962C8B-B14F-4D97-AF65-F5344CB8AC3E}">
        <p14:creationId xmlns:p14="http://schemas.microsoft.com/office/powerpoint/2010/main" val="397993526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e4870527-bcb7-4a92-928f-c73d7ebfefb4"/>
  <p:tag name="WASPOLLED" val="590B1FDC06C04CE390F197DDFD727F4F"/>
  <p:tag name="TPVERSION" val="8"/>
  <p:tag name="TPFULLVERSION" val="8.2.4.6"/>
  <p:tag name="PPTVERSION" val="15"/>
  <p:tag name="TPOS" val="2"/>
  <p:tag name="TPLASTSAVEVERSION" val="6.2 PC"/>
</p:tagLst>
</file>

<file path=ppt/tags/tag10.xml><?xml version="1.0" encoding="utf-8"?>
<p:tagLst xmlns:a="http://schemas.openxmlformats.org/drawingml/2006/main" xmlns:r="http://schemas.openxmlformats.org/officeDocument/2006/relationships" xmlns:p="http://schemas.openxmlformats.org/presentationml/2006/main">
  <p:tag name="ZEROBASED" val="False"/>
</p:tagLst>
</file>

<file path=ppt/tags/tag11.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CC443EC03774610B5B0946C09F1B3D6&lt;/guid&gt;&#10;            &lt;repollguid&gt;1FFB8847B5D3431DB7181893FDF081B0&lt;/repollguid&gt;&#10;            &lt;sourceid&gt;0A465DCB16A74F7E8C5AFC93045D0249&lt;/sourceid&gt;&#10;            &lt;questiontext&gt;Which of these items helps reduce wast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Reusable water bottle.&lt;/answertext&gt;&#10;                    &lt;valuetype&gt;-1&lt;/valuetype&gt;&#10;                &lt;/answer&gt;&#10;                &lt;answer&gt;&#10;                    &lt;guid&gt;70C444B300294588B22E1189BDF10C68&lt;/guid&gt;&#10;                    &lt;answertext&gt;Reusable tote bag.&lt;/answertext&gt;&#10;                    &lt;valuetype&gt;-1&lt;/valuetype&gt;&#10;                &lt;/answer&gt;&#10;                &lt;answer&gt;&#10;                    &lt;guid&gt;A2E6E220FF324D1EA8AF1BDDD1F0C755&lt;/guid&gt;&#10;                    &lt;answertext&gt;Recycling bin.&lt;/answertext&gt;&#10;                    &lt;valuetype&gt;-1&lt;/valuetype&gt;&#10;                &lt;/answer&gt;&#10;                &lt;answer&gt;&#10;                    &lt;guid&gt;6DD6BAD08C254C89A3912FA2576DF57F&lt;/guid&gt;&#10;                    &lt;answertext&gt;All of them.&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2.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13.xml><?xml version="1.0" encoding="utf-8"?>
<p:tagLst xmlns:a="http://schemas.openxmlformats.org/drawingml/2006/main" xmlns:r="http://schemas.openxmlformats.org/officeDocument/2006/relationships" xmlns:p="http://schemas.openxmlformats.org/presentationml/2006/main">
  <p:tag name="ZEROBASED" val="False"/>
</p:tagLst>
</file>

<file path=ppt/tags/tag14.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8DDA893EC17445DDB173B1C069E4D1FE&lt;/guid&gt;&#10;            &lt;repollguid&gt;1FFB8847B5D3431DB7181893FDF081B0&lt;/repollguid&gt;&#10;            &lt;sourceid&gt;0A465DCB16A74F7E8C5AFC93045D0249&lt;/sourceid&gt;&#10;            &lt;questiontext&gt;Which of these can not be recycled?&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Candy wrappers.&lt;/answertext&gt;&#10;                    &lt;valuetype&gt;1&lt;/valuetype&gt;&#10;                &lt;/answer&gt;&#10;                &lt;answer&gt;&#10;                    &lt;guid&gt;70C444B300294588B22E1189BDF10C68&lt;/guid&gt;&#10;                    &lt;answertext&gt;Plastic water bottle.&lt;/answertext&gt;&#10;                    &lt;valuetype&gt;-1&lt;/valuetype&gt;&#10;                &lt;/answer&gt;&#10;                &lt;answer&gt;&#10;                    &lt;guid&gt;A2E6E220FF324D1EA8AF1BDDD1F0C755&lt;/guid&gt;&#10;                    &lt;answertext&gt;Smartphone.&lt;/answertext&gt;&#10;                    &lt;valuetype&gt;-1&lt;/valuetype&gt;&#10;                &lt;/answer&gt;&#10;                &lt;answer&gt;&#10;                    &lt;guid&gt;6DD6BAD08C254C89A3912FA2576DF57F&lt;/guid&gt;&#10;                    &lt;answertext&gt;Cardboard box.&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5.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Lst>
</file>

<file path=ppt/tags/tag17.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E36D809583404C6997B33950BA4F6E46&lt;/guid&gt;&#10;            &lt;repollguid&gt;1FFB8847B5D3431DB7181893FDF081B0&lt;/repollguid&gt;&#10;            &lt;sourceid&gt;0A465DCB16A74F7E8C5AFC93045D0249&lt;/sourceid&gt;&#10;            &lt;questiontext&gt;Which is a benefit of recycling?&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Recycling reduces pollution.&lt;/answertext&gt;&#10;                    &lt;valuetype&gt;-1&lt;/valuetype&gt;&#10;                &lt;/answer&gt;&#10;                &lt;answer&gt;&#10;                    &lt;guid&gt;70C444B300294588B22E1189BDF10C68&lt;/guid&gt;&#10;                    &lt;answertext&gt;Recycling conserves natural resources.&lt;/answertext&gt;&#10;                    &lt;valuetype&gt;-1&lt;/valuetype&gt;&#10;                &lt;/answer&gt;&#10;                &lt;answer&gt;&#10;                    &lt;guid&gt;A2E6E220FF324D1EA8AF1BDDD1F0C755&lt;/guid&gt;&#10;                    &lt;answertext&gt;Recycling saves money.&lt;/answertext&gt;&#10;                    &lt;valuetype&gt;-1&lt;/valuetype&gt;&#10;                &lt;/answer&gt;&#10;                &lt;answer&gt;&#10;                    &lt;guid&gt;6DD6BAD08C254C89A3912FA2576DF57F&lt;/guid&gt;&#10;                    &lt;answertext&gt;All of the abov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18.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19.xml><?xml version="1.0" encoding="utf-8"?>
<p:tagLst xmlns:a="http://schemas.openxmlformats.org/drawingml/2006/main" xmlns:r="http://schemas.openxmlformats.org/officeDocument/2006/relationships" xmlns:p="http://schemas.openxmlformats.org/presentationml/2006/main">
  <p:tag name="ZEROBASED" val="False"/>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19B7BE3ED144FCC825E024141F9B5F7&lt;/guid&gt;&#10;            &lt;repollguid&gt;1FFB8847B5D3431DB7181893FDF081B0&lt;/repollguid&gt;&#10;            &lt;sourceid&gt;0A465DCB16A74F7E8C5AFC93045D0249&lt;/sourceid&gt;&#10;            &lt;questiontext&gt;A group of ferrets is called a(n)…&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Fumble.&lt;/answertext&gt;&#10;                    &lt;valuetype&gt;-1&lt;/valuetype&gt;&#10;                &lt;/answer&gt;&#10;                &lt;answer&gt;&#10;                    &lt;guid&gt;70C444B300294588B22E1189BDF10C68&lt;/guid&gt;&#10;                    &lt;answertext&gt;Pack.&lt;/answertext&gt;&#10;                    &lt;valuetype&gt;-1&lt;/valuetype&gt;&#10;                &lt;/answer&gt;&#10;                &lt;answer&gt;&#10;                    &lt;guid&gt;A2E6E220FF324D1EA8AF1BDDD1F0C755&lt;/guid&gt;&#10;                    &lt;answertext&gt;Business.&lt;/answertext&gt;&#10;                    &lt;valuetype&gt;1&lt;/valuetype&gt;&#10;                &lt;/answer&gt;&#10;                &lt;answer&gt;&#10;                    &lt;guid&gt;6DD6BAD08C254C89A3912FA2576DF57F&lt;/guid&gt;&#10;                    &lt;answertext&gt;Enterpris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AUTOOPENPOLL" val="True"/>
  <p:tag name="AUTOFORMATCHART" val="True"/>
  <p:tag name="HASRESULTS" val="False"/>
</p:tagLst>
</file>

<file path=ppt/tags/tag20.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73F2255349D4C8696BC25FD75D09CC5&lt;/guid&gt;&#10;            &lt;repollguid&gt;1FFB8847B5D3431DB7181893FDF081B0&lt;/repollguid&gt;&#10;            &lt;sourceid&gt;0A465DCB16A74F7E8C5AFC93045D0249&lt;/sourceid&gt;&#10;            &lt;questiontext&gt;What are the three R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Renew, Restart, Recycle.&lt;/answertext&gt;&#10;                    &lt;valuetype&gt;-1&lt;/valuetype&gt;&#10;                &lt;/answer&gt;&#10;                &lt;answer&gt;&#10;                    &lt;guid&gt;70C444B300294588B22E1189BDF10C68&lt;/guid&gt;&#10;                    &lt;answertext&gt;Reduce, Reuse, Recycle.&lt;/answertext&gt;&#10;                    &lt;valuetype&gt;1&lt;/valuetype&gt;&#10;                &lt;/answer&gt;&#10;                &lt;answer&gt;&#10;                    &lt;guid&gt;A2E6E220FF324D1EA8AF1BDDD1F0C755&lt;/guid&gt;&#10;                    &lt;answertext&gt;Reduce, Redo, Rihanna.&lt;/answertext&gt;&#10;                    &lt;valuetype&gt;-1&lt;/valuetype&gt;&#10;                &lt;/answer&gt;&#10;                &lt;answer&gt;&#10;                    &lt;guid&gt;6DD6BAD08C254C89A3912FA2576DF57F&lt;/guid&gt;&#10;                    &lt;answertext&gt;Reduce, Rinse, Repeat.&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1.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22.xml><?xml version="1.0" encoding="utf-8"?>
<p:tagLst xmlns:a="http://schemas.openxmlformats.org/drawingml/2006/main" xmlns:r="http://schemas.openxmlformats.org/officeDocument/2006/relationships" xmlns:p="http://schemas.openxmlformats.org/presentationml/2006/main">
  <p:tag name="ZEROBASED" val="False"/>
</p:tagLst>
</file>

<file path=ppt/tags/tag23.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51B366701F64883AA17666169249336&lt;/guid&gt;&#10;            &lt;repollguid&gt;1FFB8847B5D3431DB7181893FDF081B0&lt;/repollguid&gt;&#10;            &lt;sourceid&gt;0A465DCB16A74F7E8C5AFC93045D0249&lt;/sourceid&gt;&#10;            &lt;questiontext&gt;Which of these items helps reduce waste?&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Reusable water bottle.&lt;/answertext&gt;&#10;                    &lt;valuetype&gt;-1&lt;/valuetype&gt;&#10;                &lt;/answer&gt;&#10;                &lt;answer&gt;&#10;                    &lt;guid&gt;70C444B300294588B22E1189BDF10C68&lt;/guid&gt;&#10;                    &lt;answertext&gt;Reusable tote bag.&lt;/answertext&gt;&#10;                    &lt;valuetype&gt;-1&lt;/valuetype&gt;&#10;                &lt;/answer&gt;&#10;                &lt;answer&gt;&#10;                    &lt;guid&gt;A2E6E220FF324D1EA8AF1BDDD1F0C755&lt;/guid&gt;&#10;                    &lt;answertext&gt;Recycling bin.&lt;/answertext&gt;&#10;                    &lt;valuetype&gt;-1&lt;/valuetype&gt;&#10;                &lt;/answer&gt;&#10;                &lt;answer&gt;&#10;                    &lt;guid&gt;6DD6BAD08C254C89A3912FA2576DF57F&lt;/guid&gt;&#10;                    &lt;answertext&gt;All of them.&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4.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25.xml><?xml version="1.0" encoding="utf-8"?>
<p:tagLst xmlns:a="http://schemas.openxmlformats.org/drawingml/2006/main" xmlns:r="http://schemas.openxmlformats.org/officeDocument/2006/relationships" xmlns:p="http://schemas.openxmlformats.org/presentationml/2006/main">
  <p:tag name="ZEROBASED" val="False"/>
</p:tagLst>
</file>

<file path=ppt/tags/tag26.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0A04A5F299C54CC1ABFA3D5C7AE9FFAE&lt;/guid&gt;&#10;            &lt;repollguid&gt;1FFB8847B5D3431DB7181893FDF081B0&lt;/repollguid&gt;&#10;            &lt;sourceid&gt;0A465DCB16A74F7E8C5AFC93045D0249&lt;/sourceid&gt;&#10;            &lt;questiontext&gt;Which of these can not be recycled?&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Candy wrappers.&lt;/answertext&gt;&#10;                    &lt;valuetype&gt;1&lt;/valuetype&gt;&#10;                &lt;/answer&gt;&#10;                &lt;answer&gt;&#10;                    &lt;guid&gt;70C444B300294588B22E1189BDF10C68&lt;/guid&gt;&#10;                    &lt;answertext&gt;Plastic water bottle.&lt;/answertext&gt;&#10;                    &lt;valuetype&gt;-1&lt;/valuetype&gt;&#10;                &lt;/answer&gt;&#10;                &lt;answer&gt;&#10;                    &lt;guid&gt;A2E6E220FF324D1EA8AF1BDDD1F0C755&lt;/guid&gt;&#10;                    &lt;answertext&gt;Smartphone.&lt;/answertext&gt;&#10;                    &lt;valuetype&gt;-1&lt;/valuetype&gt;&#10;                &lt;/answer&gt;&#10;                &lt;answer&gt;&#10;                    &lt;guid&gt;6DD6BAD08C254C89A3912FA2576DF57F&lt;/guid&gt;&#10;                    &lt;answertext&gt;Cardboard box.&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27.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28.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ags/tag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DC9137EB25C04EECB8F612F69B7B6A35&lt;/guid&gt;&#10;            &lt;repollguid&gt;1FFB8847B5D3431DB7181893FDF081B0&lt;/repollguid&gt;&#10;            &lt;sourceid&gt;0A465DCB16A74F7E8C5AFC93045D0249&lt;/sourceid&gt;&#10;            &lt;questiontext&gt;Which is a benefit of recycling?&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Recycling reduces pollution.&lt;/answertext&gt;&#10;                    &lt;valuetype&gt;-1&lt;/valuetype&gt;&#10;                &lt;/answer&gt;&#10;                &lt;answer&gt;&#10;                    &lt;guid&gt;70C444B300294588B22E1189BDF10C68&lt;/guid&gt;&#10;                    &lt;answertext&gt;Recycling conserves natural resources.&lt;/answertext&gt;&#10;                    &lt;valuetype&gt;-1&lt;/valuetype&gt;&#10;                &lt;/answer&gt;&#10;                &lt;answer&gt;&#10;                    &lt;guid&gt;A2E6E220FF324D1EA8AF1BDDD1F0C755&lt;/guid&gt;&#10;                    &lt;answertext&gt;Recycling saves money.&lt;/answertext&gt;&#10;                    &lt;valuetype&gt;-1&lt;/valuetype&gt;&#10;                &lt;/answer&gt;&#10;                &lt;answer&gt;&#10;                    &lt;guid&gt;6DD6BAD08C254C89A3912FA2576DF57F&lt;/guid&gt;&#10;                    &lt;answertext&gt;All of the above.&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6.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LABELFORMAT" val="1"/>
  <p:tag name="NUMBERFORMAT" val="3"/>
</p:tagLst>
</file>

<file path=ppt/tags/tag7.xml><?xml version="1.0" encoding="utf-8"?>
<p:tagLst xmlns:a="http://schemas.openxmlformats.org/drawingml/2006/main" xmlns:r="http://schemas.openxmlformats.org/officeDocument/2006/relationships" xmlns:p="http://schemas.openxmlformats.org/presentationml/2006/main">
  <p:tag name="ZEROBASED" val="False"/>
</p:tagLst>
</file>

<file path=ppt/tags/tag8.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0;&lt;questionlist&gt;&#10;    &lt;properties&gt;&#10;        &lt;guid&gt;65924B82A82F49139DCECFDE018E1B8F&lt;/guid&gt;&#10;        &lt;description /&gt;&#10;        &lt;date&gt;1/22/2018 2:31:47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78931994958424993DB13B802CB73BC&lt;/guid&gt;&#10;            &lt;repollguid&gt;1FFB8847B5D3431DB7181893FDF081B0&lt;/repollguid&gt;&#10;            &lt;sourceid&gt;0A465DCB16A74F7E8C5AFC93045D0249&lt;/sourceid&gt;&#10;            &lt;questiontext&gt;What are the three Rs?&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2&lt;/bulletstyle&gt;&#10;            &lt;answers&gt;&#10;                &lt;answer&gt;&#10;                    &lt;guid&gt;AB26016B9E614C7886163C28FB2825CE&lt;/guid&gt;&#10;                    &lt;answertext&gt;Renew, Restart, Recycle.&lt;/answertext&gt;&#10;                    &lt;valuetype&gt;-1&lt;/valuetype&gt;&#10;                &lt;/answer&gt;&#10;                &lt;answer&gt;&#10;                    &lt;guid&gt;70C444B300294588B22E1189BDF10C68&lt;/guid&gt;&#10;                    &lt;answertext&gt;Reduce, Reuse, Recycle.&lt;/answertext&gt;&#10;                    &lt;valuetype&gt;1&lt;/valuetype&gt;&#10;                &lt;/answer&gt;&#10;                &lt;answer&gt;&#10;                    &lt;guid&gt;A2E6E220FF324D1EA8AF1BDDD1F0C755&lt;/guid&gt;&#10;                    &lt;answertext&gt;Reduce, Redo, Rihanna.&lt;/answertext&gt;&#10;                    &lt;valuetype&gt;-1&lt;/valuetype&gt;&#10;                &lt;/answer&gt;&#10;                &lt;answer&gt;&#10;                    &lt;guid&gt;6DD6BAD08C254C89A3912FA2576DF57F&lt;/guid&gt;&#10;                    &lt;answertext&gt;Reduce, Rinse, Repeat.&lt;/answertext&gt;&#10;                    &lt;valuetype&gt;-1&lt;/valuetype&gt;&#10;                &lt;/answer&gt;&#10;            &lt;/answers&gt;&#10;            &lt;metadata&gt;&#10;                &lt;entry&gt;&#10;                    &lt;key&gt;AUTOFORMATCHART&lt;/key&gt;&#10;                    &lt;value&gt;True&lt;/value&gt;&#10;                &lt;/entry&gt;&#10;                &lt;entry&gt;&#10;                    &lt;key&gt;AUTOOPENPOLL&lt;/key&gt;&#10;                    &lt;value&gt;True&lt;/value&gt;&#10;                &lt;/entry&gt;&#10;                &lt;entry&gt;&#10;                    &lt;key&gt;LIVECHARTING&lt;/key&gt;&#10;                    &lt;value&gt;False&lt;/value&gt;&#10;                &lt;/entry&gt;&#10;            &lt;/metadata&gt;&#10;        &lt;/multichoice&gt;&#10;    &lt;/questions&gt;&#10;&lt;/questionlist&gt;"/>
  <p:tag name="LIVECHARTING" val="False"/>
  <p:tag name="AUTOOPENPOLL" val="True"/>
  <p:tag name="AUTOFORMATCHART" val="True"/>
  <p:tag name="HASRESULTS" val="False"/>
</p:tagLst>
</file>

<file path=ppt/tags/tag9.xml><?xml version="1.0" encoding="utf-8"?>
<p:tagLst xmlns:a="http://schemas.openxmlformats.org/drawingml/2006/main" xmlns:r="http://schemas.openxmlformats.org/officeDocument/2006/relationships" xmlns:p="http://schemas.openxmlformats.org/presentationml/2006/main">
  <p:tag name="TYPE" val="0"/>
  <p:tag name="CHARTFORMAT" val="UEsDBBQABgAIAAAAIQDvhfRvbQUAAK0RAAAPAAAAY2hhcnQvY2hhcnQueG1s3Fhtb9s2EP4+YP/B0HfHliy/ok7h2M02zGmCJm23faMpSuZMkRpJOXaH/fcdXyTLbpAWdQoMy5dQx+Pp7rmHd2e9er3LWWtLpKKCT4Pwohu0CMcioTybBu8frtujoKU04gligpNpsCcqeH354w+v8ASvkdT3BcKkBUa4muBpsNa6mHQ6Cq9JjtSFKAiHvVTIHGl4lFknkegRjOesE3W7g441EngD6BsM5Ijy6rz8mvMiTSkmC4HLnHDtvJCEIQ0IqDUtVHAJwSVIk3DcjVtbxKZBN+gYIUM8cwLC2+/vnVCKkickmQvJAcaGfo4nM6aJ5GBqLriGt/k4869CKkdyUxZtLPICnFtRRvXeugsOgu35WkAcrXfkr5JKoqYBDuMKCFh+BkVOsRRKpPoCLHYcClU2jNlhZ9SJfD4g2DCeKL1nxAUUdiMTbad+r3XhGjG2QnhjsGko16qHfXPwFAxzCjN5g4rbrTyfQqssnAZMh0FL72CVbGC1yiIji4wMVskGVghjyARo+EUlgX0nqXV6laRX6QCqTgeQdot+JelXkkElGQStNaN8A5kw/4JWKtjPTlCtHIPsHTBooFKLB6oZWRBGNEk89k5rS8ljb2HUpNC/NXhmBb8fC2Y8m+2ORAWQsyBY061P6cCSuoMnB8MpE0KaN+g1xRtOVJPOoFnvK5qQj5D8Z3SbKoYjX1BvqhRM6JkkyFhnaC9KbVY54iViy/p5dyMSHwpJMuJA2j8l9ECMLnrHf9Gbds8fc1ANL8JBNx73RtHQLuI3bctlPHn0WF6Mx+Gg8Td059fV9qg7Gg/7URjGPVM9eu4qnDoPUB7iWiHZW8xNLTVRwtOCSmcOC+bMZ1BjCiiaXsxKBWWFJG5zi+R+Lpioak/oxIrYTNLkmAZCJsSb90VN78x7lZbvSGquOGTfSiiHtqB/Sd+SDMpPxRp/KFmumLLnirvz7+7lKzTh4poydm4jgADQhPFzzRwcMogYi0ZC0hQu0FJVZfyb25WDWQF0FsK1eFySjPDkV7L3RPI5hJ0PCPqz6UFVXkE2R/otyj35fUYUyO+JfFJ+R6SpeZ/ZvipXK0bu6afPTS0JAqIsKRSBo2NkZwAwbsOqVUo6Df6evxn0e8NZ2F4MruftOB302+PFOGwPoyiex+O4P7q6+ufQmqBknowJX2hNYbMt9f3VAQxx2J+YsJ/2FYgMLlpCV06DqCYuRjaKJu+9CNA28fEyr2+EFcFpf6lqI+7tX0xdI0XfNXXN+DJUfKSJ9pUp7Nc+oMJnG++hGUGSHdfQ7hffb6IwisM4iv2J042BK2rQreoTVhNeflzKAM6ZrSQHxRPTCiNwITNoC0mBoXYIc3zLKb9BO+Obwf2gmNjWeMRJtLsTnqUrFwzk7jrX0HDN3DmHPjENfiIwniEG06wo4TYAszckqW9Vjv4U8gGa3g0MXc44tB1nDDw53eMwC7tNDWegFtYOcODag3B75oKfPde8TEFrPU6DQQ9I8FRlMwD7WmRGRFVNDi5bdb7tXlUOzKjyB5E+UvPkUPNViq3YjGXcybD2HAPpbZoq4itR2PUU4+KmZJoutwygbKQWHKtJBFfwaTbV/jVI8gyboBdT71dF28bB59nl2/ET7IKfTd+ZVzXj/h+sqsvLM6yyW1dEPxLiM7ZyD+Z6ATc8JWDVnBjN+gNVt5z5ZuopmVBVXMEvuI2a+WKhCsT9TYUusgDuqVuYeaDsnHCwGs5eDPr/1LDztbVB716onK1Esq9NnTNEwWCm9L39leq+QJxnrHiJsdEWUjRJSPoOYlSfoMWMXJ2DOdJvwqh3hyQyCuaTwjSoPycYHcttA7ZdHL6yXP4LAAD//wMAUEsDBBQABgAIAAAAIQC/uqyqxgYAADYbAAAWAAAAY2hhcnQvbWVkaWEvaW1hZ2UxLmJtcOyY2VNTVxzH6T/Q58700bpUpU0IQh+qD636UHcWK0slcQPZusBYBWULYYtEBBsFTSAJssomEAjUhJhAQCABBGVRAqKyCQi4UO1M+733AnNluAxXsdMHfkPOnJz8zu/3+X3POfdy73d7HD63Ic0B7QZ8OLOfT2w+Q48y46c2NsRnzv5ZtVUF/q8KPCetjTS1Wp2dnX3lypX4+Hh0PjYyMvf39yOz0Wikp0Z2MMAwCIMD3DCIzkohzaemUqBYxKcMefEV46Cq1JsL9b2NvW/Hxsaqq6v1en1VVVVfXx8wAAN/gLFCYlIbociK3ymZCj74oKWnOHJQE2etzVl3TGsXPmUX8WKbtyolJaWgoECpVBYVFVEyIgiwl8OD0uYXmko9X7LG0GZq6Z2YmLBYLE2kLQh4SxVr+eNHq5KvSziw7ugtimfrCQV4bty4oVKpoqOjL5NWXl5uMBgWTF/0K3ji4uLgjEImRp4OmHJR79M7+U6hldywKW749Pd+WTKZDPVSuwIyQn8YUshFJ1ukh3oVXvrzTmsFGm7YJDdi+tvjiuTkZIpHp9MtmnTpQZDExsYCaWL0qTbhAOptTDm4/aQC9QJpu3/OPE9ISAhVb1ZWFngKLp0mefi3E53W8ivswqcJnmMZSUlJ4MnMzEQVS6dm+hVVX79+XZqcWCMmeBqSXXf6qUieyR0BOXK5nNIHYtIjVCtjLdJD8Cd4vNTkek1/41MskUjAA2bsH7o/275Bp4HyiF+f7OpwLI+oN4zgmdenp6eHHrNKGWOWEvvHkOj8xeFSav84+hQnJiaCBwWWlJTQ/dn2rfeajRJnq1JgSnJxOF5A8IRPzfNgpRbwQJ9mcj8bEp3WeBYTPJEvHb2LKB7oU1paypaB7t/f2Vwrce5TETyOJ4rsIgh9dgbO6rMYT8wsj8R5jQf4J+0iXzl4z+qDc1pWVkaPz7b/qMtce8G5Tymou+CCsLiYgGeX/zVq/4Cnu7ubHhPr1XTpIPQ0XnDmHcmxC5vkRb7a4l0iFovz8/M/nOdxt6UuyQX61BI8N0me57sDZOApLCxchEdB8fBRBU+QzT03wYsCz01cx8CTk5OTkZFB52fbB0/DRddZfXxKeZEvuWETewIIfRbl0Shimi8R+xl68viZJM9rjq8OV4+8vLzc3FwcebYMdP8nPRZceaA/6nU8WU7wnBsHT3p6OnikUumC9arMmOWpv+jCE2RR+nB8a6APeKAPjhg9Ptt+e50aPFgvnLL1R7UQn3tubAmeinSRmTxfpiRXHv864HnCGfAIhcK0tLTU1FTcMtgy0P3vmWZ5cH3D/ZEX9Zp7dmxvoIxJH3W6iDpf2HU8vsoO+0c4s9H3jlarxRQYOvT4bPud9RXYD9AHPOuP63lRM5zQUfAkJCTgFoDbXFdXFz2mWh5N+eP6wPNSkus1s9Gvke7zIf3uhkpSf0HNeacNJwz2ED901EdSZ7VazWYz2gXBG8rT4U+cR4kzz0tBrdcmf/MCt/f+aiqVkfGP6MQHNviY7IV/gccj5p17Fj14Q7kcynTJD+P6wPGUY7NhyqYAy6PBcbrbe/fvqNNxf0S9uKt+4VWx0c/8pW+ju4jx/xacR01qUEGsJ9ptgWXYbARPYOujoefvzUCf2FSR0XrZDTzahP1Gg7H+/jP80R2W6G/1L+GGjtpHvwHPwNDkEp7L/8msUdxNdbOqBLfi9+PeuvyJ8KTxtA0MrwxPSxV43MFTHbevt6OJFY+HqJZ7dnSL6M2mn+8ODE+xmsvk3FatJHiUAk3svgeseYwUz+ZfOgaGp5lSsBrXZ8d3pHmApzJmb087u8uIe7SBEzK8RfR286/3B0ZWhseYm3Dvmkevkq+O3oP/pVnV4i4yUjy2v3XWtbJ71GJKVJsr7pT99FBB8IyPsOPxIHiGHGL+tg16YLr7mCkFq3FT/vlOmSd4yoW7x0eesJrrLqzhnCF5gsHDbi5TIvB0kfqURu0eG2YX012ow3o5iN5+FfzQ1M5OWyaeystB968R+tyM3MWWxy1KyzkzOMczyJSC1XhVajC1XsURu54NsdsDbpF/fn36Cbl/uus7hljlZXLWXj3VJfPEeS8K/2GULU9EtW3wQ/uoF7ZBPab2ldFHJzulFTvpxE6q0zuYmJnGC24PXCzs/v1qK9rHo6+Y3NiOT48P4Y/trFX//0YBvMb5wETUWzW0eGkDI98MEQ3e3sDwvEwZHnxgeGJaOh0c8OyGFnMRbflhqYmYu8AwThkFMIdTRtIZllM+GOCM6fOR50JKmWJSIpB6EA0l0dKFr/66qsDHUOBfAAAA//8DAFBLAwQUAAAACABSf0pGhI+kftcCAAAhDgAAHgAAAGNoYXJ0L3RoZW1lL3RoZW1lT3ZlcnJpZGUxLnhtbO1X3WoUMRS+VvAdwtzbWWsVKd2W7vZP+0u7LfTy7Gx2J938DEmmde6kvRQEsYo3gndeiFpowZv6NKsVrdBXMLO1NanNUBZBhGVhmZzzfSfnJCf5yMjYQ0bRJpaKCF4Obg2UAoR5JBqEt8rBam3q5r0AKQ28AVRwXA4yrIKx0RvXR2BYx5jhRcOVpIGRicPVMJSDWOtkOAxVZNygBkSCufE1hWSgzVC2woaELROf0XCwVLobMiA8MCGvmZgRlSs5ESMOzEy32GySCJ96Q8v9C94UXPvwuZ/BhpBTBpQbuhYKmnCkswQ3ITKEKlBSlwTNkVasA5QAF8qYS4OlqdJt85//hrpfQ0F4HgWDFcKyR+pP+1meSEWSJLocPDCTBBbu5PDdyeE+Ojnc62wfdLY/dnZ2OtsffOwZ4C2bffzm6Y9Xj9D3/dfHu88LSMomfXn/+POnZwVobaOPXux9Pdg7evnk29tdH2dcQt3m1AjDCi3gLbQsGHDvVLgue6DVYiA2bZy3FHDIiT7KpI4dykIGFHzgCnYXeU0S3vCip9MNp4iVWKaa+NCzMXPQ80LQipD+YmfN1M4apbxVkItMbfAywKY3leqFtphME3OWCHjxMXZSX6KmU6CFOdYo94k2xj7uOiHEKZtEUijR1GidoAoQ/4LVSF1fzpwhzGxiBgVtAg5zDVUE9U40gTddOJiFpt7gmDorPQ2pBuavAhi14XOgY2/iK5mMnI1RWppkMBVosoGV8hIXZeaUMGuut4JumacZc+FSk7YHnucshA2fEO1qDCzx10F4bBPuq7bpdkBLQvtzEvbZOx2bTQNe3CVrBOsebpJVc+9f3ly5J5Xec4aFe+Yz2gR8Ns1IaGnPuRgRfjUxuiBDd/oy1LMMjUsC9Kri0wVfVXKqQjbI/6k4E5DyJczjvuD0BacvOH9LcLq3xz+QGUtVjOGU7z6SmC54U/12G4MZu8+60Z9QSwMEFAAGAAgAAAAhAPzwneC+AAAAMQEAABoAAABjaGFydC9fcmVscy9jaGFydC54bWwucmVsc4SPwQrCMBBE74L/EPZu03oQkSa9iNCTIPoBIdm2wTYJSRT79y6eLAged4d5M1M3r2lkT4zJeiegKkpg6LQ31vUCbtfTZg8sZeWMGr1DATMmaOR6VV9wVJlMabAhMaK4JGDIORw4T3rASaXCB3SkdD5OKtMZex6Uvqse+bYsdzx+M0AumKw1AmJrKmDXOVDyf7bvOqvx6PVjQpd/RPBMvfBMc6M1SGAVe8wCPu+lWBVUHLis+WKofAMAAP//AwBQSwMEFAAGAAgAAAAhAITsoQcTAQAAVAIAABMAAABbQ29udGVudF9UeXBlc10ueG1spJLNTsMwDMfvSLxDlCtq0nFACK3dgY8jcBgPYFK3jciXkmxsb4/brhKbNi5crMT23/7FznK1s4ZtMSbtXcUXouQMnfKNdl3FP9YvxT1nKYNrwHiHFd9j4qv6+mq53gdMjNQuVbzPOTxImVSPFpLwAR1FWh8tZLrGTgZQX9ChvC3LO6m8y+hykYcavF4+YQsbk9nzjtwTyacNnD1OeUOrims76Ae/PKuIaNKJBEIwWkGmt8mta064igOTIOWYk3od0g2BX+gwRI6Zfjc46N5omFE3yN4h5lewRC5VT+fJir+LnKH0basVNl5tLM1MNBG+aTnWiLHqjHu5baadoBztnLT4N8VRuZlBjn+i/gEAAP//AwBQSwMEFAAGAAgAAAAhABmqkvPRAAAAswEAAAsAAABfcmVscy8ucmVsc6yQy4oCMRBF9wP+Q6i9Xd0uRAbTbkRwK/oBNUl1d7DzIImif2+c2UyLMJtZFpc693DXm5sdxZVjMt5JaKoaBDvltXG9hNNxN1+BSJmcptE7lnDnBJt29rE+8Ei5PKXBhCQKxSUJQ87hEzGpgS2lygd2Jel8tJTLGXsMpM7UMy7qeonxNwPaCVPstYS41wsQx3sozX+zfdcZxVuvLpZdflOBxpbuAqTYc5agBooZLWtDP1FTfdkA+N6k+U+Tqeur0rdYVaZ7uuBk6vYBAAD//wMAUEsBAi0AFAAGAAgAAAAhAO+F9G9tBQAArREAAA8AAAAAAAAAAAAAAAAAAAAAAGNoYXJ0L2NoYXJ0LnhtbFBLAQItABQABgAIAAAAIQC/uqyqxgYAADYbAAAWAAAAAAAAAAAAAAAAAJoFAABjaGFydC9tZWRpYS9pbWFnZTEuYm1wUEsBAj8AFAAAAAgAUn9KRoSPpH7XAgAAIQ4AAB4AJAAAAAAAAAAgAAAAlAwAAGNoYXJ0L3RoZW1lL3RoZW1lT3ZlcnJpZGUxLnhtbAoAIAAAAAAAAQAYAFIRHFZ0RdABAIirysnnqAEAiKvKyeeoAVBLAQItABQABgAIAAAAIQD88J3gvgAAADEBAAAaAAAAAAAAAAAAAAAAAKcPAABjaGFydC9fcmVscy9jaGFydC54bWwucmVsc1BLAQItABQABgAIAAAAIQCE7KEHEwEAAFQCAAATAAAAAAAAAAAAAAAAAJ0QAABbQ29udGVudF9UeXBlc10ueG1sUEsBAi0AFAAGAAgAAAAhABmqkvPRAAAAswEAAAsAAAAAAAAAAAAAAAAA4REAAF9yZWxzLy5yZWxzUEsFBgAAAAAGAAYAswEAANsSAAAAAA=="/>
  <p:tag name="COLORTYPE" val="SCHEME"/>
  <p:tag name="DEFINEDCOLORS" val="3,6,10,45,32,50,13,4,9,55,1"/>
  <p:tag name="NUMBERFORMAT" val="3"/>
  <p:tag name="LABELFORMAT" val="1"/>
</p:tagLst>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2548</TotalTime>
  <Words>871</Words>
  <Application>Microsoft Office PowerPoint</Application>
  <PresentationFormat>Widescreen</PresentationFormat>
  <Paragraphs>159</Paragraphs>
  <Slides>36</Slides>
  <Notes>28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Berlin Sans FB Demi</vt:lpstr>
      <vt:lpstr>Calibri</vt:lpstr>
      <vt:lpstr>Corbel</vt:lpstr>
      <vt:lpstr>Basis</vt:lpstr>
      <vt:lpstr>intro</vt:lpstr>
      <vt:lpstr>pop quiz…</vt:lpstr>
      <vt:lpstr>A group of ferrets is called a(n)…</vt:lpstr>
      <vt:lpstr>PowerPoint Presentation</vt:lpstr>
      <vt:lpstr>Recycling!</vt:lpstr>
      <vt:lpstr>Which is a benefit of recycling?</vt:lpstr>
      <vt:lpstr>PowerPoint Presentation</vt:lpstr>
      <vt:lpstr>What are the three Rs?</vt:lpstr>
      <vt:lpstr>PowerPoint Presentation</vt:lpstr>
      <vt:lpstr>Which of these items helps reduce waste?</vt:lpstr>
      <vt:lpstr>PowerPoint Presentation</vt:lpstr>
      <vt:lpstr>Which of these can not be recycled?</vt:lpstr>
      <vt:lpstr>PowerPoint Presentation</vt:lpstr>
      <vt:lpstr>what is waste?</vt:lpstr>
      <vt:lpstr>what is waste?</vt:lpstr>
      <vt:lpstr>WHERE DOES ALL THE WASTE GO?</vt:lpstr>
      <vt:lpstr>WHERE DOES ALL THE WASTE GO?</vt:lpstr>
      <vt:lpstr>how can we stop landfills from growing?</vt:lpstr>
      <vt:lpstr>PowerPoint Presentation</vt:lpstr>
      <vt:lpstr>reduce</vt:lpstr>
      <vt:lpstr>reduce</vt:lpstr>
      <vt:lpstr>reuse</vt:lpstr>
      <vt:lpstr>reuse</vt:lpstr>
      <vt:lpstr>reuse</vt:lpstr>
      <vt:lpstr>reuse</vt:lpstr>
      <vt:lpstr>reuse</vt:lpstr>
      <vt:lpstr>recycle</vt:lpstr>
      <vt:lpstr>recycle</vt:lpstr>
      <vt:lpstr>fun recycling facts</vt:lpstr>
      <vt:lpstr>fun recycling facts</vt:lpstr>
      <vt:lpstr>Which is a benefit of recycling?</vt:lpstr>
      <vt:lpstr>What are the three Rs?</vt:lpstr>
      <vt:lpstr>Which of these items helps reduce waste?</vt:lpstr>
      <vt:lpstr>Which of these can not be recycled?</vt:lpstr>
      <vt:lpstr>PowerPoint Presentation</vt:lpstr>
      <vt:lpstr>want to learn more?</vt:lpstr>
    </vt:vector>
  </TitlesOfParts>
  <Company>The National Center for Appropriate Technology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Energy corps</dc:title>
  <dc:creator>Emilia Emerson</dc:creator>
  <cp:lastModifiedBy>Emilia Emerson</cp:lastModifiedBy>
  <cp:revision>95</cp:revision>
  <dcterms:created xsi:type="dcterms:W3CDTF">2017-11-13T23:04:40Z</dcterms:created>
  <dcterms:modified xsi:type="dcterms:W3CDTF">2018-03-02T19:34:21Z</dcterms:modified>
</cp:coreProperties>
</file>