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comments/comment2.xml" ContentType="application/vnd.openxmlformats-officedocument.presentationml.comment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4"/>
  </p:notesMasterIdLst>
  <p:sldIdLst>
    <p:sldId id="294" r:id="rId2"/>
    <p:sldId id="291" r:id="rId3"/>
    <p:sldId id="295" r:id="rId4"/>
    <p:sldId id="293" r:id="rId5"/>
    <p:sldId id="256" r:id="rId6"/>
    <p:sldId id="312" r:id="rId7"/>
    <p:sldId id="298" r:id="rId8"/>
    <p:sldId id="296" r:id="rId9"/>
    <p:sldId id="297" r:id="rId10"/>
    <p:sldId id="299" r:id="rId11"/>
    <p:sldId id="301" r:id="rId12"/>
    <p:sldId id="300" r:id="rId13"/>
    <p:sldId id="302" r:id="rId14"/>
    <p:sldId id="313" r:id="rId15"/>
    <p:sldId id="335" r:id="rId16"/>
    <p:sldId id="338" r:id="rId17"/>
    <p:sldId id="259" r:id="rId18"/>
    <p:sldId id="336" r:id="rId19"/>
    <p:sldId id="339" r:id="rId20"/>
    <p:sldId id="314" r:id="rId21"/>
    <p:sldId id="337" r:id="rId22"/>
    <p:sldId id="342" r:id="rId23"/>
    <p:sldId id="315" r:id="rId24"/>
    <p:sldId id="340" r:id="rId25"/>
    <p:sldId id="341" r:id="rId26"/>
    <p:sldId id="343" r:id="rId27"/>
    <p:sldId id="331" r:id="rId28"/>
    <p:sldId id="332" r:id="rId29"/>
    <p:sldId id="333" r:id="rId30"/>
    <p:sldId id="334" r:id="rId31"/>
    <p:sldId id="311" r:id="rId32"/>
    <p:sldId id="274" r:id="rId33"/>
  </p:sldIdLst>
  <p:sldSz cx="12192000" cy="6858000"/>
  <p:notesSz cx="6858000" cy="9144000"/>
  <p:custDataLst>
    <p:tags r:id="rId3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a Emerson" initials="EE" lastIdx="1" clrIdx="0">
    <p:extLst>
      <p:ext uri="{19B8F6BF-5375-455C-9EA6-DF929625EA0E}">
        <p15:presenceInfo xmlns:p15="http://schemas.microsoft.com/office/powerpoint/2012/main" userId="Emilia Eme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4E821"/>
    <a:srgbClr val="A0D34D"/>
    <a:srgbClr val="A3E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9" autoAdjust="0"/>
    <p:restoredTop sz="84816" autoAdjust="0"/>
  </p:normalViewPr>
  <p:slideViewPr>
    <p:cSldViewPr snapToGrid="0">
      <p:cViewPr varScale="1">
        <p:scale>
          <a:sx n="59" d="100"/>
          <a:sy n="59" d="100"/>
        </p:scale>
        <p:origin x="72"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28T13:49:13.557" idx="1">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28T13:49:13.55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3134B-D964-4718-98A5-FB92CC09CFEE}" type="datetimeFigureOut">
              <a:rPr lang="en-US" smtClean="0"/>
              <a:t>3/2/2018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61A40-753D-4005-B7A5-B52EDD69B312}" type="slidenum">
              <a:rPr lang="en-US" smtClean="0"/>
              <a:t>‹#›</a:t>
            </a:fld>
            <a:endParaRPr lang="en-US"/>
          </a:p>
        </p:txBody>
      </p:sp>
    </p:spTree>
    <p:extLst>
      <p:ext uri="{BB962C8B-B14F-4D97-AF65-F5344CB8AC3E}">
        <p14:creationId xmlns:p14="http://schemas.microsoft.com/office/powerpoint/2010/main" val="1395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a:t>
            </a:fld>
            <a:endParaRPr lang="en-US"/>
          </a:p>
        </p:txBody>
      </p:sp>
    </p:spTree>
    <p:extLst>
      <p:ext uri="{BB962C8B-B14F-4D97-AF65-F5344CB8AC3E}">
        <p14:creationId xmlns:p14="http://schemas.microsoft.com/office/powerpoint/2010/main" val="18942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15</a:t>
            </a:fld>
            <a:endParaRPr lang="en-US"/>
          </a:p>
        </p:txBody>
      </p:sp>
    </p:spTree>
    <p:extLst>
      <p:ext uri="{BB962C8B-B14F-4D97-AF65-F5344CB8AC3E}">
        <p14:creationId xmlns:p14="http://schemas.microsoft.com/office/powerpoint/2010/main" val="261836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16</a:t>
            </a:fld>
            <a:endParaRPr lang="en-US"/>
          </a:p>
        </p:txBody>
      </p:sp>
    </p:spTree>
    <p:extLst>
      <p:ext uri="{BB962C8B-B14F-4D97-AF65-F5344CB8AC3E}">
        <p14:creationId xmlns:p14="http://schemas.microsoft.com/office/powerpoint/2010/main" val="2943922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17</a:t>
            </a:fld>
            <a:endParaRPr lang="en-US"/>
          </a:p>
        </p:txBody>
      </p:sp>
    </p:spTree>
    <p:extLst>
      <p:ext uri="{BB962C8B-B14F-4D97-AF65-F5344CB8AC3E}">
        <p14:creationId xmlns:p14="http://schemas.microsoft.com/office/powerpoint/2010/main" val="255712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18</a:t>
            </a:fld>
            <a:endParaRPr lang="en-US"/>
          </a:p>
        </p:txBody>
      </p:sp>
    </p:spTree>
    <p:extLst>
      <p:ext uri="{BB962C8B-B14F-4D97-AF65-F5344CB8AC3E}">
        <p14:creationId xmlns:p14="http://schemas.microsoft.com/office/powerpoint/2010/main" val="1638344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19</a:t>
            </a:fld>
            <a:endParaRPr lang="en-US"/>
          </a:p>
        </p:txBody>
      </p:sp>
    </p:spTree>
    <p:extLst>
      <p:ext uri="{BB962C8B-B14F-4D97-AF65-F5344CB8AC3E}">
        <p14:creationId xmlns:p14="http://schemas.microsoft.com/office/powerpoint/2010/main" val="238664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20</a:t>
            </a:fld>
            <a:endParaRPr lang="en-US"/>
          </a:p>
        </p:txBody>
      </p:sp>
    </p:spTree>
    <p:extLst>
      <p:ext uri="{BB962C8B-B14F-4D97-AF65-F5344CB8AC3E}">
        <p14:creationId xmlns:p14="http://schemas.microsoft.com/office/powerpoint/2010/main" val="2288557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21</a:t>
            </a:fld>
            <a:endParaRPr lang="en-US"/>
          </a:p>
        </p:txBody>
      </p:sp>
    </p:spTree>
    <p:extLst>
      <p:ext uri="{BB962C8B-B14F-4D97-AF65-F5344CB8AC3E}">
        <p14:creationId xmlns:p14="http://schemas.microsoft.com/office/powerpoint/2010/main" val="379524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22</a:t>
            </a:fld>
            <a:endParaRPr lang="en-US"/>
          </a:p>
        </p:txBody>
      </p:sp>
    </p:spTree>
    <p:extLst>
      <p:ext uri="{BB962C8B-B14F-4D97-AF65-F5344CB8AC3E}">
        <p14:creationId xmlns:p14="http://schemas.microsoft.com/office/powerpoint/2010/main" val="205222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23</a:t>
            </a:fld>
            <a:endParaRPr lang="en-US"/>
          </a:p>
        </p:txBody>
      </p:sp>
    </p:spTree>
    <p:extLst>
      <p:ext uri="{BB962C8B-B14F-4D97-AF65-F5344CB8AC3E}">
        <p14:creationId xmlns:p14="http://schemas.microsoft.com/office/powerpoint/2010/main" val="3974786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24</a:t>
            </a:fld>
            <a:endParaRPr lang="en-US"/>
          </a:p>
        </p:txBody>
      </p:sp>
    </p:spTree>
    <p:extLst>
      <p:ext uri="{BB962C8B-B14F-4D97-AF65-F5344CB8AC3E}">
        <p14:creationId xmlns:p14="http://schemas.microsoft.com/office/powerpoint/2010/main" val="2906228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a:t>
            </a:fld>
            <a:endParaRPr lang="en-US"/>
          </a:p>
        </p:txBody>
      </p:sp>
    </p:spTree>
    <p:extLst>
      <p:ext uri="{BB962C8B-B14F-4D97-AF65-F5344CB8AC3E}">
        <p14:creationId xmlns:p14="http://schemas.microsoft.com/office/powerpoint/2010/main" val="146525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25</a:t>
            </a:fld>
            <a:endParaRPr lang="en-US"/>
          </a:p>
        </p:txBody>
      </p:sp>
    </p:spTree>
    <p:extLst>
      <p:ext uri="{BB962C8B-B14F-4D97-AF65-F5344CB8AC3E}">
        <p14:creationId xmlns:p14="http://schemas.microsoft.com/office/powerpoint/2010/main" val="4255250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26</a:t>
            </a:fld>
            <a:endParaRPr lang="en-US"/>
          </a:p>
        </p:txBody>
      </p:sp>
    </p:spTree>
    <p:extLst>
      <p:ext uri="{BB962C8B-B14F-4D97-AF65-F5344CB8AC3E}">
        <p14:creationId xmlns:p14="http://schemas.microsoft.com/office/powerpoint/2010/main" val="756850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30</a:t>
            </a:fld>
            <a:endParaRPr lang="en-US"/>
          </a:p>
        </p:txBody>
      </p:sp>
    </p:spTree>
    <p:extLst>
      <p:ext uri="{BB962C8B-B14F-4D97-AF65-F5344CB8AC3E}">
        <p14:creationId xmlns:p14="http://schemas.microsoft.com/office/powerpoint/2010/main" val="3425250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31</a:t>
            </a:fld>
            <a:endParaRPr lang="en-US"/>
          </a:p>
        </p:txBody>
      </p:sp>
    </p:spTree>
    <p:extLst>
      <p:ext uri="{BB962C8B-B14F-4D97-AF65-F5344CB8AC3E}">
        <p14:creationId xmlns:p14="http://schemas.microsoft.com/office/powerpoint/2010/main" val="739278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32</a:t>
            </a:fld>
            <a:endParaRPr lang="en-US"/>
          </a:p>
        </p:txBody>
      </p:sp>
    </p:spTree>
    <p:extLst>
      <p:ext uri="{BB962C8B-B14F-4D97-AF65-F5344CB8AC3E}">
        <p14:creationId xmlns:p14="http://schemas.microsoft.com/office/powerpoint/2010/main" val="108080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5</a:t>
            </a:fld>
            <a:endParaRPr lang="en-US"/>
          </a:p>
        </p:txBody>
      </p:sp>
    </p:spTree>
    <p:extLst>
      <p:ext uri="{BB962C8B-B14F-4D97-AF65-F5344CB8AC3E}">
        <p14:creationId xmlns:p14="http://schemas.microsoft.com/office/powerpoint/2010/main" val="382817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this slide up while you explain</a:t>
            </a:r>
            <a:r>
              <a:rPr lang="en-US" baseline="0" dirty="0" smtClean="0"/>
              <a:t> answer to previous question.</a:t>
            </a:r>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7</a:t>
            </a:fld>
            <a:endParaRPr lang="en-US"/>
          </a:p>
        </p:txBody>
      </p:sp>
    </p:spTree>
    <p:extLst>
      <p:ext uri="{BB962C8B-B14F-4D97-AF65-F5344CB8AC3E}">
        <p14:creationId xmlns:p14="http://schemas.microsoft.com/office/powerpoint/2010/main" val="14925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9</a:t>
            </a:fld>
            <a:endParaRPr lang="en-US"/>
          </a:p>
        </p:txBody>
      </p:sp>
    </p:spTree>
    <p:extLst>
      <p:ext uri="{BB962C8B-B14F-4D97-AF65-F5344CB8AC3E}">
        <p14:creationId xmlns:p14="http://schemas.microsoft.com/office/powerpoint/2010/main" val="383238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11</a:t>
            </a:fld>
            <a:endParaRPr lang="en-US"/>
          </a:p>
        </p:txBody>
      </p:sp>
    </p:spTree>
    <p:extLst>
      <p:ext uri="{BB962C8B-B14F-4D97-AF65-F5344CB8AC3E}">
        <p14:creationId xmlns:p14="http://schemas.microsoft.com/office/powerpoint/2010/main" val="62652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12</a:t>
            </a:fld>
            <a:endParaRPr lang="en-US"/>
          </a:p>
        </p:txBody>
      </p:sp>
    </p:spTree>
    <p:extLst>
      <p:ext uri="{BB962C8B-B14F-4D97-AF65-F5344CB8AC3E}">
        <p14:creationId xmlns:p14="http://schemas.microsoft.com/office/powerpoint/2010/main" val="278837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13</a:t>
            </a:fld>
            <a:endParaRPr lang="en-US"/>
          </a:p>
        </p:txBody>
      </p:sp>
    </p:spTree>
    <p:extLst>
      <p:ext uri="{BB962C8B-B14F-4D97-AF65-F5344CB8AC3E}">
        <p14:creationId xmlns:p14="http://schemas.microsoft.com/office/powerpoint/2010/main" val="228964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14</a:t>
            </a:fld>
            <a:endParaRPr lang="en-US"/>
          </a:p>
        </p:txBody>
      </p:sp>
    </p:spTree>
    <p:extLst>
      <p:ext uri="{BB962C8B-B14F-4D97-AF65-F5344CB8AC3E}">
        <p14:creationId xmlns:p14="http://schemas.microsoft.com/office/powerpoint/2010/main" val="316643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pPr/>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485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3/2/2018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17.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pn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gif"/><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notesSlide" Target="../notesSlides/notesSlide22.xml"/><Relationship Id="rId4"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1.png"/><Relationship Id="rId7" Type="http://schemas.openxmlformats.org/officeDocument/2006/relationships/image" Target="../media/image44.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gif"/><Relationship Id="rId9" Type="http://schemas.openxmlformats.org/officeDocument/2006/relationships/image" Target="../media/image46.gi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34000" y="-4678431"/>
            <a:ext cx="13469616" cy="10040987"/>
          </a:xfrm>
          <a:prstGeom prst="rect">
            <a:avLst/>
          </a:prstGeom>
          <a:blipFill dpi="0" rotWithShape="1">
            <a:blip r:embed="rId3">
              <a:alphaModFix amt="25000"/>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intro</a:t>
            </a:r>
            <a:endParaRPr lang="en-US" dirty="0"/>
          </a:p>
        </p:txBody>
      </p:sp>
      <p:pic>
        <p:nvPicPr>
          <p:cNvPr id="4" name="Picture 3" descr="Macintosh HD:Users:kirstengerbatsch2:Desktop:NCATlogoMTF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21" y="5547099"/>
            <a:ext cx="3519647" cy="86658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034" y="5701184"/>
            <a:ext cx="1378077" cy="829398"/>
          </a:xfrm>
          <a:prstGeom prst="rect">
            <a:avLst/>
          </a:prstGeom>
        </p:spPr>
      </p:pic>
      <p:pic>
        <p:nvPicPr>
          <p:cNvPr id="6" name="Picture 5" descr="Macintosh HD:Users:kirstengerbatsch2:Desktop:300colorAmeriCorpsM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111" y="5751440"/>
            <a:ext cx="703319" cy="728887"/>
          </a:xfrm>
          <a:prstGeom prst="rect">
            <a:avLst/>
          </a:prstGeom>
          <a:noFill/>
          <a:ln>
            <a:noFill/>
          </a:ln>
        </p:spPr>
      </p:pic>
    </p:spTree>
    <p:extLst>
      <p:ext uri="{BB962C8B-B14F-4D97-AF65-F5344CB8AC3E}">
        <p14:creationId xmlns:p14="http://schemas.microsoft.com/office/powerpoint/2010/main" val="1895177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 following are ways you can save energy?</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3" y="2835165"/>
            <a:ext cx="5627611"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Turn off the TV when you aren’t watching it.</a:t>
            </a:r>
          </a:p>
          <a:p>
            <a:pPr marL="788670" indent="-742950">
              <a:buFont typeface="Corbel" pitchFamily="34" charset="0"/>
              <a:buAutoNum type="alphaUcPeriod"/>
            </a:pPr>
            <a:r>
              <a:rPr lang="en-US" sz="3200" dirty="0" smtClean="0">
                <a:solidFill>
                  <a:schemeClr val="accent6">
                    <a:lumMod val="75000"/>
                  </a:schemeClr>
                </a:solidFill>
              </a:rPr>
              <a:t>Ride your bike instead of driving. </a:t>
            </a:r>
          </a:p>
          <a:p>
            <a:pPr marL="788670" indent="-742950">
              <a:buFont typeface="Corbel" pitchFamily="34" charset="0"/>
              <a:buAutoNum type="alphaUcPeriod"/>
            </a:pPr>
            <a:r>
              <a:rPr lang="en-US" sz="3200" dirty="0" smtClean="0">
                <a:solidFill>
                  <a:schemeClr val="accent6">
                    <a:lumMod val="75000"/>
                  </a:schemeClr>
                </a:solidFill>
              </a:rPr>
              <a:t>Take shorter showers.</a:t>
            </a:r>
          </a:p>
          <a:p>
            <a:pPr marL="788670" indent="-742950">
              <a:buFont typeface="Corbel" pitchFamily="34" charset="0"/>
              <a:buAutoNum type="alphaUcPeriod"/>
            </a:pPr>
            <a:r>
              <a:rPr lang="en-US" sz="3200" dirty="0" smtClean="0">
                <a:solidFill>
                  <a:schemeClr val="accent6">
                    <a:lumMod val="75000"/>
                  </a:schemeClr>
                </a:solidFill>
              </a:rPr>
              <a:t>All of the above.</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2" y="564195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684" y="1917574"/>
            <a:ext cx="3009044" cy="3009044"/>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10" y="1903506"/>
            <a:ext cx="3024554" cy="3024554"/>
          </a:xfrm>
          <a:prstGeom prst="rect">
            <a:avLst/>
          </a:prstGeom>
          <a:ln w="3175">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0914" y="1933229"/>
            <a:ext cx="4569908" cy="2993389"/>
          </a:xfrm>
          <a:prstGeom prst="rect">
            <a:avLst/>
          </a:prstGeom>
          <a:ln w="3175">
            <a:solidFill>
              <a:schemeClr val="tx1"/>
            </a:solidFill>
          </a:ln>
        </p:spPr>
      </p:pic>
    </p:spTree>
    <p:extLst>
      <p:ext uri="{BB962C8B-B14F-4D97-AF65-F5344CB8AC3E}">
        <p14:creationId xmlns:p14="http://schemas.microsoft.com/office/powerpoint/2010/main" val="2047162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6">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
          <p:cNvSpPr/>
          <p:nvPr>
            <p:custDataLst>
              <p:tags r:id="rId2"/>
            </p:custDataLst>
          </p:nvPr>
        </p:nvSpPr>
        <p:spPr>
          <a:xfrm>
            <a:off x="5849818" y="1714500"/>
            <a:ext cx="6096000" cy="5143500"/>
          </a:xfrm>
          <a:prstGeom prst="rect">
            <a:avLst/>
          </a:prstGeom>
          <a:blipFill>
            <a:blip r:embed="rId7"/>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914284"/>
            <a:ext cx="6341986" cy="1244903"/>
          </a:xfrm>
        </p:spPr>
        <p:txBody>
          <a:bodyPr>
            <a:normAutofit fontScale="90000"/>
          </a:bodyPr>
          <a:lstStyle/>
          <a:p>
            <a:r>
              <a:rPr lang="en-US" dirty="0" smtClean="0">
                <a:solidFill>
                  <a:schemeClr val="accent6">
                    <a:lumMod val="75000"/>
                  </a:schemeClr>
                </a:solidFill>
              </a:rPr>
              <a:t>True or False? Saving energy can save money!.</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4039952"/>
            <a:ext cx="5256136" cy="1914818"/>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True.</a:t>
            </a:r>
          </a:p>
          <a:p>
            <a:pPr marL="788670" indent="-742950">
              <a:buFont typeface="Corbel" pitchFamily="34" charset="0"/>
              <a:buAutoNum type="alphaUcPeriod"/>
            </a:pPr>
            <a:r>
              <a:rPr lang="en-US" sz="3200" dirty="0" smtClean="0">
                <a:solidFill>
                  <a:schemeClr val="accent6">
                    <a:lumMod val="75000"/>
                  </a:schemeClr>
                </a:solidFill>
              </a:rPr>
              <a:t>False.</a:t>
            </a: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11604" y="4058418"/>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9115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697" y="891217"/>
            <a:ext cx="4832176" cy="5049131"/>
          </a:xfrm>
          <a:prstGeom prst="rect">
            <a:avLst/>
          </a:prstGeom>
          <a:ln w="3175">
            <a:solidFill>
              <a:schemeClr val="tx1"/>
            </a:solidFill>
          </a:ln>
        </p:spPr>
      </p:pic>
    </p:spTree>
    <p:extLst>
      <p:ext uri="{BB962C8B-B14F-4D97-AF65-F5344CB8AC3E}">
        <p14:creationId xmlns:p14="http://schemas.microsoft.com/office/powerpoint/2010/main" val="1971041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hat is energy</a:t>
            </a:r>
            <a:r>
              <a:rPr lang="en-US" sz="6700" cap="small" dirty="0" smtClean="0"/>
              <a:t>?</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2165541" y="1313882"/>
            <a:ext cx="7888487" cy="595626"/>
          </a:xfrm>
        </p:spPr>
        <p:txBody>
          <a:bodyPr>
            <a:normAutofit fontScale="92500" lnSpcReduction="10000"/>
          </a:bodyPr>
          <a:lstStyle/>
          <a:p>
            <a:pPr marL="274320" lvl="1" indent="0" algn="ctr">
              <a:buNone/>
            </a:pPr>
            <a:r>
              <a:rPr lang="en-US" sz="4000" dirty="0">
                <a:solidFill>
                  <a:schemeClr val="accent6">
                    <a:lumMod val="75000"/>
                  </a:schemeClr>
                </a:solidFill>
              </a:rPr>
              <a:t>Energy comes in many forms </a:t>
            </a:r>
            <a:r>
              <a:rPr lang="en-US" sz="4000" dirty="0" smtClean="0">
                <a:solidFill>
                  <a:schemeClr val="accent6">
                    <a:lumMod val="75000"/>
                  </a:schemeClr>
                </a:solidFill>
              </a:rPr>
              <a:t>like:</a:t>
            </a:r>
            <a:endParaRPr lang="en-US" sz="4000"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078" y="4158103"/>
            <a:ext cx="1593632" cy="22652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8405" y="2191962"/>
            <a:ext cx="2395272" cy="258239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2469" y="2191962"/>
            <a:ext cx="3622451" cy="3979124"/>
          </a:xfrm>
          <a:prstGeom prst="rect">
            <a:avLst/>
          </a:prstGeom>
          <a:ln w="3175">
            <a:solidFill>
              <a:schemeClr val="tx1"/>
            </a:solidFill>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3277" y="4487029"/>
            <a:ext cx="3608051" cy="2029528"/>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77" y="2191962"/>
            <a:ext cx="4057765" cy="2153951"/>
          </a:xfrm>
          <a:prstGeom prst="rect">
            <a:avLst/>
          </a:prstGeom>
          <a:ln w="3175">
            <a:solidFill>
              <a:schemeClr val="tx1"/>
            </a:solidFill>
          </a:ln>
        </p:spPr>
      </p:pic>
      <p:sp>
        <p:nvSpPr>
          <p:cNvPr id="14" name="TextBox 13"/>
          <p:cNvSpPr txBox="1"/>
          <p:nvPr/>
        </p:nvSpPr>
        <p:spPr>
          <a:xfrm rot="21092045">
            <a:off x="535969" y="2666794"/>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light</a:t>
            </a:r>
            <a:endParaRPr lang="en-US" sz="6000" cap="small" dirty="0">
              <a:ln w="19050">
                <a:solidFill>
                  <a:schemeClr val="accent6">
                    <a:lumMod val="75000"/>
                  </a:schemeClr>
                </a:solidFill>
              </a:ln>
              <a:solidFill>
                <a:schemeClr val="bg1"/>
              </a:solidFill>
            </a:endParaRPr>
          </a:p>
        </p:txBody>
      </p:sp>
      <p:sp>
        <p:nvSpPr>
          <p:cNvPr id="15" name="TextBox 14"/>
          <p:cNvSpPr txBox="1"/>
          <p:nvPr/>
        </p:nvSpPr>
        <p:spPr>
          <a:xfrm rot="1078783">
            <a:off x="4367741" y="2747931"/>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electricity</a:t>
            </a:r>
            <a:endParaRPr lang="en-US" sz="6000" cap="small" dirty="0">
              <a:ln w="19050">
                <a:solidFill>
                  <a:schemeClr val="accent6">
                    <a:lumMod val="75000"/>
                  </a:schemeClr>
                </a:solidFill>
              </a:ln>
              <a:solidFill>
                <a:schemeClr val="bg1"/>
              </a:solidFill>
            </a:endParaRPr>
          </a:p>
        </p:txBody>
      </p:sp>
      <p:sp>
        <p:nvSpPr>
          <p:cNvPr id="16" name="TextBox 15"/>
          <p:cNvSpPr txBox="1"/>
          <p:nvPr/>
        </p:nvSpPr>
        <p:spPr>
          <a:xfrm rot="20675376">
            <a:off x="7946270" y="3703290"/>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motion</a:t>
            </a:r>
            <a:endParaRPr lang="en-US" sz="6000" cap="small" dirty="0">
              <a:ln w="19050">
                <a:solidFill>
                  <a:schemeClr val="accent6">
                    <a:lumMod val="75000"/>
                  </a:schemeClr>
                </a:solidFill>
              </a:ln>
              <a:solidFill>
                <a:schemeClr val="bg1"/>
              </a:solidFill>
            </a:endParaRPr>
          </a:p>
        </p:txBody>
      </p:sp>
      <p:sp>
        <p:nvSpPr>
          <p:cNvPr id="17" name="TextBox 16"/>
          <p:cNvSpPr txBox="1"/>
          <p:nvPr/>
        </p:nvSpPr>
        <p:spPr>
          <a:xfrm rot="21211368">
            <a:off x="3358630" y="5062934"/>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heat</a:t>
            </a:r>
            <a:endParaRPr lang="en-US" sz="6000" cap="small" dirty="0">
              <a:ln w="19050">
                <a:solidFill>
                  <a:schemeClr val="accent6">
                    <a:lumMod val="75000"/>
                  </a:schemeClr>
                </a:solidFill>
              </a:ln>
              <a:solidFill>
                <a:schemeClr val="bg1"/>
              </a:solidFill>
            </a:endParaRPr>
          </a:p>
        </p:txBody>
      </p:sp>
      <p:sp>
        <p:nvSpPr>
          <p:cNvPr id="18" name="TextBox 17"/>
          <p:cNvSpPr txBox="1"/>
          <p:nvPr/>
        </p:nvSpPr>
        <p:spPr>
          <a:xfrm rot="392140">
            <a:off x="296554" y="4910310"/>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sound</a:t>
            </a:r>
            <a:endParaRPr lang="en-US" sz="6000" cap="small" dirty="0">
              <a:ln w="19050">
                <a:solidFill>
                  <a:schemeClr val="accent6">
                    <a:lumMod val="75000"/>
                  </a:schemeClr>
                </a:solidFill>
              </a:ln>
              <a:solidFill>
                <a:schemeClr val="bg1"/>
              </a:solidFill>
            </a:endParaRPr>
          </a:p>
        </p:txBody>
      </p:sp>
    </p:spTree>
    <p:extLst>
      <p:ext uri="{BB962C8B-B14F-4D97-AF65-F5344CB8AC3E}">
        <p14:creationId xmlns:p14="http://schemas.microsoft.com/office/powerpoint/2010/main" val="5272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hat is energy</a:t>
            </a:r>
            <a:r>
              <a:rPr lang="en-US" sz="6700" cap="small" dirty="0" smtClean="0"/>
              <a:t>?</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688270" y="2315983"/>
            <a:ext cx="10843030" cy="2565505"/>
          </a:xfrm>
        </p:spPr>
        <p:txBody>
          <a:bodyPr>
            <a:normAutofit fontScale="32500" lnSpcReduction="20000"/>
          </a:bodyPr>
          <a:lstStyle/>
          <a:p>
            <a:pPr marL="274320" lvl="1" indent="0" algn="ctr">
              <a:buNone/>
            </a:pPr>
            <a:r>
              <a:rPr lang="en-US" sz="14800" dirty="0" smtClean="0">
                <a:solidFill>
                  <a:schemeClr val="accent6">
                    <a:lumMod val="75000"/>
                  </a:schemeClr>
                </a:solidFill>
              </a:rPr>
              <a:t>Energy </a:t>
            </a:r>
            <a:r>
              <a:rPr lang="en-US" sz="14800" dirty="0">
                <a:solidFill>
                  <a:schemeClr val="accent6">
                    <a:lumMod val="75000"/>
                  </a:schemeClr>
                </a:solidFill>
              </a:rPr>
              <a:t>is something we all use every single day. Some things that use energy that you might have at your house include:</a:t>
            </a:r>
          </a:p>
          <a:p>
            <a:pPr lvl="2"/>
            <a:endParaRPr lang="en-US" sz="12800" dirty="0">
              <a:solidFill>
                <a:schemeClr val="accent6">
                  <a:lumMod val="75000"/>
                </a:schemeClr>
              </a:solidFill>
            </a:endParaRPr>
          </a:p>
          <a:p>
            <a:pPr lvl="1"/>
            <a:endParaRPr lang="en-US" dirty="0"/>
          </a:p>
          <a:p>
            <a:endParaRPr lang="en-US" dirty="0"/>
          </a:p>
        </p:txBody>
      </p:sp>
    </p:spTree>
    <p:extLst>
      <p:ext uri="{BB962C8B-B14F-4D97-AF65-F5344CB8AC3E}">
        <p14:creationId xmlns:p14="http://schemas.microsoft.com/office/powerpoint/2010/main" val="4203945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hat is energy</a:t>
            </a:r>
            <a:r>
              <a:rPr lang="en-US" sz="6700" cap="small" dirty="0" smtClean="0"/>
              <a:t>?</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56" y="1017235"/>
            <a:ext cx="3152008" cy="3152008"/>
          </a:xfrm>
          <a:prstGeom prst="rect">
            <a:avLst/>
          </a:prstGeom>
          <a:ln w="3175">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4441" y="1026480"/>
            <a:ext cx="3667705" cy="2445137"/>
          </a:xfrm>
          <a:prstGeom prst="rect">
            <a:avLst/>
          </a:prstGeom>
          <a:ln w="3175">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7789" y="3786288"/>
            <a:ext cx="3934958" cy="2592700"/>
          </a:xfrm>
          <a:prstGeom prst="rect">
            <a:avLst/>
          </a:prstGeom>
          <a:ln w="3175">
            <a:solidFill>
              <a:schemeClr val="tx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0474" y="4295334"/>
            <a:ext cx="3609742" cy="2083654"/>
          </a:xfrm>
          <a:prstGeom prst="rect">
            <a:avLst/>
          </a:prstGeom>
          <a:ln w="3175">
            <a:solidFill>
              <a:schemeClr val="tx1"/>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7342" y="1026481"/>
            <a:ext cx="4046845" cy="2689249"/>
          </a:xfrm>
          <a:prstGeom prst="rect">
            <a:avLst/>
          </a:prstGeom>
          <a:ln w="3175">
            <a:solidFill>
              <a:schemeClr val="tx1"/>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4999" y="3601768"/>
            <a:ext cx="3048904" cy="2777220"/>
          </a:xfrm>
          <a:prstGeom prst="rect">
            <a:avLst/>
          </a:prstGeom>
          <a:ln w="3175">
            <a:solidFill>
              <a:schemeClr val="tx1"/>
            </a:solidFill>
          </a:ln>
        </p:spPr>
      </p:pic>
      <p:sp>
        <p:nvSpPr>
          <p:cNvPr id="14" name="TextBox 13"/>
          <p:cNvSpPr txBox="1"/>
          <p:nvPr/>
        </p:nvSpPr>
        <p:spPr>
          <a:xfrm rot="21092045">
            <a:off x="8721623" y="5268837"/>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lights</a:t>
            </a:r>
            <a:endParaRPr lang="en-US" sz="6000" cap="small" dirty="0">
              <a:ln w="19050">
                <a:solidFill>
                  <a:schemeClr val="accent6">
                    <a:lumMod val="75000"/>
                  </a:schemeClr>
                </a:solidFill>
              </a:ln>
              <a:solidFill>
                <a:schemeClr val="bg1"/>
              </a:solidFill>
            </a:endParaRPr>
          </a:p>
        </p:txBody>
      </p:sp>
      <p:sp>
        <p:nvSpPr>
          <p:cNvPr id="15" name="TextBox 14"/>
          <p:cNvSpPr txBox="1"/>
          <p:nvPr/>
        </p:nvSpPr>
        <p:spPr>
          <a:xfrm rot="21293525">
            <a:off x="-451327" y="3071600"/>
            <a:ext cx="5174220" cy="707886"/>
          </a:xfrm>
          <a:prstGeom prst="rect">
            <a:avLst/>
          </a:prstGeom>
          <a:noFill/>
        </p:spPr>
        <p:txBody>
          <a:bodyPr wrap="square" rtlCol="0">
            <a:spAutoFit/>
          </a:bodyPr>
          <a:lstStyle/>
          <a:p>
            <a:pPr algn="ctr"/>
            <a:r>
              <a:rPr lang="en-US" sz="4000" cap="small" dirty="0" smtClean="0">
                <a:ln w="19050">
                  <a:solidFill>
                    <a:schemeClr val="accent6">
                      <a:lumMod val="75000"/>
                    </a:schemeClr>
                  </a:solidFill>
                </a:ln>
                <a:solidFill>
                  <a:schemeClr val="bg1"/>
                </a:solidFill>
              </a:rPr>
              <a:t>refrigerators</a:t>
            </a:r>
            <a:endParaRPr lang="en-US" sz="4000" cap="small" dirty="0">
              <a:ln w="19050">
                <a:solidFill>
                  <a:schemeClr val="accent6">
                    <a:lumMod val="75000"/>
                  </a:schemeClr>
                </a:solidFill>
              </a:ln>
              <a:solidFill>
                <a:schemeClr val="bg1"/>
              </a:solidFill>
            </a:endParaRPr>
          </a:p>
        </p:txBody>
      </p:sp>
      <p:sp>
        <p:nvSpPr>
          <p:cNvPr id="16" name="TextBox 15"/>
          <p:cNvSpPr txBox="1"/>
          <p:nvPr/>
        </p:nvSpPr>
        <p:spPr>
          <a:xfrm rot="297747">
            <a:off x="3414545" y="2392617"/>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bicycles</a:t>
            </a:r>
            <a:endParaRPr lang="en-US" sz="6000" cap="small" dirty="0">
              <a:ln w="19050">
                <a:solidFill>
                  <a:schemeClr val="accent6">
                    <a:lumMod val="75000"/>
                  </a:schemeClr>
                </a:solidFill>
              </a:ln>
              <a:solidFill>
                <a:schemeClr val="bg1"/>
              </a:solidFill>
            </a:endParaRPr>
          </a:p>
        </p:txBody>
      </p:sp>
      <p:sp>
        <p:nvSpPr>
          <p:cNvPr id="17" name="TextBox 16"/>
          <p:cNvSpPr txBox="1"/>
          <p:nvPr/>
        </p:nvSpPr>
        <p:spPr>
          <a:xfrm rot="297747">
            <a:off x="359881" y="5244497"/>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cars</a:t>
            </a:r>
            <a:endParaRPr lang="en-US" sz="6000" cap="small" dirty="0">
              <a:ln w="19050">
                <a:solidFill>
                  <a:schemeClr val="accent6">
                    <a:lumMod val="75000"/>
                  </a:schemeClr>
                </a:solidFill>
              </a:ln>
              <a:solidFill>
                <a:schemeClr val="bg1"/>
              </a:solidFill>
            </a:endParaRPr>
          </a:p>
        </p:txBody>
      </p:sp>
      <p:sp>
        <p:nvSpPr>
          <p:cNvPr id="18" name="TextBox 17"/>
          <p:cNvSpPr txBox="1"/>
          <p:nvPr/>
        </p:nvSpPr>
        <p:spPr>
          <a:xfrm rot="21359258">
            <a:off x="4067849" y="5145273"/>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ovens</a:t>
            </a:r>
            <a:endParaRPr lang="en-US" sz="6000" cap="small" dirty="0">
              <a:ln w="19050">
                <a:solidFill>
                  <a:schemeClr val="accent6">
                    <a:lumMod val="75000"/>
                  </a:schemeClr>
                </a:solidFill>
              </a:ln>
              <a:solidFill>
                <a:schemeClr val="bg1"/>
              </a:solidFill>
            </a:endParaRPr>
          </a:p>
        </p:txBody>
      </p:sp>
      <p:sp>
        <p:nvSpPr>
          <p:cNvPr id="19" name="TextBox 18"/>
          <p:cNvSpPr txBox="1"/>
          <p:nvPr/>
        </p:nvSpPr>
        <p:spPr>
          <a:xfrm rot="246395">
            <a:off x="7861748" y="2481646"/>
            <a:ext cx="3858030" cy="1015663"/>
          </a:xfrm>
          <a:prstGeom prst="rect">
            <a:avLst/>
          </a:prstGeom>
          <a:noFill/>
        </p:spPr>
        <p:txBody>
          <a:bodyPr wrap="square" rtlCol="0">
            <a:spAutoFit/>
          </a:bodyPr>
          <a:lstStyle/>
          <a:p>
            <a:pPr algn="ctr"/>
            <a:r>
              <a:rPr lang="en-US" sz="6000" cap="small" dirty="0" smtClean="0">
                <a:ln w="19050">
                  <a:solidFill>
                    <a:schemeClr val="accent6">
                      <a:lumMod val="75000"/>
                    </a:schemeClr>
                  </a:solidFill>
                </a:ln>
                <a:solidFill>
                  <a:schemeClr val="bg1"/>
                </a:solidFill>
              </a:rPr>
              <a:t>televisions</a:t>
            </a:r>
            <a:endParaRPr lang="en-US" sz="6000" cap="small" dirty="0">
              <a:ln w="19050">
                <a:solidFill>
                  <a:schemeClr val="accent6">
                    <a:lumMod val="75000"/>
                  </a:schemeClr>
                </a:solidFill>
              </a:ln>
              <a:solidFill>
                <a:schemeClr val="bg1"/>
              </a:solidFill>
            </a:endParaRPr>
          </a:p>
        </p:txBody>
      </p:sp>
    </p:spTree>
    <p:extLst>
      <p:ext uri="{BB962C8B-B14F-4D97-AF65-F5344CB8AC3E}">
        <p14:creationId xmlns:p14="http://schemas.microsoft.com/office/powerpoint/2010/main" val="2409862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here do we get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173542" y="1459011"/>
            <a:ext cx="6496050" cy="3027620"/>
          </a:xfrm>
        </p:spPr>
        <p:txBody>
          <a:bodyPr>
            <a:normAutofit fontScale="47500" lnSpcReduction="20000"/>
          </a:bodyPr>
          <a:lstStyle/>
          <a:p>
            <a:pPr marL="274320" lvl="1" indent="0">
              <a:buNone/>
            </a:pPr>
            <a:r>
              <a:rPr lang="en-US" sz="8700" dirty="0">
                <a:solidFill>
                  <a:schemeClr val="accent6">
                    <a:lumMod val="75000"/>
                  </a:schemeClr>
                </a:solidFill>
              </a:rPr>
              <a:t>Energy is everywhere! However, that doesn’t mean we can always use it. First we must find a way to capture energy</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067" y="2204857"/>
            <a:ext cx="3851483" cy="4248543"/>
          </a:xfrm>
          <a:prstGeom prst="rect">
            <a:avLst/>
          </a:prstGeom>
        </p:spPr>
      </p:pic>
      <p:sp>
        <p:nvSpPr>
          <p:cNvPr id="4" name="TextBox 3"/>
          <p:cNvSpPr txBox="1"/>
          <p:nvPr/>
        </p:nvSpPr>
        <p:spPr>
          <a:xfrm rot="20061534">
            <a:off x="1594589" y="1486160"/>
            <a:ext cx="3219450" cy="830997"/>
          </a:xfrm>
          <a:prstGeom prst="rect">
            <a:avLst/>
          </a:prstGeom>
          <a:noFill/>
        </p:spPr>
        <p:txBody>
          <a:bodyPr wrap="square" rtlCol="0">
            <a:spAutoFit/>
          </a:bodyPr>
          <a:lstStyle/>
          <a:p>
            <a:r>
              <a:rPr lang="en-US" sz="4800" b="1" dirty="0" smtClean="0">
                <a:ln w="22225">
                  <a:solidFill>
                    <a:schemeClr val="accent4">
                      <a:lumMod val="75000"/>
                    </a:schemeClr>
                  </a:solidFill>
                  <a:prstDash val="solid"/>
                </a:ln>
                <a:solidFill>
                  <a:schemeClr val="accent4">
                    <a:lumMod val="60000"/>
                    <a:lumOff val="40000"/>
                  </a:schemeClr>
                </a:solidFill>
              </a:rPr>
              <a:t>ENERGY</a:t>
            </a:r>
            <a:endParaRPr lang="en-US" sz="4800" dirty="0">
              <a:ln w="22225">
                <a:solidFill>
                  <a:schemeClr val="accent4">
                    <a:lumMod val="75000"/>
                  </a:schemeClr>
                </a:solidFill>
                <a:prstDash val="solid"/>
              </a:ln>
              <a:solidFill>
                <a:schemeClr val="accent4">
                  <a:lumMod val="60000"/>
                  <a:lumOff val="40000"/>
                </a:schemeClr>
              </a:solidFill>
            </a:endParaRPr>
          </a:p>
        </p:txBody>
      </p:sp>
    </p:spTree>
    <p:extLst>
      <p:ext uri="{BB962C8B-B14F-4D97-AF65-F5344CB8AC3E}">
        <p14:creationId xmlns:p14="http://schemas.microsoft.com/office/powerpoint/2010/main" val="29760015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here do we get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41262" y="1228218"/>
            <a:ext cx="10327105" cy="594742"/>
          </a:xfrm>
        </p:spPr>
        <p:txBody>
          <a:bodyPr>
            <a:normAutofit/>
          </a:bodyPr>
          <a:lstStyle/>
          <a:p>
            <a:pPr marL="274320" lvl="1" indent="0" algn="ctr">
              <a:buNone/>
            </a:pPr>
            <a:r>
              <a:rPr lang="en-US" sz="3200" i="1" dirty="0" smtClean="0">
                <a:solidFill>
                  <a:schemeClr val="accent6">
                    <a:lumMod val="75000"/>
                  </a:schemeClr>
                </a:solidFill>
              </a:rPr>
              <a:t>We </a:t>
            </a:r>
            <a:r>
              <a:rPr lang="en-US" sz="3200" i="1" dirty="0">
                <a:solidFill>
                  <a:schemeClr val="accent6">
                    <a:lumMod val="75000"/>
                  </a:schemeClr>
                </a:solidFill>
              </a:rPr>
              <a:t>can capture energy that comes in two forms</a:t>
            </a:r>
            <a:r>
              <a:rPr lang="en-US" sz="3200" i="1" dirty="0" smtClean="0">
                <a:solidFill>
                  <a:schemeClr val="accent6">
                    <a:lumMod val="75000"/>
                  </a:schemeClr>
                </a:solidFill>
              </a:rPr>
              <a:t>:</a:t>
            </a:r>
          </a:p>
          <a:p>
            <a:pPr marL="274320" lvl="1" indent="0">
              <a:buNone/>
            </a:pPr>
            <a:endParaRPr lang="en-US" sz="3200" dirty="0">
              <a:solidFill>
                <a:schemeClr val="accent6">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358" y="2681427"/>
            <a:ext cx="8894914" cy="3394892"/>
          </a:xfrm>
          <a:prstGeom prst="rect">
            <a:avLst/>
          </a:prstGeom>
          <a:ln w="3175">
            <a:solidFill>
              <a:schemeClr val="tx1"/>
            </a:solidFill>
          </a:ln>
        </p:spPr>
      </p:pic>
      <p:sp>
        <p:nvSpPr>
          <p:cNvPr id="6" name="Rectangle 5"/>
          <p:cNvSpPr/>
          <p:nvPr/>
        </p:nvSpPr>
        <p:spPr>
          <a:xfrm>
            <a:off x="992067" y="2020806"/>
            <a:ext cx="8362950" cy="584775"/>
          </a:xfrm>
          <a:prstGeom prst="rect">
            <a:avLst/>
          </a:prstGeom>
        </p:spPr>
        <p:txBody>
          <a:bodyPr wrap="square">
            <a:spAutoFit/>
          </a:bodyPr>
          <a:lstStyle/>
          <a:p>
            <a:pPr marL="548640" lvl="2" indent="0">
              <a:buNone/>
            </a:pPr>
            <a:r>
              <a:rPr lang="en-US" sz="3200" b="1" dirty="0">
                <a:solidFill>
                  <a:schemeClr val="accent1"/>
                </a:solidFill>
              </a:rPr>
              <a:t>Renewable</a:t>
            </a:r>
            <a:r>
              <a:rPr lang="en-US" sz="3200" b="1" dirty="0"/>
              <a:t>:</a:t>
            </a:r>
            <a:r>
              <a:rPr lang="en-US" sz="3200" b="1" dirty="0">
                <a:solidFill>
                  <a:schemeClr val="accent6">
                    <a:lumMod val="75000"/>
                  </a:schemeClr>
                </a:solidFill>
              </a:rPr>
              <a:t> </a:t>
            </a:r>
            <a:r>
              <a:rPr lang="en-US" sz="3200" dirty="0">
                <a:solidFill>
                  <a:schemeClr val="accent6">
                    <a:lumMod val="75000"/>
                  </a:schemeClr>
                </a:solidFill>
              </a:rPr>
              <a:t>energy that </a:t>
            </a:r>
            <a:r>
              <a:rPr lang="en-US" sz="3200" b="1" dirty="0">
                <a:solidFill>
                  <a:schemeClr val="accent6">
                    <a:lumMod val="75000"/>
                  </a:schemeClr>
                </a:solidFill>
              </a:rPr>
              <a:t>won’t</a:t>
            </a:r>
            <a:r>
              <a:rPr lang="en-US" sz="3200" dirty="0">
                <a:solidFill>
                  <a:schemeClr val="accent6">
                    <a:lumMod val="75000"/>
                  </a:schemeClr>
                </a:solidFill>
              </a:rPr>
              <a:t> run </a:t>
            </a:r>
            <a:r>
              <a:rPr lang="en-US" sz="3200" dirty="0" smtClean="0">
                <a:solidFill>
                  <a:schemeClr val="accent6">
                    <a:lumMod val="75000"/>
                  </a:schemeClr>
                </a:solidFill>
              </a:rPr>
              <a:t>out.</a:t>
            </a:r>
            <a:endParaRPr lang="en-US" sz="3200" dirty="0"/>
          </a:p>
        </p:txBody>
      </p:sp>
      <p:sp>
        <p:nvSpPr>
          <p:cNvPr id="11" name="TextBox 10"/>
          <p:cNvSpPr txBox="1"/>
          <p:nvPr/>
        </p:nvSpPr>
        <p:spPr>
          <a:xfrm>
            <a:off x="1391712" y="5362708"/>
            <a:ext cx="3858030" cy="830997"/>
          </a:xfrm>
          <a:prstGeom prst="rect">
            <a:avLst/>
          </a:prstGeom>
          <a:noFill/>
        </p:spPr>
        <p:txBody>
          <a:bodyPr wrap="square" rtlCol="0">
            <a:spAutoFit/>
          </a:bodyPr>
          <a:lstStyle/>
          <a:p>
            <a:pPr algn="ctr"/>
            <a:r>
              <a:rPr lang="en-US" sz="4800" cap="small" dirty="0" smtClean="0">
                <a:ln w="19050">
                  <a:solidFill>
                    <a:schemeClr val="accent6">
                      <a:lumMod val="75000"/>
                    </a:schemeClr>
                  </a:solidFill>
                </a:ln>
                <a:solidFill>
                  <a:schemeClr val="bg1"/>
                </a:solidFill>
              </a:rPr>
              <a:t>wind</a:t>
            </a:r>
            <a:endParaRPr lang="en-US" sz="4800" cap="small" dirty="0">
              <a:ln w="19050">
                <a:solidFill>
                  <a:schemeClr val="accent6">
                    <a:lumMod val="75000"/>
                  </a:schemeClr>
                </a:solidFill>
              </a:ln>
              <a:solidFill>
                <a:schemeClr val="bg1"/>
              </a:solidFill>
            </a:endParaRPr>
          </a:p>
        </p:txBody>
      </p:sp>
      <p:sp>
        <p:nvSpPr>
          <p:cNvPr id="12" name="TextBox 11"/>
          <p:cNvSpPr txBox="1"/>
          <p:nvPr/>
        </p:nvSpPr>
        <p:spPr>
          <a:xfrm>
            <a:off x="4232949" y="5378266"/>
            <a:ext cx="3858030" cy="830997"/>
          </a:xfrm>
          <a:prstGeom prst="rect">
            <a:avLst/>
          </a:prstGeom>
          <a:noFill/>
        </p:spPr>
        <p:txBody>
          <a:bodyPr wrap="square" rtlCol="0">
            <a:spAutoFit/>
          </a:bodyPr>
          <a:lstStyle/>
          <a:p>
            <a:pPr algn="ctr"/>
            <a:r>
              <a:rPr lang="en-US" sz="4800" cap="small" dirty="0" smtClean="0">
                <a:ln w="19050">
                  <a:solidFill>
                    <a:schemeClr val="accent6">
                      <a:lumMod val="75000"/>
                    </a:schemeClr>
                  </a:solidFill>
                </a:ln>
                <a:solidFill>
                  <a:schemeClr val="bg1"/>
                </a:solidFill>
              </a:rPr>
              <a:t>water</a:t>
            </a:r>
            <a:endParaRPr lang="en-US" sz="4800" cap="small" dirty="0">
              <a:ln w="19050">
                <a:solidFill>
                  <a:schemeClr val="accent6">
                    <a:lumMod val="75000"/>
                  </a:schemeClr>
                </a:solidFill>
              </a:ln>
              <a:solidFill>
                <a:schemeClr val="bg1"/>
              </a:solidFill>
            </a:endParaRPr>
          </a:p>
        </p:txBody>
      </p:sp>
      <p:sp>
        <p:nvSpPr>
          <p:cNvPr id="13" name="TextBox 12"/>
          <p:cNvSpPr txBox="1"/>
          <p:nvPr/>
        </p:nvSpPr>
        <p:spPr>
          <a:xfrm>
            <a:off x="7018524" y="5362707"/>
            <a:ext cx="3858030" cy="830997"/>
          </a:xfrm>
          <a:prstGeom prst="rect">
            <a:avLst/>
          </a:prstGeom>
          <a:noFill/>
        </p:spPr>
        <p:txBody>
          <a:bodyPr wrap="square" rtlCol="0">
            <a:spAutoFit/>
          </a:bodyPr>
          <a:lstStyle/>
          <a:p>
            <a:pPr algn="ctr"/>
            <a:r>
              <a:rPr lang="en-US" sz="4800" cap="small" dirty="0" smtClean="0">
                <a:ln w="19050">
                  <a:solidFill>
                    <a:schemeClr val="accent6">
                      <a:lumMod val="75000"/>
                    </a:schemeClr>
                  </a:solidFill>
                </a:ln>
                <a:solidFill>
                  <a:schemeClr val="bg1"/>
                </a:solidFill>
              </a:rPr>
              <a:t>sun</a:t>
            </a:r>
            <a:endParaRPr lang="en-US" sz="4800" cap="small" dirty="0">
              <a:ln w="19050">
                <a:solidFill>
                  <a:schemeClr val="accent6">
                    <a:lumMod val="75000"/>
                  </a:schemeClr>
                </a:solidFill>
              </a:ln>
              <a:solidFill>
                <a:schemeClr val="bg1"/>
              </a:solidFill>
            </a:endParaRPr>
          </a:p>
        </p:txBody>
      </p:sp>
    </p:spTree>
    <p:extLst>
      <p:ext uri="{BB962C8B-B14F-4D97-AF65-F5344CB8AC3E}">
        <p14:creationId xmlns:p14="http://schemas.microsoft.com/office/powerpoint/2010/main" val="4223690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31559" y="3513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here do we get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46230" y="1303110"/>
            <a:ext cx="10327105" cy="1009164"/>
          </a:xfrm>
        </p:spPr>
        <p:txBody>
          <a:bodyPr>
            <a:normAutofit fontScale="62500" lnSpcReduction="20000"/>
          </a:bodyPr>
          <a:lstStyle/>
          <a:p>
            <a:pPr marL="548640" lvl="2" indent="0" algn="ctr">
              <a:buNone/>
            </a:pPr>
            <a:r>
              <a:rPr lang="en-US" sz="7000" dirty="0" smtClean="0"/>
              <a:t>Nonrenewable: </a:t>
            </a:r>
            <a:r>
              <a:rPr lang="en-US" sz="7000" dirty="0">
                <a:solidFill>
                  <a:schemeClr val="accent6">
                    <a:lumMod val="75000"/>
                  </a:schemeClr>
                </a:solidFill>
              </a:rPr>
              <a:t>energy that </a:t>
            </a:r>
            <a:r>
              <a:rPr lang="en-US" sz="7000" b="1" dirty="0">
                <a:solidFill>
                  <a:schemeClr val="accent6">
                    <a:lumMod val="75000"/>
                  </a:schemeClr>
                </a:solidFill>
              </a:rPr>
              <a:t>will</a:t>
            </a:r>
            <a:r>
              <a:rPr lang="en-US" sz="7000" dirty="0">
                <a:solidFill>
                  <a:schemeClr val="accent6">
                    <a:lumMod val="75000"/>
                  </a:schemeClr>
                </a:solidFill>
              </a:rPr>
              <a:t> run </a:t>
            </a:r>
            <a:r>
              <a:rPr lang="en-US" sz="7000" dirty="0" smtClean="0">
                <a:solidFill>
                  <a:schemeClr val="accent6">
                    <a:lumMod val="75000"/>
                  </a:schemeClr>
                </a:solidFill>
              </a:rPr>
              <a:t>out.</a:t>
            </a:r>
            <a:endParaRPr lang="en-US" sz="7000" dirty="0">
              <a:solidFill>
                <a:schemeClr val="accent6">
                  <a:lumMod val="75000"/>
                </a:schemeClr>
              </a:solidFill>
            </a:endParaRPr>
          </a:p>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7175" y="2095640"/>
            <a:ext cx="7225216" cy="4054149"/>
          </a:xfrm>
          <a:prstGeom prst="rect">
            <a:avLst/>
          </a:prstGeom>
          <a:ln w="3175">
            <a:solidFill>
              <a:schemeClr val="tx1"/>
            </a:solidFill>
          </a:ln>
        </p:spPr>
      </p:pic>
    </p:spTree>
    <p:extLst>
      <p:ext uri="{BB962C8B-B14F-4D97-AF65-F5344CB8AC3E}">
        <p14:creationId xmlns:p14="http://schemas.microsoft.com/office/powerpoint/2010/main" val="393443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p</a:t>
            </a:r>
            <a:r>
              <a:rPr lang="en-US" sz="7200" cap="small" dirty="0" smtClean="0"/>
              <a:t>op quiz…</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16529" y="2169127"/>
            <a:ext cx="10386512" cy="4704091"/>
          </a:xfrm>
        </p:spPr>
        <p:txBody>
          <a:bodyPr>
            <a:normAutofit/>
          </a:bodyPr>
          <a:lstStyle/>
          <a:p>
            <a:pPr marL="45720" indent="0" algn="ctr">
              <a:buNone/>
            </a:pPr>
            <a:r>
              <a:rPr lang="en-US" sz="2800" dirty="0">
                <a:solidFill>
                  <a:schemeClr val="accent6">
                    <a:lumMod val="75000"/>
                  </a:schemeClr>
                </a:solidFill>
              </a:rPr>
              <a:t>This presentation includes an interactive component using </a:t>
            </a:r>
            <a:r>
              <a:rPr lang="en-US" sz="2800" dirty="0" err="1">
                <a:solidFill>
                  <a:schemeClr val="accent6">
                    <a:lumMod val="75000"/>
                  </a:schemeClr>
                </a:solidFill>
              </a:rPr>
              <a:t>TurningPoint</a:t>
            </a:r>
            <a:r>
              <a:rPr lang="en-US" sz="2800" dirty="0">
                <a:solidFill>
                  <a:schemeClr val="accent6">
                    <a:lumMod val="75000"/>
                  </a:schemeClr>
                </a:solidFill>
              </a:rPr>
              <a:t> software. You will be asked a series of questions at the start of the presentation and again at the end to help us measure your change in knowledge. Questions are answered by using the remotes handed out. </a:t>
            </a:r>
          </a:p>
          <a:p>
            <a:pPr marL="45720" indent="0" algn="ctr">
              <a:buNone/>
            </a:pPr>
            <a:r>
              <a:rPr lang="en-US" sz="2800" dirty="0">
                <a:solidFill>
                  <a:schemeClr val="accent6">
                    <a:lumMod val="75000"/>
                  </a:schemeClr>
                </a:solidFill>
              </a:rPr>
              <a:t/>
            </a:r>
            <a:br>
              <a:rPr lang="en-US" sz="2800" dirty="0">
                <a:solidFill>
                  <a:schemeClr val="accent6">
                    <a:lumMod val="75000"/>
                  </a:schemeClr>
                </a:solidFill>
              </a:rPr>
            </a:br>
            <a:r>
              <a:rPr lang="en-US" sz="2800" dirty="0">
                <a:solidFill>
                  <a:schemeClr val="accent6">
                    <a:lumMod val="75000"/>
                  </a:schemeClr>
                </a:solidFill>
              </a:rPr>
              <a:t>Let’s do a practice question!</a:t>
            </a:r>
          </a:p>
          <a:p>
            <a:pPr marL="45720" indent="0">
              <a:buNone/>
            </a:pPr>
            <a:r>
              <a:rPr lang="en-US" sz="2400" dirty="0"/>
              <a:t/>
            </a:r>
            <a:br>
              <a:rPr lang="en-US" sz="2400" dirty="0"/>
            </a:br>
            <a:r>
              <a:rPr lang="en-US" sz="2400" dirty="0"/>
              <a:t/>
            </a:r>
            <a:br>
              <a:rPr lang="en-US" sz="2400" dirty="0"/>
            </a:br>
            <a:endParaRPr lang="en-US" sz="2400" dirty="0" smtClean="0">
              <a:solidFill>
                <a:schemeClr val="accent6">
                  <a:lumMod val="75000"/>
                </a:schemeClr>
              </a:solidFill>
            </a:endParaRPr>
          </a:p>
          <a:p>
            <a:pPr lvl="0"/>
            <a:endParaRPr lang="en-US" sz="2400" dirty="0">
              <a:solidFill>
                <a:schemeClr val="accent6">
                  <a:lumMod val="75000"/>
                </a:schemeClr>
              </a:solidFill>
            </a:endParaRPr>
          </a:p>
          <a:p>
            <a:pPr lvl="1"/>
            <a:endParaRPr lang="en-US" sz="24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sz="2800" dirty="0">
              <a:solidFill>
                <a:schemeClr val="accent6">
                  <a:lumMod val="75000"/>
                </a:schemeClr>
              </a:solidFill>
            </a:endParaRPr>
          </a:p>
        </p:txBody>
      </p:sp>
    </p:spTree>
    <p:extLst>
      <p:ext uri="{BB962C8B-B14F-4D97-AF65-F5344CB8AC3E}">
        <p14:creationId xmlns:p14="http://schemas.microsoft.com/office/powerpoint/2010/main" val="3727318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1869488" cy="1356360"/>
          </a:xfrm>
        </p:spPr>
        <p:txBody>
          <a:bodyPr>
            <a:noAutofit/>
          </a:bodyPr>
          <a:lstStyle/>
          <a:p>
            <a:r>
              <a:rPr lang="en-US" sz="6000" cap="small" dirty="0"/>
              <a:t>w</a:t>
            </a:r>
            <a:r>
              <a:rPr lang="en-US" sz="6000" cap="small" dirty="0" smtClean="0"/>
              <a:t>hy should we conserve energy?</a:t>
            </a:r>
            <a:endParaRPr lang="en-US" sz="60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38100" y="1579256"/>
            <a:ext cx="6388019" cy="4858318"/>
          </a:xfrm>
        </p:spPr>
        <p:txBody>
          <a:bodyPr>
            <a:noAutofit/>
          </a:bodyPr>
          <a:lstStyle/>
          <a:p>
            <a:pPr marL="548640" lvl="2" indent="0">
              <a:buNone/>
            </a:pPr>
            <a:r>
              <a:rPr lang="en-US" sz="4400" b="1" dirty="0">
                <a:solidFill>
                  <a:schemeClr val="accent6">
                    <a:lumMod val="75000"/>
                  </a:schemeClr>
                </a:solidFill>
              </a:rPr>
              <a:t>Energy costs money</a:t>
            </a:r>
          </a:p>
          <a:p>
            <a:pPr lvl="3"/>
            <a:r>
              <a:rPr lang="en-US" sz="4400" dirty="0">
                <a:solidFill>
                  <a:schemeClr val="accent6">
                    <a:lumMod val="75000"/>
                  </a:schemeClr>
                </a:solidFill>
              </a:rPr>
              <a:t>You may not pay for energy, but your </a:t>
            </a:r>
            <a:r>
              <a:rPr lang="en-US" sz="4400" dirty="0" smtClean="0">
                <a:solidFill>
                  <a:schemeClr val="accent6">
                    <a:lumMod val="75000"/>
                  </a:schemeClr>
                </a:solidFill>
              </a:rPr>
              <a:t>parents </a:t>
            </a:r>
            <a:r>
              <a:rPr lang="en-US" sz="4400" dirty="0">
                <a:solidFill>
                  <a:schemeClr val="accent6">
                    <a:lumMod val="75000"/>
                  </a:schemeClr>
                </a:solidFill>
              </a:rPr>
              <a:t>do! </a:t>
            </a:r>
          </a:p>
          <a:p>
            <a:pPr lvl="3"/>
            <a:r>
              <a:rPr lang="en-US" sz="4400" dirty="0">
                <a:solidFill>
                  <a:schemeClr val="accent6">
                    <a:lumMod val="75000"/>
                  </a:schemeClr>
                </a:solidFill>
              </a:rPr>
              <a:t>Wasting energy is like wasting money</a:t>
            </a:r>
          </a:p>
          <a:p>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007" y="1729858"/>
            <a:ext cx="5121984" cy="3872220"/>
          </a:xfrm>
          <a:prstGeom prst="rect">
            <a:avLst/>
          </a:prstGeom>
          <a:ln w="3175">
            <a:solidFill>
              <a:schemeClr val="tx1"/>
            </a:solidFill>
          </a:ln>
        </p:spPr>
      </p:pic>
    </p:spTree>
    <p:extLst>
      <p:ext uri="{BB962C8B-B14F-4D97-AF65-F5344CB8AC3E}">
        <p14:creationId xmlns:p14="http://schemas.microsoft.com/office/powerpoint/2010/main" val="2430789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1869488" cy="1356360"/>
          </a:xfrm>
        </p:spPr>
        <p:txBody>
          <a:bodyPr>
            <a:noAutofit/>
          </a:bodyPr>
          <a:lstStyle/>
          <a:p>
            <a:r>
              <a:rPr lang="en-US" sz="6000" cap="small" dirty="0"/>
              <a:t>w</a:t>
            </a:r>
            <a:r>
              <a:rPr lang="en-US" sz="6000" cap="small" dirty="0" smtClean="0"/>
              <a:t>hy should we conserve energy?</a:t>
            </a:r>
            <a:endParaRPr lang="en-US" sz="60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0" y="1268526"/>
            <a:ext cx="5032537" cy="1564195"/>
          </a:xfrm>
        </p:spPr>
        <p:txBody>
          <a:bodyPr>
            <a:noAutofit/>
          </a:bodyPr>
          <a:lstStyle/>
          <a:p>
            <a:pPr lvl="2"/>
            <a:r>
              <a:rPr lang="en-US" sz="2800" dirty="0">
                <a:solidFill>
                  <a:schemeClr val="accent6">
                    <a:lumMod val="75000"/>
                  </a:schemeClr>
                </a:solidFill>
              </a:rPr>
              <a:t>Using energy can be bad for the environment too</a:t>
            </a:r>
          </a:p>
          <a:p>
            <a:pPr lvl="3"/>
            <a:r>
              <a:rPr lang="en-US" sz="2800" dirty="0">
                <a:solidFill>
                  <a:schemeClr val="accent6">
                    <a:lumMod val="75000"/>
                  </a:schemeClr>
                </a:solidFill>
              </a:rPr>
              <a:t>Using energy, especially nonrenewable energy, creates pollution which is bad for plants, animals, and humans.</a:t>
            </a:r>
          </a:p>
          <a:p>
            <a:pPr lvl="2"/>
            <a:r>
              <a:rPr lang="en-US" sz="2800" dirty="0">
                <a:solidFill>
                  <a:schemeClr val="accent6">
                    <a:lumMod val="75000"/>
                  </a:schemeClr>
                </a:solidFill>
              </a:rPr>
              <a:t>We always want energy to be there when we need it. This means we should conserve it when we don’t need it!</a:t>
            </a:r>
          </a:p>
          <a:p>
            <a:endParaRPr lang="en-US" sz="3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837" y="1723226"/>
            <a:ext cx="6635368" cy="3704081"/>
          </a:xfrm>
          <a:prstGeom prst="rect">
            <a:avLst/>
          </a:prstGeom>
          <a:ln w="3175">
            <a:solidFill>
              <a:schemeClr val="tx1"/>
            </a:solidFill>
          </a:ln>
        </p:spPr>
      </p:pic>
    </p:spTree>
    <p:extLst>
      <p:ext uri="{BB962C8B-B14F-4D97-AF65-F5344CB8AC3E}">
        <p14:creationId xmlns:p14="http://schemas.microsoft.com/office/powerpoint/2010/main" val="2523038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fontScale="90000"/>
          </a:bodyPr>
          <a:lstStyle/>
          <a:p>
            <a:r>
              <a:rPr lang="en-US" sz="7200" cap="small" dirty="0"/>
              <a:t>h</a:t>
            </a:r>
            <a:r>
              <a:rPr lang="en-US" sz="7200" cap="small" dirty="0" smtClean="0"/>
              <a:t>ow can you save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375650" y="4609617"/>
            <a:ext cx="9468268" cy="1537965"/>
          </a:xfrm>
        </p:spPr>
        <p:txBody>
          <a:bodyPr>
            <a:normAutofit/>
          </a:bodyPr>
          <a:lstStyle/>
          <a:p>
            <a:pPr marL="274320" lvl="1" indent="0" algn="ctr">
              <a:buNone/>
            </a:pPr>
            <a:r>
              <a:rPr lang="en-US" sz="4800" dirty="0">
                <a:solidFill>
                  <a:schemeClr val="accent6">
                    <a:lumMod val="75000"/>
                  </a:schemeClr>
                </a:solidFill>
              </a:rPr>
              <a:t>Turn off lights and electronics when you’re not using them.</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808" y="1345314"/>
            <a:ext cx="7319953" cy="2927981"/>
          </a:xfrm>
          <a:prstGeom prst="rect">
            <a:avLst/>
          </a:prstGeom>
          <a:ln w="3175">
            <a:solidFill>
              <a:schemeClr val="tx1"/>
            </a:solidFill>
          </a:ln>
        </p:spPr>
      </p:pic>
    </p:spTree>
    <p:extLst>
      <p:ext uri="{BB962C8B-B14F-4D97-AF65-F5344CB8AC3E}">
        <p14:creationId xmlns:p14="http://schemas.microsoft.com/office/powerpoint/2010/main" val="616101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fontScale="90000"/>
          </a:bodyPr>
          <a:lstStyle/>
          <a:p>
            <a:r>
              <a:rPr lang="en-US" sz="7200" cap="small" dirty="0"/>
              <a:t>h</a:t>
            </a:r>
            <a:r>
              <a:rPr lang="en-US" sz="7200" cap="small" dirty="0" smtClean="0"/>
              <a:t>ow can you save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63034" y="2544310"/>
            <a:ext cx="5289125" cy="2461720"/>
          </a:xfrm>
        </p:spPr>
        <p:txBody>
          <a:bodyPr>
            <a:normAutofit fontScale="62500" lnSpcReduction="20000"/>
          </a:bodyPr>
          <a:lstStyle/>
          <a:p>
            <a:pPr marL="274320" lvl="1" indent="0">
              <a:buNone/>
            </a:pPr>
            <a:r>
              <a:rPr lang="en-US" sz="6500" dirty="0" smtClean="0">
                <a:solidFill>
                  <a:schemeClr val="accent6">
                    <a:lumMod val="75000"/>
                  </a:schemeClr>
                </a:solidFill>
              </a:rPr>
              <a:t>Ride </a:t>
            </a:r>
            <a:r>
              <a:rPr lang="en-US" sz="6500" dirty="0">
                <a:solidFill>
                  <a:schemeClr val="accent6">
                    <a:lumMod val="75000"/>
                  </a:schemeClr>
                </a:solidFill>
              </a:rPr>
              <a:t>your bike to school, or take the bus if you can, instead of driving in your car.</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582" y="1288120"/>
            <a:ext cx="4974101" cy="4974101"/>
          </a:xfrm>
          <a:prstGeom prst="rect">
            <a:avLst/>
          </a:prstGeom>
          <a:ln w="3175">
            <a:solidFill>
              <a:schemeClr val="tx1"/>
            </a:solidFill>
          </a:ln>
        </p:spPr>
      </p:pic>
    </p:spTree>
    <p:extLst>
      <p:ext uri="{BB962C8B-B14F-4D97-AF65-F5344CB8AC3E}">
        <p14:creationId xmlns:p14="http://schemas.microsoft.com/office/powerpoint/2010/main" val="4829894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fontScale="90000"/>
          </a:bodyPr>
          <a:lstStyle/>
          <a:p>
            <a:r>
              <a:rPr lang="en-US" sz="7200" cap="small" dirty="0"/>
              <a:t>h</a:t>
            </a:r>
            <a:r>
              <a:rPr lang="en-US" sz="7200" cap="small" dirty="0" smtClean="0"/>
              <a:t>ow can you save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284658" y="1437196"/>
            <a:ext cx="9864328" cy="1244064"/>
          </a:xfrm>
        </p:spPr>
        <p:txBody>
          <a:bodyPr>
            <a:normAutofit/>
          </a:bodyPr>
          <a:lstStyle/>
          <a:p>
            <a:pPr marL="274320" lvl="1" indent="0" algn="ctr">
              <a:buNone/>
            </a:pPr>
            <a:r>
              <a:rPr lang="en-US" sz="3600" dirty="0" smtClean="0">
                <a:solidFill>
                  <a:schemeClr val="accent6">
                    <a:lumMod val="75000"/>
                  </a:schemeClr>
                </a:solidFill>
              </a:rPr>
              <a:t>Save </a:t>
            </a:r>
            <a:r>
              <a:rPr lang="en-US" sz="3600" dirty="0">
                <a:solidFill>
                  <a:schemeClr val="accent6">
                    <a:lumMod val="75000"/>
                  </a:schemeClr>
                </a:solidFill>
              </a:rPr>
              <a:t>water by turning off the faucet when you’re brushing your teeth and take shorter showers.</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915" y="2930360"/>
            <a:ext cx="4348071" cy="3261053"/>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4658" y="2930360"/>
            <a:ext cx="4345899" cy="3259424"/>
          </a:xfrm>
          <a:prstGeom prst="rect">
            <a:avLst/>
          </a:prstGeom>
          <a:ln w="3175">
            <a:solidFill>
              <a:schemeClr val="tx1"/>
            </a:solidFill>
          </a:ln>
        </p:spPr>
      </p:pic>
    </p:spTree>
    <p:extLst>
      <p:ext uri="{BB962C8B-B14F-4D97-AF65-F5344CB8AC3E}">
        <p14:creationId xmlns:p14="http://schemas.microsoft.com/office/powerpoint/2010/main" val="1674725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fontScale="90000"/>
          </a:bodyPr>
          <a:lstStyle/>
          <a:p>
            <a:r>
              <a:rPr lang="en-US" sz="7200" cap="small" dirty="0"/>
              <a:t>h</a:t>
            </a:r>
            <a:r>
              <a:rPr lang="en-US" sz="7200" cap="small" dirty="0" smtClean="0"/>
              <a:t>ow can you save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52337" y="2434124"/>
            <a:ext cx="4976267" cy="2357785"/>
          </a:xfrm>
        </p:spPr>
        <p:txBody>
          <a:bodyPr>
            <a:normAutofit/>
          </a:bodyPr>
          <a:lstStyle/>
          <a:p>
            <a:pPr marL="274320" lvl="1" indent="0">
              <a:buNone/>
            </a:pPr>
            <a:r>
              <a:rPr lang="en-US" sz="4400" dirty="0" smtClean="0">
                <a:solidFill>
                  <a:schemeClr val="accent6">
                    <a:lumMod val="75000"/>
                  </a:schemeClr>
                </a:solidFill>
              </a:rPr>
              <a:t>Help </a:t>
            </a:r>
            <a:r>
              <a:rPr lang="en-US" sz="4400" dirty="0">
                <a:solidFill>
                  <a:schemeClr val="accent6">
                    <a:lumMod val="75000"/>
                  </a:schemeClr>
                </a:solidFill>
              </a:rPr>
              <a:t>your parents switch to energy saving light bulbs.</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5088" y="1909508"/>
            <a:ext cx="5656775" cy="3181936"/>
          </a:xfrm>
          <a:prstGeom prst="rect">
            <a:avLst/>
          </a:prstGeom>
          <a:ln w="3175">
            <a:solidFill>
              <a:schemeClr val="tx1"/>
            </a:solidFill>
          </a:ln>
        </p:spPr>
      </p:pic>
    </p:spTree>
    <p:extLst>
      <p:ext uri="{BB962C8B-B14F-4D97-AF65-F5344CB8AC3E}">
        <p14:creationId xmlns:p14="http://schemas.microsoft.com/office/powerpoint/2010/main" val="9255363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fontScale="90000"/>
          </a:bodyPr>
          <a:lstStyle/>
          <a:p>
            <a:r>
              <a:rPr lang="en-US" sz="7200" cap="small" dirty="0"/>
              <a:t>h</a:t>
            </a:r>
            <a:r>
              <a:rPr lang="en-US" sz="7200" cap="small" dirty="0" smtClean="0"/>
              <a:t>ow can you save energy?</a:t>
            </a:r>
            <a:endParaRPr lang="en-US" sz="67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751842" y="2518244"/>
            <a:ext cx="10715885" cy="2357785"/>
          </a:xfrm>
        </p:spPr>
        <p:txBody>
          <a:bodyPr>
            <a:normAutofit/>
          </a:bodyPr>
          <a:lstStyle/>
          <a:p>
            <a:pPr marL="274320" lvl="1" indent="0" algn="ctr">
              <a:buNone/>
            </a:pPr>
            <a:r>
              <a:rPr lang="en-US" sz="4800" dirty="0" smtClean="0">
                <a:solidFill>
                  <a:schemeClr val="accent6">
                    <a:lumMod val="75000"/>
                  </a:schemeClr>
                </a:solidFill>
              </a:rPr>
              <a:t>Help </a:t>
            </a:r>
            <a:r>
              <a:rPr lang="en-US" sz="4800" dirty="0">
                <a:solidFill>
                  <a:schemeClr val="accent6">
                    <a:lumMod val="75000"/>
                  </a:schemeClr>
                </a:solidFill>
              </a:rPr>
              <a:t>your friends and family save energy by teaching them what you know!</a:t>
            </a:r>
          </a:p>
          <a:p>
            <a:endParaRPr lang="en-US" dirty="0"/>
          </a:p>
        </p:txBody>
      </p:sp>
    </p:spTree>
    <p:extLst>
      <p:ext uri="{BB962C8B-B14F-4D97-AF65-F5344CB8AC3E}">
        <p14:creationId xmlns:p14="http://schemas.microsoft.com/office/powerpoint/2010/main" val="200326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r>
              <a:rPr lang="en-US" sz="3600" dirty="0" smtClean="0">
                <a:solidFill>
                  <a:schemeClr val="accent6">
                    <a:lumMod val="75000"/>
                  </a:schemeClr>
                </a:solidFill>
              </a:rPr>
              <a:t>Which of these use energy?</a:t>
            </a:r>
            <a:endParaRPr lang="en-US" sz="36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A light bulb.</a:t>
            </a:r>
          </a:p>
          <a:p>
            <a:pPr marL="788670" indent="-742950">
              <a:buFont typeface="Corbel" pitchFamily="34" charset="0"/>
              <a:buAutoNum type="alphaUcPeriod"/>
            </a:pPr>
            <a:r>
              <a:rPr lang="en-US" sz="3200" dirty="0" smtClean="0">
                <a:solidFill>
                  <a:schemeClr val="accent6">
                    <a:lumMod val="75000"/>
                  </a:schemeClr>
                </a:solidFill>
              </a:rPr>
              <a:t>A bike.</a:t>
            </a:r>
          </a:p>
          <a:p>
            <a:pPr marL="788670" indent="-742950">
              <a:buFont typeface="Corbel" pitchFamily="34" charset="0"/>
              <a:buAutoNum type="alphaUcPeriod"/>
            </a:pPr>
            <a:r>
              <a:rPr lang="en-US" sz="3200" dirty="0" smtClean="0">
                <a:solidFill>
                  <a:schemeClr val="accent6">
                    <a:lumMod val="75000"/>
                  </a:schemeClr>
                </a:solidFill>
              </a:rPr>
              <a:t>A car.</a:t>
            </a:r>
          </a:p>
          <a:p>
            <a:pPr marL="788670" indent="-742950">
              <a:buFont typeface="Corbel" pitchFamily="34" charset="0"/>
              <a:buAutoNum type="alphaUcPeriod"/>
            </a:pPr>
            <a:r>
              <a:rPr lang="en-US" sz="3200" dirty="0" smtClean="0">
                <a:solidFill>
                  <a:schemeClr val="accent6">
                    <a:lumMod val="75000"/>
                  </a:schemeClr>
                </a:solidFill>
              </a:rPr>
              <a:t>An iPhone.</a:t>
            </a:r>
          </a:p>
          <a:p>
            <a:pPr marL="788670" indent="-742950">
              <a:buFont typeface="Corbel" pitchFamily="34" charset="0"/>
              <a:buAutoNum type="alphaUcPeriod"/>
            </a:pPr>
            <a:r>
              <a:rPr lang="en-US" sz="3200" dirty="0" smtClean="0">
                <a:solidFill>
                  <a:schemeClr val="accent6">
                    <a:lumMod val="75000"/>
                  </a:schemeClr>
                </a:solidFill>
              </a:rPr>
              <a:t>All of them!</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46253" y="5290821"/>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17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 following are examples of renewable energy?</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Wind turbines.</a:t>
            </a:r>
          </a:p>
          <a:p>
            <a:pPr marL="788670" indent="-742950">
              <a:buFont typeface="Corbel" pitchFamily="34" charset="0"/>
              <a:buAutoNum type="alphaUcPeriod"/>
            </a:pPr>
            <a:r>
              <a:rPr lang="en-US" sz="3200" dirty="0" smtClean="0">
                <a:solidFill>
                  <a:schemeClr val="accent6">
                    <a:lumMod val="75000"/>
                  </a:schemeClr>
                </a:solidFill>
              </a:rPr>
              <a:t>Solar panels.</a:t>
            </a:r>
          </a:p>
          <a:p>
            <a:pPr marL="788670" indent="-742950">
              <a:buFont typeface="Corbel" pitchFamily="34" charset="0"/>
              <a:buAutoNum type="alphaUcPeriod"/>
            </a:pPr>
            <a:r>
              <a:rPr lang="en-US" sz="3200" dirty="0" smtClean="0">
                <a:solidFill>
                  <a:schemeClr val="accent6">
                    <a:lumMod val="75000"/>
                  </a:schemeClr>
                </a:solidFill>
              </a:rPr>
              <a:t>Coal.</a:t>
            </a:r>
          </a:p>
          <a:p>
            <a:pPr marL="788670" indent="-742950">
              <a:buFont typeface="Corbel" pitchFamily="34" charset="0"/>
              <a:buAutoNum type="alphaUcPeriod"/>
            </a:pPr>
            <a:r>
              <a:rPr lang="en-US" sz="3200" dirty="0" smtClean="0">
                <a:solidFill>
                  <a:schemeClr val="accent6">
                    <a:lumMod val="75000"/>
                  </a:schemeClr>
                </a:solidFill>
              </a:rPr>
              <a:t>Gasoline.</a:t>
            </a:r>
          </a:p>
          <a:p>
            <a:pPr marL="788670" indent="-742950">
              <a:buFont typeface="Corbel" pitchFamily="34" charset="0"/>
              <a:buAutoNum type="alphaUcPeriod"/>
            </a:pPr>
            <a:r>
              <a:rPr lang="en-US" sz="3200" dirty="0" smtClean="0">
                <a:solidFill>
                  <a:schemeClr val="accent6">
                    <a:lumMod val="75000"/>
                  </a:schemeClr>
                </a:solidFill>
              </a:rPr>
              <a:t>A and B</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387636" y="5392420"/>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282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 following are ways you can save energy?</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3" y="2835165"/>
            <a:ext cx="5627611"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Turn off the TV when you aren’t watching it.</a:t>
            </a:r>
          </a:p>
          <a:p>
            <a:pPr marL="788670" indent="-742950">
              <a:buFont typeface="Corbel" pitchFamily="34" charset="0"/>
              <a:buAutoNum type="alphaUcPeriod"/>
            </a:pPr>
            <a:r>
              <a:rPr lang="en-US" sz="3200" dirty="0" smtClean="0">
                <a:solidFill>
                  <a:schemeClr val="accent6">
                    <a:lumMod val="75000"/>
                  </a:schemeClr>
                </a:solidFill>
              </a:rPr>
              <a:t>Ride your bike instead of driving. </a:t>
            </a:r>
          </a:p>
          <a:p>
            <a:pPr marL="788670" indent="-742950">
              <a:buFont typeface="Corbel" pitchFamily="34" charset="0"/>
              <a:buAutoNum type="alphaUcPeriod"/>
            </a:pPr>
            <a:r>
              <a:rPr lang="en-US" sz="3200" dirty="0" smtClean="0">
                <a:solidFill>
                  <a:schemeClr val="accent6">
                    <a:lumMod val="75000"/>
                  </a:schemeClr>
                </a:solidFill>
              </a:rPr>
              <a:t>Take shorter showers.</a:t>
            </a:r>
          </a:p>
          <a:p>
            <a:pPr marL="788670" indent="-742950">
              <a:buFont typeface="Corbel" pitchFamily="34" charset="0"/>
              <a:buAutoNum type="alphaUcPeriod"/>
            </a:pPr>
            <a:r>
              <a:rPr lang="en-US" sz="3200" dirty="0" smtClean="0">
                <a:solidFill>
                  <a:schemeClr val="accent6">
                    <a:lumMod val="75000"/>
                  </a:schemeClr>
                </a:solidFill>
              </a:rPr>
              <a:t>All of the above.</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2" y="564195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9776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r>
              <a:rPr lang="en-US" sz="3200" dirty="0" smtClean="0">
                <a:solidFill>
                  <a:schemeClr val="accent6">
                    <a:lumMod val="75000"/>
                  </a:schemeClr>
                </a:solidFill>
              </a:rPr>
              <a:t>A group of ferrets is called a(n)…</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Fumble.</a:t>
            </a:r>
          </a:p>
          <a:p>
            <a:pPr marL="788670" indent="-742950">
              <a:buFont typeface="Corbel" pitchFamily="34" charset="0"/>
              <a:buAutoNum type="alphaUcPeriod"/>
            </a:pPr>
            <a:r>
              <a:rPr lang="en-US" sz="3200" dirty="0" smtClean="0">
                <a:solidFill>
                  <a:schemeClr val="accent6">
                    <a:lumMod val="75000"/>
                  </a:schemeClr>
                </a:solidFill>
              </a:rPr>
              <a:t>Pack.</a:t>
            </a:r>
          </a:p>
          <a:p>
            <a:pPr marL="788670" indent="-742950">
              <a:buFont typeface="Corbel" pitchFamily="34" charset="0"/>
              <a:buAutoNum type="alphaUcPeriod"/>
            </a:pPr>
            <a:r>
              <a:rPr lang="en-US" sz="3200" dirty="0" smtClean="0">
                <a:solidFill>
                  <a:schemeClr val="accent6">
                    <a:lumMod val="75000"/>
                  </a:schemeClr>
                </a:solidFill>
              </a:rPr>
              <a:t>Business.</a:t>
            </a:r>
          </a:p>
          <a:p>
            <a:pPr marL="788670" indent="-742950">
              <a:buFont typeface="Corbel" pitchFamily="34" charset="0"/>
              <a:buAutoNum type="alphaUcPeriod"/>
            </a:pPr>
            <a:r>
              <a:rPr lang="en-US" sz="3200" dirty="0" smtClean="0">
                <a:solidFill>
                  <a:schemeClr val="accent6">
                    <a:lumMod val="75000"/>
                  </a:schemeClr>
                </a:solidFill>
              </a:rPr>
              <a:t>Enterprise.</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3" y="4053492"/>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85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6">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
          <p:cNvSpPr/>
          <p:nvPr>
            <p:custDataLst>
              <p:tags r:id="rId2"/>
            </p:custDataLst>
          </p:nvPr>
        </p:nvSpPr>
        <p:spPr>
          <a:xfrm>
            <a:off x="5849818" y="1714500"/>
            <a:ext cx="6096000" cy="5143500"/>
          </a:xfrm>
          <a:prstGeom prst="rect">
            <a:avLst/>
          </a:prstGeom>
          <a:blipFill>
            <a:blip r:embed="rId7"/>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914284"/>
            <a:ext cx="6341986" cy="1244903"/>
          </a:xfrm>
        </p:spPr>
        <p:txBody>
          <a:bodyPr>
            <a:normAutofit fontScale="90000"/>
          </a:bodyPr>
          <a:lstStyle/>
          <a:p>
            <a:r>
              <a:rPr lang="en-US" dirty="0" smtClean="0">
                <a:solidFill>
                  <a:schemeClr val="accent6">
                    <a:lumMod val="75000"/>
                  </a:schemeClr>
                </a:solidFill>
              </a:rPr>
              <a:t>True or False? Saving energy can save money!.</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4039952"/>
            <a:ext cx="5256136" cy="1914818"/>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True.</a:t>
            </a:r>
          </a:p>
          <a:p>
            <a:pPr marL="788670" indent="-742950">
              <a:buFont typeface="Corbel" pitchFamily="34" charset="0"/>
              <a:buAutoNum type="alphaUcPeriod"/>
            </a:pPr>
            <a:r>
              <a:rPr lang="en-US" sz="3200" dirty="0" smtClean="0">
                <a:solidFill>
                  <a:schemeClr val="accent6">
                    <a:lumMod val="75000"/>
                  </a:schemeClr>
                </a:solidFill>
              </a:rPr>
              <a:t>False.</a:t>
            </a: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11604" y="4058418"/>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2885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t</a:t>
            </a:r>
            <a:r>
              <a:rPr lang="en-US" sz="7200" cap="small" dirty="0" smtClean="0"/>
              <a:t>hank you</a:t>
            </a:r>
            <a:r>
              <a:rPr lang="en-US" sz="6000" cap="small" dirty="0" smtClean="0"/>
              <a:t>!</a:t>
            </a:r>
            <a:endParaRPr lang="en-US" sz="6000" cap="small"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1100629"/>
            <a:ext cx="3648808" cy="2736606"/>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58827"/>
            <a:ext cx="4279321" cy="2375023"/>
          </a:xfrm>
          <a:prstGeom prst="rect">
            <a:avLst/>
          </a:prstGeom>
          <a:ln w="3175">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505" y="1461069"/>
            <a:ext cx="3300230" cy="2376166"/>
          </a:xfrm>
          <a:prstGeom prst="rect">
            <a:avLst/>
          </a:prstGeom>
          <a:ln w="3175">
            <a:solidFill>
              <a:schemeClr val="tx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624" y="4058827"/>
            <a:ext cx="3569820" cy="2375023"/>
          </a:xfrm>
          <a:prstGeom prst="rect">
            <a:avLst/>
          </a:prstGeom>
          <a:ln w="3175">
            <a:solidFill>
              <a:schemeClr val="tx1"/>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217" y="1660846"/>
            <a:ext cx="3986060" cy="2176389"/>
          </a:xfrm>
          <a:prstGeom prst="rect">
            <a:avLst/>
          </a:prstGeom>
          <a:ln w="3175">
            <a:solidFill>
              <a:schemeClr val="tx1"/>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4247" y="4058827"/>
            <a:ext cx="3125030" cy="2375023"/>
          </a:xfrm>
          <a:prstGeom prst="rect">
            <a:avLst/>
          </a:prstGeom>
          <a:ln w="3175">
            <a:solidFill>
              <a:schemeClr val="tx1"/>
            </a:solidFill>
          </a:ln>
        </p:spPr>
      </p:pic>
    </p:spTree>
    <p:extLst>
      <p:ext uri="{BB962C8B-B14F-4D97-AF65-F5344CB8AC3E}">
        <p14:creationId xmlns:p14="http://schemas.microsoft.com/office/powerpoint/2010/main" val="37702683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3477"/>
            <a:ext cx="9875520" cy="1356360"/>
          </a:xfrm>
        </p:spPr>
        <p:txBody>
          <a:bodyPr>
            <a:normAutofit/>
          </a:bodyPr>
          <a:lstStyle/>
          <a:p>
            <a:r>
              <a:rPr lang="en-US" sz="7200" cap="small" dirty="0"/>
              <a:t>w</a:t>
            </a:r>
            <a:r>
              <a:rPr lang="en-US" sz="7200" cap="small" dirty="0" smtClean="0"/>
              <a:t>ant to learn more?</a:t>
            </a:r>
            <a:endParaRPr lang="en-US" sz="7200" cap="small" dirty="0"/>
          </a:p>
        </p:txBody>
      </p:sp>
      <p:sp>
        <p:nvSpPr>
          <p:cNvPr id="4" name="TextBox 3"/>
          <p:cNvSpPr txBox="1"/>
          <p:nvPr/>
        </p:nvSpPr>
        <p:spPr>
          <a:xfrm>
            <a:off x="6498771" y="1667417"/>
            <a:ext cx="8180615" cy="3385542"/>
          </a:xfrm>
          <a:prstGeom prst="rect">
            <a:avLst/>
          </a:prstGeom>
          <a:noFill/>
        </p:spPr>
        <p:txBody>
          <a:bodyPr wrap="square" rtlCol="0">
            <a:spAutoFit/>
          </a:bodyPr>
          <a:lstStyle/>
          <a:p>
            <a:r>
              <a:rPr lang="en-US" sz="5400" cap="small" dirty="0">
                <a:solidFill>
                  <a:schemeClr val="accent1"/>
                </a:solidFill>
              </a:rPr>
              <a:t>c</a:t>
            </a:r>
            <a:r>
              <a:rPr lang="en-US" sz="5400" cap="small" dirty="0" smtClean="0">
                <a:solidFill>
                  <a:schemeClr val="accent1"/>
                </a:solidFill>
              </a:rPr>
              <a:t>ontact</a:t>
            </a:r>
            <a:r>
              <a:rPr lang="en-US" sz="5400" cap="small" dirty="0">
                <a:solidFill>
                  <a:schemeClr val="accent1"/>
                </a:solidFill>
              </a:rPr>
              <a:t>:</a:t>
            </a:r>
            <a:endParaRPr lang="en-US" sz="5400" cap="small" dirty="0" smtClean="0">
              <a:solidFill>
                <a:schemeClr val="accent1"/>
              </a:solidFill>
            </a:endParaRPr>
          </a:p>
          <a:p>
            <a:endParaRPr lang="en-US" sz="3200" dirty="0"/>
          </a:p>
          <a:p>
            <a:r>
              <a:rPr lang="en-US" sz="3200" cap="small" dirty="0" smtClean="0">
                <a:solidFill>
                  <a:schemeClr val="accent6">
                    <a:lumMod val="75000"/>
                  </a:schemeClr>
                </a:solidFill>
              </a:rPr>
              <a:t>name</a:t>
            </a:r>
          </a:p>
          <a:p>
            <a:r>
              <a:rPr lang="en-US" sz="3200" cap="small" dirty="0" smtClean="0">
                <a:solidFill>
                  <a:schemeClr val="accent6">
                    <a:lumMod val="75000"/>
                  </a:schemeClr>
                </a:solidFill>
              </a:rPr>
              <a:t>title</a:t>
            </a:r>
          </a:p>
          <a:p>
            <a:r>
              <a:rPr lang="en-US" sz="3200" cap="small" dirty="0" smtClean="0">
                <a:solidFill>
                  <a:schemeClr val="accent6">
                    <a:lumMod val="75000"/>
                  </a:schemeClr>
                </a:solidFill>
              </a:rPr>
              <a:t>email</a:t>
            </a:r>
          </a:p>
          <a:p>
            <a:r>
              <a:rPr lang="en-US" sz="3200" cap="small" dirty="0" smtClean="0">
                <a:solidFill>
                  <a:schemeClr val="accent6">
                    <a:lumMod val="75000"/>
                  </a:schemeClr>
                </a:solidFill>
              </a:rPr>
              <a:t>(xxx) xxx-</a:t>
            </a:r>
            <a:r>
              <a:rPr lang="en-US" sz="3200" cap="small" dirty="0" err="1" smtClean="0">
                <a:solidFill>
                  <a:schemeClr val="accent6">
                    <a:lumMod val="75000"/>
                  </a:schemeClr>
                </a:solidFill>
              </a:rPr>
              <a:t>xxxx</a:t>
            </a:r>
            <a:endParaRPr lang="en-US" sz="3200" cap="small" dirty="0">
              <a:solidFill>
                <a:schemeClr val="accent6">
                  <a:lumMod val="75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37" y="1721033"/>
            <a:ext cx="5688479" cy="3596640"/>
          </a:xfrm>
          <a:prstGeom prst="rect">
            <a:avLst/>
          </a:prstGeom>
          <a:ln w="3175">
            <a:solidFill>
              <a:schemeClr val="tx1"/>
            </a:solidFill>
          </a:ln>
        </p:spPr>
      </p:pic>
      <p:sp>
        <p:nvSpPr>
          <p:cNvPr id="7" name="Rectangle 6"/>
          <p:cNvSpPr/>
          <p:nvPr/>
        </p:nvSpPr>
        <p:spPr>
          <a:xfrm>
            <a:off x="95534" y="95534"/>
            <a:ext cx="12003505" cy="6660108"/>
          </a:xfrm>
          <a:prstGeom prst="rect">
            <a:avLst/>
          </a:prstGeom>
          <a:noFill/>
          <a:ln w="203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2637" y="5302019"/>
            <a:ext cx="58070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chemeClr val="accent6">
                    <a:lumMod val="75000"/>
                  </a:schemeClr>
                </a:solidFill>
                <a:effectLst/>
                <a:uFillTx/>
                <a:latin typeface="Corbel"/>
                <a:ea typeface="Corbel"/>
                <a:cs typeface="Corbel"/>
                <a:sym typeface="Corbel"/>
              </a:rPr>
              <a:t>Our headquarters is</a:t>
            </a:r>
            <a:r>
              <a:rPr kumimoji="0" lang="en-US" sz="1800" b="0" i="1" u="none" strike="noStrike" cap="none" spc="0" normalizeH="0" dirty="0" smtClean="0">
                <a:ln>
                  <a:noFill/>
                </a:ln>
                <a:solidFill>
                  <a:schemeClr val="accent6">
                    <a:lumMod val="75000"/>
                  </a:schemeClr>
                </a:solidFill>
                <a:effectLst/>
                <a:uFillTx/>
                <a:latin typeface="Corbel"/>
                <a:ea typeface="Corbel"/>
                <a:cs typeface="Corbel"/>
                <a:sym typeface="Corbel"/>
              </a:rPr>
              <a:t> located at 3040 Continental Dr. Butte, MT</a:t>
            </a:r>
            <a:endParaRPr kumimoji="0" lang="en-US" sz="1800" b="0" i="1" u="none" strike="noStrike" cap="none" spc="0" normalizeH="0" baseline="0" dirty="0">
              <a:ln>
                <a:noFill/>
              </a:ln>
              <a:solidFill>
                <a:srgbClr val="000000"/>
              </a:solidFill>
              <a:effectLst/>
              <a:uFillTx/>
              <a:latin typeface="Corbel"/>
              <a:ea typeface="Corbel"/>
              <a:cs typeface="Corbel"/>
              <a:sym typeface="Corbel"/>
            </a:endParaRPr>
          </a:p>
        </p:txBody>
      </p:sp>
    </p:spTree>
    <p:extLst>
      <p:ext uri="{BB962C8B-B14F-4D97-AF65-F5344CB8AC3E}">
        <p14:creationId xmlns:p14="http://schemas.microsoft.com/office/powerpoint/2010/main" val="718549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2">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71" y="926111"/>
            <a:ext cx="7223992" cy="4955994"/>
          </a:xfrm>
          <a:prstGeom prst="rect">
            <a:avLst/>
          </a:prstGeom>
          <a:ln w="3175">
            <a:solidFill>
              <a:schemeClr val="tx1"/>
            </a:solidFill>
          </a:ln>
        </p:spPr>
      </p:pic>
    </p:spTree>
    <p:extLst>
      <p:ext uri="{BB962C8B-B14F-4D97-AF65-F5344CB8AC3E}">
        <p14:creationId xmlns:p14="http://schemas.microsoft.com/office/powerpoint/2010/main" val="4147961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34000" y="-4678431"/>
            <a:ext cx="13469616" cy="10040987"/>
          </a:xfrm>
          <a:prstGeom prst="rect">
            <a:avLst/>
          </a:prstGeom>
          <a:blipFill dpi="0" rotWithShape="1">
            <a:blip r:embed="rId3">
              <a:alphaModFix amt="25000"/>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Home energy education</a:t>
            </a:r>
            <a:endParaRPr lang="en-US" dirty="0"/>
          </a:p>
        </p:txBody>
      </p:sp>
      <p:pic>
        <p:nvPicPr>
          <p:cNvPr id="4" name="Picture 3" descr="Macintosh HD:Users:kirstengerbatsch2:Desktop:NCATlogoMTF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21" y="5547099"/>
            <a:ext cx="3519647" cy="86658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034" y="5701184"/>
            <a:ext cx="1378077" cy="829398"/>
          </a:xfrm>
          <a:prstGeom prst="rect">
            <a:avLst/>
          </a:prstGeom>
        </p:spPr>
      </p:pic>
      <p:pic>
        <p:nvPicPr>
          <p:cNvPr id="6" name="Picture 5" descr="Macintosh HD:Users:kirstengerbatsch2:Desktop:300colorAmeriCorpsM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111" y="5751440"/>
            <a:ext cx="703319" cy="728887"/>
          </a:xfrm>
          <a:prstGeom prst="rect">
            <a:avLst/>
          </a:prstGeom>
          <a:noFill/>
          <a:ln>
            <a:noFill/>
          </a:ln>
        </p:spPr>
      </p:pic>
    </p:spTree>
    <p:extLst>
      <p:ext uri="{BB962C8B-B14F-4D97-AF65-F5344CB8AC3E}">
        <p14:creationId xmlns:p14="http://schemas.microsoft.com/office/powerpoint/2010/main" val="1447125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r>
              <a:rPr lang="en-US" sz="3600" dirty="0" smtClean="0">
                <a:solidFill>
                  <a:schemeClr val="accent6">
                    <a:lumMod val="75000"/>
                  </a:schemeClr>
                </a:solidFill>
              </a:rPr>
              <a:t>Which of these use energy?</a:t>
            </a:r>
            <a:endParaRPr lang="en-US" sz="36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A light bulb.</a:t>
            </a:r>
          </a:p>
          <a:p>
            <a:pPr marL="788670" indent="-742950">
              <a:buFont typeface="Corbel" pitchFamily="34" charset="0"/>
              <a:buAutoNum type="alphaUcPeriod"/>
            </a:pPr>
            <a:r>
              <a:rPr lang="en-US" sz="3200" dirty="0" smtClean="0">
                <a:solidFill>
                  <a:schemeClr val="accent6">
                    <a:lumMod val="75000"/>
                  </a:schemeClr>
                </a:solidFill>
              </a:rPr>
              <a:t>A bike.</a:t>
            </a:r>
          </a:p>
          <a:p>
            <a:pPr marL="788670" indent="-742950">
              <a:buFont typeface="Corbel" pitchFamily="34" charset="0"/>
              <a:buAutoNum type="alphaUcPeriod"/>
            </a:pPr>
            <a:r>
              <a:rPr lang="en-US" sz="3200" dirty="0" smtClean="0">
                <a:solidFill>
                  <a:schemeClr val="accent6">
                    <a:lumMod val="75000"/>
                  </a:schemeClr>
                </a:solidFill>
              </a:rPr>
              <a:t>A car.</a:t>
            </a:r>
          </a:p>
          <a:p>
            <a:pPr marL="788670" indent="-742950">
              <a:buFont typeface="Corbel" pitchFamily="34" charset="0"/>
              <a:buAutoNum type="alphaUcPeriod"/>
            </a:pPr>
            <a:r>
              <a:rPr lang="en-US" sz="3200" dirty="0" smtClean="0">
                <a:solidFill>
                  <a:schemeClr val="accent6">
                    <a:lumMod val="75000"/>
                  </a:schemeClr>
                </a:solidFill>
              </a:rPr>
              <a:t>An iPhone.</a:t>
            </a:r>
          </a:p>
          <a:p>
            <a:pPr marL="788670" indent="-742950">
              <a:buFont typeface="Corbel" pitchFamily="34" charset="0"/>
              <a:buAutoNum type="alphaUcPeriod"/>
            </a:pPr>
            <a:r>
              <a:rPr lang="en-US" sz="3200" dirty="0" smtClean="0">
                <a:solidFill>
                  <a:schemeClr val="accent6">
                    <a:lumMod val="75000"/>
                  </a:schemeClr>
                </a:solidFill>
              </a:rPr>
              <a:t>All of them!</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46253" y="5290821"/>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73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311" y="466357"/>
            <a:ext cx="2708520" cy="2708519"/>
          </a:xfrm>
          <a:prstGeom prst="rect">
            <a:avLst/>
          </a:prstGeom>
          <a:ln w="3175">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90" y="857209"/>
            <a:ext cx="3083011" cy="5375506"/>
          </a:xfrm>
          <a:prstGeom prst="rect">
            <a:avLst/>
          </a:prstGeom>
          <a:ln w="3175">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3676" y="3402783"/>
            <a:ext cx="4150997" cy="2983529"/>
          </a:xfrm>
          <a:prstGeom prst="rect">
            <a:avLst/>
          </a:prstGeom>
          <a:ln w="3175">
            <a:solidFill>
              <a:schemeClr val="tx1"/>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9083" y="466357"/>
            <a:ext cx="2382205" cy="4805483"/>
          </a:xfrm>
          <a:prstGeom prst="rect">
            <a:avLst/>
          </a:prstGeom>
          <a:ln w="3175">
            <a:solidFill>
              <a:schemeClr val="tx1"/>
            </a:solidFill>
          </a:ln>
        </p:spPr>
      </p:pic>
    </p:spTree>
    <p:extLst>
      <p:ext uri="{BB962C8B-B14F-4D97-AF65-F5344CB8AC3E}">
        <p14:creationId xmlns:p14="http://schemas.microsoft.com/office/powerpoint/2010/main" val="3057053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E.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 following are examples of renewable energy?</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3050317"/>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Wind turbines.</a:t>
            </a:r>
          </a:p>
          <a:p>
            <a:pPr marL="788670" indent="-742950">
              <a:buFont typeface="Corbel" pitchFamily="34" charset="0"/>
              <a:buAutoNum type="alphaUcPeriod"/>
            </a:pPr>
            <a:r>
              <a:rPr lang="en-US" sz="3200" dirty="0" smtClean="0">
                <a:solidFill>
                  <a:schemeClr val="accent6">
                    <a:lumMod val="75000"/>
                  </a:schemeClr>
                </a:solidFill>
              </a:rPr>
              <a:t>Solar panels.</a:t>
            </a:r>
          </a:p>
          <a:p>
            <a:pPr marL="788670" indent="-742950">
              <a:buFont typeface="Corbel" pitchFamily="34" charset="0"/>
              <a:buAutoNum type="alphaUcPeriod"/>
            </a:pPr>
            <a:r>
              <a:rPr lang="en-US" sz="3200" dirty="0" smtClean="0">
                <a:solidFill>
                  <a:schemeClr val="accent6">
                    <a:lumMod val="75000"/>
                  </a:schemeClr>
                </a:solidFill>
              </a:rPr>
              <a:t>Coal.</a:t>
            </a:r>
          </a:p>
          <a:p>
            <a:pPr marL="788670" indent="-742950">
              <a:buFont typeface="Corbel" pitchFamily="34" charset="0"/>
              <a:buAutoNum type="alphaUcPeriod"/>
            </a:pPr>
            <a:r>
              <a:rPr lang="en-US" sz="3200" dirty="0" smtClean="0">
                <a:solidFill>
                  <a:schemeClr val="accent6">
                    <a:lumMod val="75000"/>
                  </a:schemeClr>
                </a:solidFill>
              </a:rPr>
              <a:t>Gasoline.</a:t>
            </a:r>
          </a:p>
          <a:p>
            <a:pPr marL="788670" indent="-742950">
              <a:buFont typeface="Corbel" pitchFamily="34" charset="0"/>
              <a:buAutoNum type="alphaUcPeriod"/>
            </a:pPr>
            <a:r>
              <a:rPr lang="en-US" sz="3200" dirty="0" smtClean="0">
                <a:solidFill>
                  <a:schemeClr val="accent6">
                    <a:lumMod val="75000"/>
                  </a:schemeClr>
                </a:solidFill>
              </a:rPr>
              <a:t>A and B</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387636" y="5607572"/>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2526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44" y="1802906"/>
            <a:ext cx="4833903" cy="3222602"/>
          </a:xfrm>
          <a:prstGeom prst="rect">
            <a:avLst/>
          </a:prstGeom>
          <a:ln w="3175">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4364" y="1806058"/>
            <a:ext cx="5715000" cy="3219450"/>
          </a:xfrm>
          <a:prstGeom prst="rect">
            <a:avLst/>
          </a:prstGeom>
          <a:ln w="3175">
            <a:solidFill>
              <a:schemeClr val="tx1"/>
            </a:solidFill>
          </a:ln>
        </p:spPr>
      </p:pic>
    </p:spTree>
    <p:extLst>
      <p:ext uri="{BB962C8B-B14F-4D97-AF65-F5344CB8AC3E}">
        <p14:creationId xmlns:p14="http://schemas.microsoft.com/office/powerpoint/2010/main" val="39799352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e4870527-bcb7-4a92-928f-c73d7ebfefb4"/>
  <p:tag name="WASPOLLED" val="590B1FDC06C04CE390F197DDFD727F4F"/>
  <p:tag name="TPVERSION" val="8"/>
  <p:tag name="TPFULLVERSION" val="8.2.4.6"/>
  <p:tag name="PPTVERSION" val="15"/>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CC443EC03774610B5B0946C09F1B3D6&lt;/guid&gt;&#10;            &lt;repollguid&gt;1FFB8847B5D3431DB7181893FDF081B0&lt;/repollguid&gt;&#10;            &lt;sourceid&gt;0A465DCB16A74F7E8C5AFC93045D0249&lt;/sourceid&gt;&#10;            &lt;questiontext&gt;Which of the following are ways you can sav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Turn off the TV when you aren’t watching it.&lt;/answertext&gt;&#10;                    &lt;valuetype&gt;-1&lt;/valuetype&gt;&#10;                &lt;/answer&gt;&#10;                &lt;answer&gt;&#10;                    &lt;guid&gt;70C444B300294588B22E1189BDF10C68&lt;/guid&gt;&#10;                    &lt;answertext&gt;Ride your bike instead of driving. &lt;/answertext&gt;&#10;                    &lt;valuetype&gt;-1&lt;/valuetype&gt;&#10;                &lt;/answer&gt;&#10;                &lt;answer&gt;&#10;                    &lt;guid&gt;E1F8AB1C72EB426D9250C8B8FF8FCA67&lt;/guid&gt;&#10;                    &lt;answertext&gt;Take shorter showers.&lt;/answertext&gt;&#10;                    &lt;valuetype&gt;-1&lt;/valuetype&gt;&#10;                &lt;/answer&gt;&#10;                &lt;answer&gt;&#10;                    &lt;guid&gt;E6F93A1341B44B4E87E965653E68952E&lt;/guid&gt;&#10;                    &lt;answertext&gt;All of the abov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2.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DDA893EC17445DDB173B1C069E4D1FE&lt;/guid&gt;&#10;            &lt;repollguid&gt;1FFB8847B5D3431DB7181893FDF081B0&lt;/repollguid&gt;&#10;            &lt;sourceid&gt;0A465DCB16A74F7E8C5AFC93045D0249&lt;/sourceid&gt;&#10;            &lt;questiontext&gt;True or False? Saving energy can save mone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True.&lt;/answertext&gt;&#10;                    &lt;valuetype&gt;1&lt;/valuetype&gt;&#10;                &lt;/answer&gt;&#10;                &lt;answer&gt;&#10;                    &lt;guid&gt;70C444B300294588B22E1189BDF10C68&lt;/guid&gt;&#10;                    &lt;answertext&gt;Fal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5.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018EA26AF6744178196348BD27FC7B9&lt;/guid&gt;&#10;            &lt;repollguid&gt;1FFB8847B5D3431DB7181893FDF081B0&lt;/repollguid&gt;&#10;            &lt;sourceid&gt;0A465DCB16A74F7E8C5AFC93045D0249&lt;/sourceid&gt;&#10;            &lt;questiontext&gt;Which of these us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A light bulb.&lt;/answertext&gt;&#10;                    &lt;valuetype&gt;-1&lt;/valuetype&gt;&#10;                &lt;/answer&gt;&#10;                &lt;answer&gt;&#10;                    &lt;guid&gt;70C444B300294588B22E1189BDF10C68&lt;/guid&gt;&#10;                    &lt;answertext&gt;A bike.&lt;/answertext&gt;&#10;                    &lt;valuetype&gt;-1&lt;/valuetype&gt;&#10;                &lt;/answer&gt;&#10;                &lt;answer&gt;&#10;                    &lt;guid&gt;A2E6E220FF324D1EA8AF1BDDD1F0C755&lt;/guid&gt;&#10;                    &lt;answertext&gt;A car.&lt;/answertext&gt;&#10;                    &lt;valuetype&gt;-1&lt;/valuetype&gt;&#10;                &lt;/answer&gt;&#10;                &lt;answer&gt;&#10;                    &lt;guid&gt;6DD6BAD08C254C89A3912FA2576DF57F&lt;/guid&gt;&#10;                    &lt;answertext&gt;An iPhone.&lt;/answertext&gt;&#10;                    &lt;valuetype&gt;-1&lt;/valuetype&gt;&#10;                &lt;/answer&gt;&#10;                &lt;answer&gt;&#10;                    &lt;guid&gt;8E3758B47FE74EB59445467ABD0CDBC5&lt;/guid&gt;&#10;                    &lt;answertext&gt;All of them!&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LABELFORMAT" val="1"/>
  <p:tag name="NUMBERFORMAT" val="3"/>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19B7BE3ED144FCC825E024141F9B5F7&lt;/guid&gt;&#10;            &lt;repollguid&gt;1FFB8847B5D3431DB7181893FDF081B0&lt;/repollguid&gt;&#10;            &lt;sourceid&gt;0A465DCB16A74F7E8C5AFC93045D0249&lt;/sourceid&gt;&#10;            &lt;questiontext&gt;A group of ferrets is called a(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Fumble.&lt;/answertext&gt;&#10;                    &lt;valuetype&gt;-1&lt;/valuetype&gt;&#10;                &lt;/answer&gt;&#10;                &lt;answer&gt;&#10;                    &lt;guid&gt;70C444B300294588B22E1189BDF10C68&lt;/guid&gt;&#10;                    &lt;answertext&gt;Pack.&lt;/answertext&gt;&#10;                    &lt;valuetype&gt;-1&lt;/valuetype&gt;&#10;                &lt;/answer&gt;&#10;                &lt;answer&gt;&#10;                    &lt;guid&gt;A2E6E220FF324D1EA8AF1BDDD1F0C755&lt;/guid&gt;&#10;                    &lt;answertext&gt;Business.&lt;/answertext&gt;&#10;                    &lt;valuetype&gt;1&lt;/valuetype&gt;&#10;                &lt;/answer&gt;&#10;                &lt;answer&gt;&#10;                    &lt;guid&gt;6DD6BAD08C254C89A3912FA2576DF57F&lt;/guid&gt;&#10;                    &lt;answertext&gt;Enterpri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5A40EEBB87549EDA66D88C7D32CFAE6&lt;/guid&gt;&#10;            &lt;repollguid&gt;1FFB8847B5D3431DB7181893FDF081B0&lt;/repollguid&gt;&#10;            &lt;sourceid&gt;0A465DCB16A74F7E8C5AFC93045D0249&lt;/sourceid&gt;&#10;            &lt;questiontext&gt;Which of the following are examples of renewabl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Wind turbines.&lt;/answertext&gt;&#10;                    &lt;valuetype&gt;-1&lt;/valuetype&gt;&#10;                &lt;/answer&gt;&#10;                &lt;answer&gt;&#10;                    &lt;guid&gt;70C444B300294588B22E1189BDF10C68&lt;/guid&gt;&#10;                    &lt;answertext&gt;Solar panels.&lt;/answertext&gt;&#10;                    &lt;valuetype&gt;-1&lt;/valuetype&gt;&#10;                &lt;/answer&gt;&#10;                &lt;answer&gt;&#10;                    &lt;guid&gt;A2E6E220FF324D1EA8AF1BDDD1F0C755&lt;/guid&gt;&#10;                    &lt;answertext&gt;Coal.&lt;/answertext&gt;&#10;                    &lt;valuetype&gt;-1&lt;/valuetype&gt;&#10;                &lt;/answer&gt;&#10;                &lt;answer&gt;&#10;                    &lt;guid&gt;6DD6BAD08C254C89A3912FA2576DF57F&lt;/guid&gt;&#10;                    &lt;answertext&gt;Gasoline.&lt;/answertext&gt;&#10;                    &lt;valuetype&gt;-1&lt;/valuetype&gt;&#10;                &lt;/answer&gt;&#10;                &lt;answer&gt;&#10;                    &lt;guid&gt;BB58F4C9BB0749268DD708A9F69687B0&lt;/guid&gt;&#10;                    &lt;answertext&gt;A and B&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1.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4A4C4C8CA65649E9BF002FB750D31728&lt;/guid&gt;&#10;            &lt;repollguid&gt;1FFB8847B5D3431DB7181893FDF081B0&lt;/repollguid&gt;&#10;            &lt;sourceid&gt;0A465DCB16A74F7E8C5AFC93045D0249&lt;/sourceid&gt;&#10;            &lt;questiontext&gt;Which of the following are ways you can sav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Turn off the TV when you aren’t watching it.&lt;/answertext&gt;&#10;                    &lt;valuetype&gt;-1&lt;/valuetype&gt;&#10;                &lt;/answer&gt;&#10;                &lt;answer&gt;&#10;                    &lt;guid&gt;70C444B300294588B22E1189BDF10C68&lt;/guid&gt;&#10;                    &lt;answertext&gt;Ride your bike instead of driving. &lt;/answertext&gt;&#10;                    &lt;valuetype&gt;-1&lt;/valuetype&gt;&#10;                &lt;/answer&gt;&#10;                &lt;answer&gt;&#10;                    &lt;guid&gt;E1F8AB1C72EB426D9250C8B8FF8FCA67&lt;/guid&gt;&#10;                    &lt;answertext&gt;Take shorter showers.&lt;/answertext&gt;&#10;                    &lt;valuetype&gt;-1&lt;/valuetype&gt;&#10;                &lt;/answer&gt;&#10;                &lt;answer&gt;&#10;                    &lt;guid&gt;E6F93A1341B44B4E87E965653E68952E&lt;/guid&gt;&#10;                    &lt;answertext&gt;All of the abov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4.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532B268EF44426CAB950DA7602F5821&lt;/guid&gt;&#10;            &lt;repollguid&gt;1FFB8847B5D3431DB7181893FDF081B0&lt;/repollguid&gt;&#10;            &lt;sourceid&gt;0A465DCB16A74F7E8C5AFC93045D0249&lt;/sourceid&gt;&#10;            &lt;questiontext&gt;True or False? Saving energy can save mone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True.&lt;/answertext&gt;&#10;                    &lt;valuetype&gt;1&lt;/valuetype&gt;&#10;                &lt;/answer&gt;&#10;                &lt;answer&gt;&#10;                    &lt;guid&gt;70C444B300294588B22E1189BDF10C68&lt;/guid&gt;&#10;                    &lt;answertext&gt;Fal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 name="HASRESULTS" val="False"/>
</p:tagLst>
</file>

<file path=ppt/tags/tag27.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C9137EB25C04EECB8F612F69B7B6A35&lt;/guid&gt;&#10;            &lt;repollguid&gt;1FFB8847B5D3431DB7181893FDF081B0&lt;/repollguid&gt;&#10;            &lt;sourceid&gt;0A465DCB16A74F7E8C5AFC93045D0249&lt;/sourceid&gt;&#10;            &lt;questiontext&gt;Which of these us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A light bulb.&lt;/answertext&gt;&#10;                    &lt;valuetype&gt;-1&lt;/valuetype&gt;&#10;                &lt;/answer&gt;&#10;                &lt;answer&gt;&#10;                    &lt;guid&gt;70C444B300294588B22E1189BDF10C68&lt;/guid&gt;&#10;                    &lt;answertext&gt;A bike.&lt;/answertext&gt;&#10;                    &lt;valuetype&gt;-1&lt;/valuetype&gt;&#10;                &lt;/answer&gt;&#10;                &lt;answer&gt;&#10;                    &lt;guid&gt;A2E6E220FF324D1EA8AF1BDDD1F0C755&lt;/guid&gt;&#10;                    &lt;answertext&gt;A car.&lt;/answertext&gt;&#10;                    &lt;valuetype&gt;-1&lt;/valuetype&gt;&#10;                &lt;/answer&gt;&#10;                &lt;answer&gt;&#10;                    &lt;guid&gt;6DD6BAD08C254C89A3912FA2576DF57F&lt;/guid&gt;&#10;                    &lt;answertext&gt;An iPhone.&lt;/answertext&gt;&#10;                    &lt;valuetype&gt;-1&lt;/valuetype&gt;&#10;                &lt;/answer&gt;&#10;                &lt;answer&gt;&#10;                    &lt;guid&gt;8E3758B47FE74EB59445467ABD0CDBC5&lt;/guid&gt;&#10;                    &lt;answertext&gt;All of them!&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6.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LABELFORMAT" val="1"/>
  <p:tag name="NUMBERFORMAT" val="3"/>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78931994958424993DB13B802CB73BC&lt;/guid&gt;&#10;            &lt;repollguid&gt;1FFB8847B5D3431DB7181893FDF081B0&lt;/repollguid&gt;&#10;            &lt;sourceid&gt;0A465DCB16A74F7E8C5AFC93045D0249&lt;/sourceid&gt;&#10;            &lt;questiontext&gt;Which of the following are examples of renewable energy?&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Wind turbines.&lt;/answertext&gt;&#10;                    &lt;valuetype&gt;-1&lt;/valuetype&gt;&#10;                &lt;/answer&gt;&#10;                &lt;answer&gt;&#10;                    &lt;guid&gt;70C444B300294588B22E1189BDF10C68&lt;/guid&gt;&#10;                    &lt;answertext&gt;Solar panels.&lt;/answertext&gt;&#10;                    &lt;valuetype&gt;-1&lt;/valuetype&gt;&#10;                &lt;/answer&gt;&#10;                &lt;answer&gt;&#10;                    &lt;guid&gt;A2E6E220FF324D1EA8AF1BDDD1F0C755&lt;/guid&gt;&#10;                    &lt;answertext&gt;Coal.&lt;/answertext&gt;&#10;                    &lt;valuetype&gt;-1&lt;/valuetype&gt;&#10;                &lt;/answer&gt;&#10;                &lt;answer&gt;&#10;                    &lt;guid&gt;6DD6BAD08C254C89A3912FA2576DF57F&lt;/guid&gt;&#10;                    &lt;answertext&gt;Gasoline.&lt;/answertext&gt;&#10;                    &lt;valuetype&gt;-1&lt;/valuetype&gt;&#10;                &lt;/answer&gt;&#10;                &lt;answer&gt;&#10;                    &lt;guid&gt;BB58F4C9BB0749268DD708A9F69687B0&lt;/guid&gt;&#10;                    &lt;answertext&gt;A and B&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9.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3176</TotalTime>
  <Words>722</Words>
  <Application>Microsoft Office PowerPoint</Application>
  <PresentationFormat>Widescreen</PresentationFormat>
  <Paragraphs>148</Paragraphs>
  <Slides>32</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Calibri</vt:lpstr>
      <vt:lpstr>Corbel</vt:lpstr>
      <vt:lpstr>Basis</vt:lpstr>
      <vt:lpstr>intro</vt:lpstr>
      <vt:lpstr>pop quiz…</vt:lpstr>
      <vt:lpstr>A group of ferrets is called a(n)…</vt:lpstr>
      <vt:lpstr>PowerPoint Presentation</vt:lpstr>
      <vt:lpstr>Home energy education</vt:lpstr>
      <vt:lpstr>Which of these use energy?</vt:lpstr>
      <vt:lpstr>PowerPoint Presentation</vt:lpstr>
      <vt:lpstr>Which of the following are examples of renewable energy?</vt:lpstr>
      <vt:lpstr>PowerPoint Presentation</vt:lpstr>
      <vt:lpstr>Which of the following are ways you can save energy?</vt:lpstr>
      <vt:lpstr>PowerPoint Presentation</vt:lpstr>
      <vt:lpstr>True or False? Saving energy can save money!.</vt:lpstr>
      <vt:lpstr>PowerPoint Presentation</vt:lpstr>
      <vt:lpstr>what is energy?</vt:lpstr>
      <vt:lpstr>what is energy?</vt:lpstr>
      <vt:lpstr>what is energy?</vt:lpstr>
      <vt:lpstr>where do we get energy?</vt:lpstr>
      <vt:lpstr>where do we get energy?</vt:lpstr>
      <vt:lpstr>where do we get energy?</vt:lpstr>
      <vt:lpstr>why should we conserve energy?</vt:lpstr>
      <vt:lpstr>why should we conserve energy?</vt:lpstr>
      <vt:lpstr>how can you save energy?</vt:lpstr>
      <vt:lpstr>how can you save energy?</vt:lpstr>
      <vt:lpstr>how can you save energy?</vt:lpstr>
      <vt:lpstr>how can you save energy?</vt:lpstr>
      <vt:lpstr>how can you save energy?</vt:lpstr>
      <vt:lpstr>Which of these use energy?</vt:lpstr>
      <vt:lpstr>Which of the following are examples of renewable energy?</vt:lpstr>
      <vt:lpstr>Which of the following are ways you can save energy?</vt:lpstr>
      <vt:lpstr>True or False? Saving energy can save money!.</vt:lpstr>
      <vt:lpstr>PowerPoint Presentation</vt:lpstr>
      <vt:lpstr>want to learn more?</vt:lpstr>
    </vt:vector>
  </TitlesOfParts>
  <Company>The National Center for Appropriate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Energy corps</dc:title>
  <dc:creator>Emilia Emerson</dc:creator>
  <cp:lastModifiedBy>Emilia Emerson</cp:lastModifiedBy>
  <cp:revision>117</cp:revision>
  <dcterms:created xsi:type="dcterms:W3CDTF">2017-11-13T23:04:40Z</dcterms:created>
  <dcterms:modified xsi:type="dcterms:W3CDTF">2018-03-02T19:33:20Z</dcterms:modified>
</cp:coreProperties>
</file>