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comments/comment2.xml" ContentType="application/vnd.openxmlformats-officedocument.presentationml.comment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39"/>
  </p:notesMasterIdLst>
  <p:sldIdLst>
    <p:sldId id="256" r:id="rId2"/>
    <p:sldId id="314" r:id="rId3"/>
    <p:sldId id="297" r:id="rId4"/>
    <p:sldId id="300" r:id="rId5"/>
    <p:sldId id="301" r:id="rId6"/>
    <p:sldId id="296" r:id="rId7"/>
    <p:sldId id="302" r:id="rId8"/>
    <p:sldId id="303" r:id="rId9"/>
    <p:sldId id="304" r:id="rId10"/>
    <p:sldId id="305" r:id="rId11"/>
    <p:sldId id="306" r:id="rId12"/>
    <p:sldId id="307" r:id="rId13"/>
    <p:sldId id="294" r:id="rId14"/>
    <p:sldId id="280" r:id="rId15"/>
    <p:sldId id="275" r:id="rId16"/>
    <p:sldId id="281" r:id="rId17"/>
    <p:sldId id="282" r:id="rId18"/>
    <p:sldId id="276" r:id="rId19"/>
    <p:sldId id="287" r:id="rId20"/>
    <p:sldId id="283" r:id="rId21"/>
    <p:sldId id="277" r:id="rId22"/>
    <p:sldId id="284" r:id="rId23"/>
    <p:sldId id="288" r:id="rId24"/>
    <p:sldId id="286" r:id="rId25"/>
    <p:sldId id="278" r:id="rId26"/>
    <p:sldId id="289" r:id="rId27"/>
    <p:sldId id="285" r:id="rId28"/>
    <p:sldId id="291" r:id="rId29"/>
    <p:sldId id="279" r:id="rId30"/>
    <p:sldId id="290" r:id="rId31"/>
    <p:sldId id="308" r:id="rId32"/>
    <p:sldId id="309" r:id="rId33"/>
    <p:sldId id="310" r:id="rId34"/>
    <p:sldId id="311" r:id="rId35"/>
    <p:sldId id="312" r:id="rId36"/>
    <p:sldId id="313" r:id="rId37"/>
    <p:sldId id="274" r:id="rId38"/>
  </p:sldIdLst>
  <p:sldSz cx="12192000" cy="6858000"/>
  <p:notesSz cx="6858000" cy="9144000"/>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ia Emerson" initials="EE" lastIdx="1" clrIdx="0">
    <p:extLst>
      <p:ext uri="{19B8F6BF-5375-455C-9EA6-DF929625EA0E}">
        <p15:presenceInfo xmlns:p15="http://schemas.microsoft.com/office/powerpoint/2012/main" userId="Emilia Emer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6323" autoAdjust="0"/>
  </p:normalViewPr>
  <p:slideViewPr>
    <p:cSldViewPr snapToGrid="0">
      <p:cViewPr varScale="1">
        <p:scale>
          <a:sx n="64" d="100"/>
          <a:sy n="64" d="100"/>
        </p:scale>
        <p:origin x="96"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1-28T13:49:13.557" idx="1">
    <p:pos x="10" y="10"/>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11-28T13:49:13.557"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B3134B-D964-4718-98A5-FB92CC09CFEE}" type="datetimeFigureOut">
              <a:rPr lang="en-US" smtClean="0"/>
              <a:t>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961A40-753D-4005-B7A5-B52EDD69B312}" type="slidenum">
              <a:rPr lang="en-US" smtClean="0"/>
              <a:t>‹#›</a:t>
            </a:fld>
            <a:endParaRPr lang="en-US"/>
          </a:p>
        </p:txBody>
      </p:sp>
    </p:spTree>
    <p:extLst>
      <p:ext uri="{BB962C8B-B14F-4D97-AF65-F5344CB8AC3E}">
        <p14:creationId xmlns:p14="http://schemas.microsoft.com/office/powerpoint/2010/main" val="13952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961A40-753D-4005-B7A5-B52EDD69B312}" type="slidenum">
              <a:rPr lang="en-US" smtClean="0"/>
              <a:t>1</a:t>
            </a:fld>
            <a:endParaRPr lang="en-US"/>
          </a:p>
        </p:txBody>
      </p:sp>
    </p:spTree>
    <p:extLst>
      <p:ext uri="{BB962C8B-B14F-4D97-AF65-F5344CB8AC3E}">
        <p14:creationId xmlns:p14="http://schemas.microsoft.com/office/powerpoint/2010/main" val="3828177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66961A40-753D-4005-B7A5-B52EDD69B312}" type="slidenum">
              <a:rPr lang="en-US" smtClean="0"/>
              <a:t>2</a:t>
            </a:fld>
            <a:endParaRPr lang="en-US"/>
          </a:p>
        </p:txBody>
      </p:sp>
    </p:spTree>
    <p:extLst>
      <p:ext uri="{BB962C8B-B14F-4D97-AF65-F5344CB8AC3E}">
        <p14:creationId xmlns:p14="http://schemas.microsoft.com/office/powerpoint/2010/main" val="3633494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961A40-753D-4005-B7A5-B52EDD69B312}" type="slidenum">
              <a:rPr lang="en-US" smtClean="0"/>
              <a:t>3</a:t>
            </a:fld>
            <a:endParaRPr lang="en-US"/>
          </a:p>
        </p:txBody>
      </p:sp>
    </p:spTree>
    <p:extLst>
      <p:ext uri="{BB962C8B-B14F-4D97-AF65-F5344CB8AC3E}">
        <p14:creationId xmlns:p14="http://schemas.microsoft.com/office/powerpoint/2010/main" val="2800316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961A40-753D-4005-B7A5-B52EDD69B312}" type="slidenum">
              <a:rPr lang="en-US" smtClean="0"/>
              <a:t>6</a:t>
            </a:fld>
            <a:endParaRPr lang="en-US"/>
          </a:p>
        </p:txBody>
      </p:sp>
    </p:spTree>
    <p:extLst>
      <p:ext uri="{BB962C8B-B14F-4D97-AF65-F5344CB8AC3E}">
        <p14:creationId xmlns:p14="http://schemas.microsoft.com/office/powerpoint/2010/main" val="2457577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961A40-753D-4005-B7A5-B52EDD69B312}" type="slidenum">
              <a:rPr lang="en-US" smtClean="0"/>
              <a:t>13</a:t>
            </a:fld>
            <a:endParaRPr lang="en-US"/>
          </a:p>
        </p:txBody>
      </p:sp>
    </p:spTree>
    <p:extLst>
      <p:ext uri="{BB962C8B-B14F-4D97-AF65-F5344CB8AC3E}">
        <p14:creationId xmlns:p14="http://schemas.microsoft.com/office/powerpoint/2010/main" val="3494112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961A40-753D-4005-B7A5-B52EDD69B312}" type="slidenum">
              <a:rPr lang="en-US" smtClean="0"/>
              <a:t>14</a:t>
            </a:fld>
            <a:endParaRPr lang="en-US"/>
          </a:p>
        </p:txBody>
      </p:sp>
    </p:spTree>
    <p:extLst>
      <p:ext uri="{BB962C8B-B14F-4D97-AF65-F5344CB8AC3E}">
        <p14:creationId xmlns:p14="http://schemas.microsoft.com/office/powerpoint/2010/main" val="1925430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961A40-753D-4005-B7A5-B52EDD69B312}" type="slidenum">
              <a:rPr lang="en-US" smtClean="0"/>
              <a:t>37</a:t>
            </a:fld>
            <a:endParaRPr lang="en-US"/>
          </a:p>
        </p:txBody>
      </p:sp>
    </p:spTree>
    <p:extLst>
      <p:ext uri="{BB962C8B-B14F-4D97-AF65-F5344CB8AC3E}">
        <p14:creationId xmlns:p14="http://schemas.microsoft.com/office/powerpoint/2010/main" val="1080803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2/1/2018</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pPr/>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14854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2/1/2018</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omments" Target="../comments/comment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34000" y="-4678431"/>
            <a:ext cx="13469616" cy="10040987"/>
          </a:xfrm>
          <a:prstGeom prst="rect">
            <a:avLst/>
          </a:prstGeom>
          <a:blipFill dpi="0" rotWithShape="1">
            <a:blip r:embed="rId3">
              <a:alphaModFix amt="25000"/>
              <a:lum bright="70000" contrast="-7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normAutofit/>
          </a:bodyPr>
          <a:lstStyle/>
          <a:p>
            <a:r>
              <a:rPr lang="en-US" sz="6600" dirty="0" smtClean="0"/>
              <a:t>introduction</a:t>
            </a:r>
            <a:endParaRPr lang="en-US" sz="6600" dirty="0"/>
          </a:p>
        </p:txBody>
      </p:sp>
      <p:pic>
        <p:nvPicPr>
          <p:cNvPr id="4" name="Picture 3" descr="Macintosh HD:Users:kirstengerbatsch2:Desktop:NCATlogoMTFC.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521" y="5547099"/>
            <a:ext cx="3519647" cy="866580"/>
          </a:xfrm>
          <a:prstGeom prst="rect">
            <a:avLst/>
          </a:prstGeom>
          <a:noFill/>
          <a:ln>
            <a:no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5034" y="5701184"/>
            <a:ext cx="1378077" cy="829398"/>
          </a:xfrm>
          <a:prstGeom prst="rect">
            <a:avLst/>
          </a:prstGeom>
        </p:spPr>
      </p:pic>
      <p:pic>
        <p:nvPicPr>
          <p:cNvPr id="6" name="Picture 5" descr="Macintosh HD:Users:kirstengerbatsch2:Desktop:300colorAmeriCorpsMT.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93111" y="5751440"/>
            <a:ext cx="703319" cy="728887"/>
          </a:xfrm>
          <a:prstGeom prst="rect">
            <a:avLst/>
          </a:prstGeom>
          <a:noFill/>
          <a:ln>
            <a:noFill/>
          </a:ln>
        </p:spPr>
      </p:pic>
      <p:sp>
        <p:nvSpPr>
          <p:cNvPr id="8" name="Subtitle 2"/>
          <p:cNvSpPr>
            <a:spLocks noGrp="1"/>
          </p:cNvSpPr>
          <p:nvPr>
            <p:ph type="subTitle" idx="1"/>
          </p:nvPr>
        </p:nvSpPr>
        <p:spPr>
          <a:xfrm>
            <a:off x="1709530" y="3869634"/>
            <a:ext cx="8767860" cy="1388165"/>
          </a:xfrm>
        </p:spPr>
        <p:txBody>
          <a:bodyPr>
            <a:normAutofit/>
          </a:bodyPr>
          <a:lstStyle/>
          <a:p>
            <a:endParaRPr lang="en-US" sz="2800" cap="small" dirty="0"/>
          </a:p>
        </p:txBody>
      </p:sp>
    </p:spTree>
    <p:extLst>
      <p:ext uri="{BB962C8B-B14F-4D97-AF65-F5344CB8AC3E}">
        <p14:creationId xmlns:p14="http://schemas.microsoft.com/office/powerpoint/2010/main" val="1447125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07209" y="694264"/>
            <a:ext cx="12559486" cy="9269134"/>
          </a:xfrm>
          <a:prstGeom prst="rect">
            <a:avLst/>
          </a:prstGeom>
          <a:blipFill dpi="0" rotWithShape="1">
            <a:blip r:embed="rId5">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descr="1-2mph got 0, 4-6mph got 0, 8-10mph got 0, 10-12mph got 0, "/>
          <p:cNvSpPr/>
          <p:nvPr>
            <p:custDataLst>
              <p:tags r:id="rId2"/>
            </p:custDataLst>
          </p:nvPr>
        </p:nvSpPr>
        <p:spPr>
          <a:xfrm>
            <a:off x="5842000" y="1714500"/>
            <a:ext cx="6096000" cy="5143500"/>
          </a:xfrm>
          <a:prstGeom prst="rect">
            <a:avLst/>
          </a:prstGeom>
          <a:blipFill>
            <a:blip r:embed="rId6"/>
            <a:stretch>
              <a:fillRect/>
            </a:stretch>
          </a:blip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458864" y="1459570"/>
            <a:ext cx="5770486" cy="1550330"/>
          </a:xfrm>
        </p:spPr>
        <p:txBody>
          <a:bodyPr>
            <a:normAutofit/>
          </a:bodyPr>
          <a:lstStyle/>
          <a:p>
            <a:r>
              <a:rPr lang="en-US" sz="3200" dirty="0" smtClean="0">
                <a:solidFill>
                  <a:schemeClr val="accent6">
                    <a:lumMod val="75000"/>
                  </a:schemeClr>
                </a:solidFill>
              </a:rPr>
              <a:t>What is the minimum wind speed required for a windmill to produce  reliable electricity?</a:t>
            </a:r>
            <a:endParaRPr lang="en-US" sz="3200" dirty="0">
              <a:solidFill>
                <a:schemeClr val="accent6">
                  <a:lumMod val="75000"/>
                </a:schemeClr>
              </a:solidFill>
            </a:endParaRPr>
          </a:p>
        </p:txBody>
      </p:sp>
      <p:sp>
        <p:nvSpPr>
          <p:cNvPr id="3" name="TPAnswers" title="Answer Text Shape"/>
          <p:cNvSpPr>
            <a:spLocks noGrp="1"/>
          </p:cNvSpPr>
          <p:nvPr>
            <p:ph type="body" idx="1"/>
            <p:custDataLst>
              <p:tags r:id="rId3"/>
            </p:custDataLst>
          </p:nvPr>
        </p:nvSpPr>
        <p:spPr>
          <a:xfrm>
            <a:off x="458864" y="3040720"/>
            <a:ext cx="4953000" cy="4038600"/>
          </a:xfrm>
        </p:spPr>
        <p:txBody>
          <a:bodyPr>
            <a:normAutofit/>
          </a:bodyPr>
          <a:lstStyle/>
          <a:p>
            <a:pPr marL="502920" indent="-457200">
              <a:buFont typeface="Corbel" pitchFamily="34" charset="0"/>
              <a:buAutoNum type="alphaUcPeriod"/>
            </a:pPr>
            <a:r>
              <a:rPr lang="en-US" sz="3600" dirty="0" smtClean="0">
                <a:solidFill>
                  <a:schemeClr val="accent6">
                    <a:lumMod val="75000"/>
                  </a:schemeClr>
                </a:solidFill>
              </a:rPr>
              <a:t>1-2mph</a:t>
            </a:r>
          </a:p>
          <a:p>
            <a:pPr marL="502920" indent="-457200">
              <a:buFont typeface="Corbel" pitchFamily="34" charset="0"/>
              <a:buAutoNum type="alphaUcPeriod"/>
            </a:pPr>
            <a:r>
              <a:rPr lang="en-US" sz="3600" dirty="0" smtClean="0">
                <a:solidFill>
                  <a:schemeClr val="accent6">
                    <a:lumMod val="75000"/>
                  </a:schemeClr>
                </a:solidFill>
              </a:rPr>
              <a:t>4-6mph</a:t>
            </a:r>
          </a:p>
          <a:p>
            <a:pPr marL="502920" indent="-457200">
              <a:buFont typeface="Corbel" pitchFamily="34" charset="0"/>
              <a:buAutoNum type="alphaUcPeriod"/>
            </a:pPr>
            <a:r>
              <a:rPr lang="en-US" sz="3600" dirty="0" smtClean="0">
                <a:solidFill>
                  <a:schemeClr val="accent6">
                    <a:lumMod val="75000"/>
                  </a:schemeClr>
                </a:solidFill>
              </a:rPr>
              <a:t>8-10mph</a:t>
            </a:r>
          </a:p>
          <a:p>
            <a:pPr marL="502920" indent="-457200">
              <a:buFont typeface="Corbel" pitchFamily="34" charset="0"/>
              <a:buAutoNum type="alphaUcPeriod"/>
            </a:pPr>
            <a:r>
              <a:rPr lang="en-US" sz="3600" dirty="0" smtClean="0">
                <a:solidFill>
                  <a:schemeClr val="accent6">
                    <a:lumMod val="75000"/>
                  </a:schemeClr>
                </a:solidFill>
              </a:rPr>
              <a:t>10-12mph</a:t>
            </a:r>
            <a:endParaRPr lang="en-US" sz="3600" dirty="0">
              <a:solidFill>
                <a:schemeClr val="accent6">
                  <a:lumMod val="75000"/>
                </a:schemeClr>
              </a:solidFill>
            </a:endParaRPr>
          </a:p>
        </p:txBody>
      </p:sp>
      <p:sp>
        <p:nvSpPr>
          <p:cNvPr id="4" name="TPPolling"/>
          <p:cNvSpPr/>
          <p:nvPr/>
        </p:nvSpPr>
        <p:spPr>
          <a:xfrm>
            <a:off x="0" y="0"/>
            <a:ext cx="12700" cy="12700"/>
          </a:xfrm>
          <a:prstGeom prst="rect">
            <a:avLst/>
          </a:prstGeom>
          <a:solidFill>
            <a:schemeClr val="accent1">
              <a:alpha val="1000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5782" y="-6824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7200" cap="small" dirty="0"/>
              <a:t>p</a:t>
            </a:r>
            <a:r>
              <a:rPr lang="en-US" sz="7200" cap="small" dirty="0" smtClean="0"/>
              <a:t>op quiz…</a:t>
            </a:r>
            <a:endParaRPr lang="en-US" sz="7200" cap="small" dirty="0"/>
          </a:p>
        </p:txBody>
      </p:sp>
      <p:sp>
        <p:nvSpPr>
          <p:cNvPr id="7" name="5-Point Star 6"/>
          <p:cNvSpPr/>
          <p:nvPr/>
        </p:nvSpPr>
        <p:spPr>
          <a:xfrm rot="1054873">
            <a:off x="465304" y="3755058"/>
            <a:ext cx="498066" cy="4980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5323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07209" y="694264"/>
            <a:ext cx="12559486" cy="9269134"/>
          </a:xfrm>
          <a:prstGeom prst="rect">
            <a:avLst/>
          </a:prstGeom>
          <a:blipFill dpi="0" rotWithShape="1">
            <a:blip r:embed="rId5">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descr="A. got 0, B. got 0, C. got 0, D. got 0, "/>
          <p:cNvSpPr/>
          <p:nvPr>
            <p:custDataLst>
              <p:tags r:id="rId2"/>
            </p:custDataLst>
          </p:nvPr>
        </p:nvSpPr>
        <p:spPr>
          <a:xfrm>
            <a:off x="5842000" y="1714500"/>
            <a:ext cx="6096000" cy="5143500"/>
          </a:xfrm>
          <a:prstGeom prst="rect">
            <a:avLst/>
          </a:prstGeom>
          <a:blipFill>
            <a:blip r:embed="rId6"/>
            <a:stretch>
              <a:fillRect/>
            </a:stretch>
          </a:blip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458864" y="1112520"/>
            <a:ext cx="5573636" cy="1356360"/>
          </a:xfrm>
        </p:spPr>
        <p:txBody>
          <a:bodyPr>
            <a:normAutofit fontScale="90000"/>
          </a:bodyPr>
          <a:lstStyle/>
          <a:p>
            <a:r>
              <a:rPr lang="en-US" sz="3200" dirty="0" smtClean="0">
                <a:solidFill>
                  <a:schemeClr val="accent6">
                    <a:lumMod val="75000"/>
                  </a:schemeClr>
                </a:solidFill>
              </a:rPr>
              <a:t>Which of the following are benefits of a ground source heat pump?</a:t>
            </a:r>
            <a:endParaRPr lang="en-US" sz="3200" dirty="0">
              <a:solidFill>
                <a:schemeClr val="accent6">
                  <a:lumMod val="75000"/>
                </a:schemeClr>
              </a:solidFill>
            </a:endParaRPr>
          </a:p>
        </p:txBody>
      </p:sp>
      <p:sp>
        <p:nvSpPr>
          <p:cNvPr id="3" name="TPAnswers" title="Answer Text Shape"/>
          <p:cNvSpPr>
            <a:spLocks noGrp="1"/>
          </p:cNvSpPr>
          <p:nvPr>
            <p:ph type="body" idx="1"/>
            <p:custDataLst>
              <p:tags r:id="rId3"/>
            </p:custDataLst>
          </p:nvPr>
        </p:nvSpPr>
        <p:spPr>
          <a:xfrm>
            <a:off x="458864" y="2712720"/>
            <a:ext cx="5179936" cy="4038600"/>
          </a:xfrm>
        </p:spPr>
        <p:txBody>
          <a:bodyPr>
            <a:noAutofit/>
          </a:bodyPr>
          <a:lstStyle/>
          <a:p>
            <a:pPr marL="560070" indent="-514350">
              <a:buFont typeface="Corbel" pitchFamily="34" charset="0"/>
              <a:buAutoNum type="alphaUcPeriod"/>
            </a:pPr>
            <a:r>
              <a:rPr lang="en-US" sz="2400" dirty="0" smtClean="0">
                <a:solidFill>
                  <a:schemeClr val="accent6">
                    <a:lumMod val="75000"/>
                  </a:schemeClr>
                </a:solidFill>
              </a:rPr>
              <a:t>They are 25-50% more efficient that existing heating systems.</a:t>
            </a:r>
          </a:p>
          <a:p>
            <a:pPr marL="560070" indent="-514350">
              <a:buFont typeface="Corbel" pitchFamily="34" charset="0"/>
              <a:buAutoNum type="alphaUcPeriod"/>
            </a:pPr>
            <a:r>
              <a:rPr lang="en-US" sz="2400" dirty="0" smtClean="0">
                <a:solidFill>
                  <a:schemeClr val="accent6">
                    <a:lumMod val="75000"/>
                  </a:schemeClr>
                </a:solidFill>
              </a:rPr>
              <a:t>GSHPs release significantly less emissions than typical home heating systems.</a:t>
            </a:r>
          </a:p>
          <a:p>
            <a:pPr marL="560070" indent="-514350">
              <a:buFont typeface="Corbel" pitchFamily="34" charset="0"/>
              <a:buAutoNum type="alphaUcPeriod"/>
            </a:pPr>
            <a:r>
              <a:rPr lang="en-US" sz="2400" dirty="0" smtClean="0">
                <a:solidFill>
                  <a:schemeClr val="accent6">
                    <a:lumMod val="75000"/>
                  </a:schemeClr>
                </a:solidFill>
              </a:rPr>
              <a:t>A and B</a:t>
            </a:r>
          </a:p>
          <a:p>
            <a:pPr marL="560070" indent="-514350">
              <a:buFont typeface="Corbel" pitchFamily="34" charset="0"/>
              <a:buAutoNum type="alphaUcPeriod"/>
            </a:pPr>
            <a:r>
              <a:rPr lang="en-US" sz="2400" dirty="0" smtClean="0">
                <a:solidFill>
                  <a:schemeClr val="accent6">
                    <a:lumMod val="75000"/>
                  </a:schemeClr>
                </a:solidFill>
              </a:rPr>
              <a:t>None of the above</a:t>
            </a:r>
            <a:endParaRPr lang="en-US" sz="2400" dirty="0">
              <a:solidFill>
                <a:schemeClr val="accent6">
                  <a:lumMod val="75000"/>
                </a:schemeClr>
              </a:solidFill>
            </a:endParaRPr>
          </a:p>
        </p:txBody>
      </p:sp>
      <p:sp>
        <p:nvSpPr>
          <p:cNvPr id="4" name="TPPolling"/>
          <p:cNvSpPr/>
          <p:nvPr/>
        </p:nvSpPr>
        <p:spPr>
          <a:xfrm>
            <a:off x="0" y="0"/>
            <a:ext cx="12700" cy="12700"/>
          </a:xfrm>
          <a:prstGeom prst="rect">
            <a:avLst/>
          </a:prstGeom>
          <a:solidFill>
            <a:schemeClr val="accent1">
              <a:alpha val="1000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5782" y="-6824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7200" cap="small" dirty="0"/>
              <a:t>p</a:t>
            </a:r>
            <a:r>
              <a:rPr lang="en-US" sz="7200" cap="small" dirty="0" smtClean="0"/>
              <a:t>op quiz…</a:t>
            </a:r>
            <a:endParaRPr lang="en-US" sz="7200" cap="small" dirty="0"/>
          </a:p>
        </p:txBody>
      </p:sp>
      <p:sp>
        <p:nvSpPr>
          <p:cNvPr id="7" name="5-Point Star 6"/>
          <p:cNvSpPr/>
          <p:nvPr/>
        </p:nvSpPr>
        <p:spPr>
          <a:xfrm rot="1054873">
            <a:off x="427204" y="4631357"/>
            <a:ext cx="498066" cy="4980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6975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07209" y="694264"/>
            <a:ext cx="12559486" cy="9269134"/>
          </a:xfrm>
          <a:prstGeom prst="rect">
            <a:avLst/>
          </a:prstGeom>
          <a:blipFill dpi="0" rotWithShape="1">
            <a:blip r:embed="rId5">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descr="Solar and wind got 0, Wind and hydro got 0, Biomass and hydro got 0, None of the above got 0, "/>
          <p:cNvSpPr/>
          <p:nvPr>
            <p:custDataLst>
              <p:tags r:id="rId2"/>
            </p:custDataLst>
          </p:nvPr>
        </p:nvSpPr>
        <p:spPr>
          <a:xfrm>
            <a:off x="5842000" y="1714500"/>
            <a:ext cx="6096000" cy="5143500"/>
          </a:xfrm>
          <a:prstGeom prst="rect">
            <a:avLst/>
          </a:prstGeom>
          <a:blipFill>
            <a:blip r:embed="rId6"/>
            <a:stretch>
              <a:fillRect/>
            </a:stretch>
          </a:blip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476250" y="1651805"/>
            <a:ext cx="4953000" cy="1356360"/>
          </a:xfrm>
        </p:spPr>
        <p:txBody>
          <a:bodyPr>
            <a:normAutofit fontScale="90000"/>
          </a:bodyPr>
          <a:lstStyle/>
          <a:p>
            <a:r>
              <a:rPr lang="en-US" sz="3600" dirty="0" smtClean="0">
                <a:solidFill>
                  <a:schemeClr val="accent6">
                    <a:lumMod val="75000"/>
                  </a:schemeClr>
                </a:solidFill>
              </a:rPr>
              <a:t>What are the two biggest sources of renewable energy?</a:t>
            </a:r>
            <a:endParaRPr lang="en-US" sz="3600" dirty="0">
              <a:solidFill>
                <a:schemeClr val="accent6">
                  <a:lumMod val="75000"/>
                </a:schemeClr>
              </a:solidFill>
            </a:endParaRPr>
          </a:p>
        </p:txBody>
      </p:sp>
      <p:sp>
        <p:nvSpPr>
          <p:cNvPr id="3" name="TPAnswers" title="Answer Text Shape"/>
          <p:cNvSpPr>
            <a:spLocks noGrp="1"/>
          </p:cNvSpPr>
          <p:nvPr>
            <p:ph type="body" idx="1"/>
            <p:custDataLst>
              <p:tags r:id="rId3"/>
            </p:custDataLst>
          </p:nvPr>
        </p:nvSpPr>
        <p:spPr>
          <a:xfrm>
            <a:off x="476250" y="3371850"/>
            <a:ext cx="4953000" cy="4038600"/>
          </a:xfrm>
        </p:spPr>
        <p:txBody>
          <a:bodyPr>
            <a:normAutofit/>
          </a:bodyPr>
          <a:lstStyle/>
          <a:p>
            <a:pPr marL="560070" indent="-514350">
              <a:buFont typeface="Corbel" pitchFamily="34" charset="0"/>
              <a:buAutoNum type="alphaUcPeriod"/>
            </a:pPr>
            <a:r>
              <a:rPr lang="en-US" sz="3200" dirty="0" smtClean="0">
                <a:solidFill>
                  <a:schemeClr val="accent6">
                    <a:lumMod val="75000"/>
                  </a:schemeClr>
                </a:solidFill>
              </a:rPr>
              <a:t>Solar and wind</a:t>
            </a:r>
          </a:p>
          <a:p>
            <a:pPr marL="560070" indent="-514350">
              <a:buFont typeface="Corbel" pitchFamily="34" charset="0"/>
              <a:buAutoNum type="alphaUcPeriod"/>
            </a:pPr>
            <a:r>
              <a:rPr lang="en-US" sz="3200" dirty="0" smtClean="0">
                <a:solidFill>
                  <a:schemeClr val="accent6">
                    <a:lumMod val="75000"/>
                  </a:schemeClr>
                </a:solidFill>
              </a:rPr>
              <a:t>Wind and hydro</a:t>
            </a:r>
          </a:p>
          <a:p>
            <a:pPr marL="560070" indent="-514350">
              <a:buFont typeface="Corbel" pitchFamily="34" charset="0"/>
              <a:buAutoNum type="alphaUcPeriod"/>
            </a:pPr>
            <a:r>
              <a:rPr lang="en-US" sz="3200" dirty="0" smtClean="0">
                <a:solidFill>
                  <a:schemeClr val="accent6">
                    <a:lumMod val="75000"/>
                  </a:schemeClr>
                </a:solidFill>
              </a:rPr>
              <a:t>Biomass and hydro</a:t>
            </a:r>
          </a:p>
          <a:p>
            <a:pPr marL="560070" indent="-514350">
              <a:buFont typeface="Corbel" pitchFamily="34" charset="0"/>
              <a:buAutoNum type="alphaUcPeriod"/>
            </a:pPr>
            <a:r>
              <a:rPr lang="en-US" sz="3200" dirty="0" smtClean="0">
                <a:solidFill>
                  <a:schemeClr val="accent6">
                    <a:lumMod val="75000"/>
                  </a:schemeClr>
                </a:solidFill>
              </a:rPr>
              <a:t>None of the above</a:t>
            </a:r>
            <a:endParaRPr lang="en-US" sz="3200" dirty="0">
              <a:solidFill>
                <a:schemeClr val="accent6">
                  <a:lumMod val="75000"/>
                </a:schemeClr>
              </a:solidFill>
            </a:endParaRPr>
          </a:p>
        </p:txBody>
      </p:sp>
      <p:sp>
        <p:nvSpPr>
          <p:cNvPr id="4" name="TPPolling"/>
          <p:cNvSpPr/>
          <p:nvPr/>
        </p:nvSpPr>
        <p:spPr>
          <a:xfrm>
            <a:off x="0" y="0"/>
            <a:ext cx="12700" cy="12700"/>
          </a:xfrm>
          <a:prstGeom prst="rect">
            <a:avLst/>
          </a:prstGeom>
          <a:solidFill>
            <a:schemeClr val="accent1">
              <a:alpha val="1000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5782" y="-6824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7200" cap="small" dirty="0"/>
              <a:t>p</a:t>
            </a:r>
            <a:r>
              <a:rPr lang="en-US" sz="7200" cap="small" dirty="0" smtClean="0"/>
              <a:t>op quiz…</a:t>
            </a:r>
            <a:endParaRPr lang="en-US" sz="7200" cap="small" dirty="0"/>
          </a:p>
        </p:txBody>
      </p:sp>
      <p:sp>
        <p:nvSpPr>
          <p:cNvPr id="7" name="5-Point Star 6"/>
          <p:cNvSpPr/>
          <p:nvPr/>
        </p:nvSpPr>
        <p:spPr>
          <a:xfrm rot="1054873">
            <a:off x="484354" y="3964607"/>
            <a:ext cx="498066" cy="4980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5224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07209" y="694264"/>
            <a:ext cx="12559486" cy="9269134"/>
          </a:xfrm>
          <a:prstGeom prst="rect">
            <a:avLst/>
          </a:prstGeom>
          <a:blipFill dpi="0" rotWithShape="1">
            <a:blip r:embed="rId3">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5782" y="-68240"/>
            <a:ext cx="9875520" cy="1356360"/>
          </a:xfrm>
        </p:spPr>
        <p:txBody>
          <a:bodyPr>
            <a:normAutofit/>
          </a:bodyPr>
          <a:lstStyle/>
          <a:p>
            <a:r>
              <a:rPr lang="en-US" sz="7200" cap="small" dirty="0" smtClean="0"/>
              <a:t>general</a:t>
            </a:r>
            <a:endParaRPr lang="en-US" sz="7200" cap="small" dirty="0"/>
          </a:p>
        </p:txBody>
      </p:sp>
      <p:sp>
        <p:nvSpPr>
          <p:cNvPr id="5" name="Rectangle 4"/>
          <p:cNvSpPr/>
          <p:nvPr/>
        </p:nvSpPr>
        <p:spPr>
          <a:xfrm>
            <a:off x="114300" y="7287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7416973" y="1476545"/>
            <a:ext cx="4497523" cy="4060257"/>
          </a:xfrm>
        </p:spPr>
        <p:txBody>
          <a:bodyPr>
            <a:normAutofit/>
          </a:bodyPr>
          <a:lstStyle/>
          <a:p>
            <a:pPr lvl="0"/>
            <a:r>
              <a:rPr lang="en-US" sz="2400" dirty="0">
                <a:solidFill>
                  <a:schemeClr val="accent6">
                    <a:lumMod val="75000"/>
                  </a:schemeClr>
                </a:solidFill>
              </a:rPr>
              <a:t>In the last several years, natural gas has surpassed coal as the greatest source of power </a:t>
            </a:r>
            <a:r>
              <a:rPr lang="en-US" sz="2400" dirty="0" smtClean="0">
                <a:solidFill>
                  <a:schemeClr val="accent6">
                    <a:lumMod val="75000"/>
                  </a:schemeClr>
                </a:solidFill>
              </a:rPr>
              <a:t>generation.</a:t>
            </a:r>
          </a:p>
          <a:p>
            <a:pPr lvl="0"/>
            <a:r>
              <a:rPr lang="en-US" sz="2400" dirty="0" smtClean="0">
                <a:solidFill>
                  <a:schemeClr val="accent6">
                    <a:lumMod val="75000"/>
                  </a:schemeClr>
                </a:solidFill>
              </a:rPr>
              <a:t>Renewable energy accounts for </a:t>
            </a:r>
            <a:r>
              <a:rPr lang="en-US" sz="2400" dirty="0" smtClean="0"/>
              <a:t>10-15%</a:t>
            </a:r>
            <a:r>
              <a:rPr lang="en-US" sz="2400" dirty="0" smtClean="0">
                <a:solidFill>
                  <a:schemeClr val="accent6">
                    <a:lumMod val="75000"/>
                  </a:schemeClr>
                </a:solidFill>
              </a:rPr>
              <a:t> of current US energy production.</a:t>
            </a:r>
            <a:endParaRPr lang="en-US" sz="2400" dirty="0">
              <a:solidFill>
                <a:schemeClr val="accent6">
                  <a:lumMod val="75000"/>
                </a:schemeClr>
              </a:solidFill>
            </a:endParaRPr>
          </a:p>
          <a:p>
            <a:pPr lvl="0"/>
            <a:r>
              <a:rPr lang="en-US" sz="2400" dirty="0" smtClean="0">
                <a:solidFill>
                  <a:schemeClr val="accent6">
                    <a:lumMod val="75000"/>
                  </a:schemeClr>
                </a:solidFill>
              </a:rPr>
              <a:t>Currently, two </a:t>
            </a:r>
            <a:r>
              <a:rPr lang="en-US" sz="2400" dirty="0">
                <a:solidFill>
                  <a:schemeClr val="accent6">
                    <a:lumMod val="75000"/>
                  </a:schemeClr>
                </a:solidFill>
              </a:rPr>
              <a:t>biggest renewable energy sources are </a:t>
            </a:r>
            <a:r>
              <a:rPr lang="en-US" sz="2400" dirty="0" smtClean="0"/>
              <a:t>hydroelectric</a:t>
            </a:r>
            <a:r>
              <a:rPr lang="en-US" sz="2400" dirty="0" smtClean="0">
                <a:solidFill>
                  <a:schemeClr val="accent6">
                    <a:lumMod val="75000"/>
                  </a:schemeClr>
                </a:solidFill>
              </a:rPr>
              <a:t> </a:t>
            </a:r>
            <a:r>
              <a:rPr lang="en-US" sz="2400" dirty="0">
                <a:solidFill>
                  <a:schemeClr val="accent6">
                    <a:lumMod val="75000"/>
                  </a:schemeClr>
                </a:solidFill>
              </a:rPr>
              <a:t>and </a:t>
            </a:r>
            <a:r>
              <a:rPr lang="en-US" sz="2400" dirty="0" smtClean="0"/>
              <a:t>wind</a:t>
            </a:r>
            <a:r>
              <a:rPr lang="en-US" sz="2400" dirty="0" smtClean="0">
                <a:solidFill>
                  <a:schemeClr val="accent6">
                    <a:lumMod val="75000"/>
                  </a:schemeClr>
                </a:solidFill>
              </a:rPr>
              <a:t>.</a:t>
            </a:r>
            <a:endParaRPr lang="en-US" sz="2400" dirty="0">
              <a:solidFill>
                <a:schemeClr val="accent6">
                  <a:lumMod val="75000"/>
                </a:schemeClr>
              </a:solidFill>
            </a:endParaRPr>
          </a:p>
          <a:p>
            <a:pPr lvl="0"/>
            <a:endParaRPr lang="en-US" sz="2400" dirty="0">
              <a:solidFill>
                <a:schemeClr val="accent6">
                  <a:lumMod val="75000"/>
                </a:schemeClr>
              </a:solidFill>
            </a:endParaRPr>
          </a:p>
          <a:p>
            <a:pPr lvl="1"/>
            <a:endParaRPr lang="en-US" sz="2400" dirty="0">
              <a:solidFill>
                <a:schemeClr val="accent6">
                  <a:lumMod val="75000"/>
                </a:schemeClr>
              </a:solidFill>
            </a:endParaRPr>
          </a:p>
          <a:p>
            <a:pPr marL="45720" indent="0">
              <a:buNone/>
            </a:pPr>
            <a:endParaRPr lang="en-US" sz="2800" dirty="0">
              <a:solidFill>
                <a:schemeClr val="accent6">
                  <a:lumMod val="75000"/>
                </a:schemeClr>
              </a:solidFill>
            </a:endParaRPr>
          </a:p>
          <a:p>
            <a:endParaRPr lang="en-US" sz="2800" dirty="0">
              <a:solidFill>
                <a:schemeClr val="accent6">
                  <a:lumMod val="75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324" y="1476545"/>
            <a:ext cx="6839649" cy="4060257"/>
          </a:xfrm>
          <a:prstGeom prst="rect">
            <a:avLst/>
          </a:prstGeom>
          <a:ln w="3175">
            <a:solidFill>
              <a:schemeClr val="tx1"/>
            </a:solidFill>
          </a:ln>
        </p:spPr>
      </p:pic>
    </p:spTree>
    <p:extLst>
      <p:ext uri="{BB962C8B-B14F-4D97-AF65-F5344CB8AC3E}">
        <p14:creationId xmlns:p14="http://schemas.microsoft.com/office/powerpoint/2010/main" val="1514553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07209" y="694264"/>
            <a:ext cx="12559486" cy="9269134"/>
          </a:xfrm>
          <a:prstGeom prst="rect">
            <a:avLst/>
          </a:prstGeom>
          <a:blipFill dpi="0" rotWithShape="1">
            <a:blip r:embed="rId3">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5782" y="-68240"/>
            <a:ext cx="9875520" cy="1356360"/>
          </a:xfrm>
        </p:spPr>
        <p:txBody>
          <a:bodyPr>
            <a:normAutofit/>
          </a:bodyPr>
          <a:lstStyle/>
          <a:p>
            <a:r>
              <a:rPr lang="en-US" sz="7200" cap="small" dirty="0" smtClean="0"/>
              <a:t>general</a:t>
            </a:r>
            <a:endParaRPr lang="en-US" sz="7200" cap="small" dirty="0"/>
          </a:p>
        </p:txBody>
      </p:sp>
      <p:sp>
        <p:nvSpPr>
          <p:cNvPr id="5" name="Rectangle 4"/>
          <p:cNvSpPr/>
          <p:nvPr/>
        </p:nvSpPr>
        <p:spPr>
          <a:xfrm>
            <a:off x="114300" y="7287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195" y="1222203"/>
            <a:ext cx="9766625" cy="5014899"/>
          </a:xfrm>
          <a:prstGeom prst="rect">
            <a:avLst/>
          </a:prstGeom>
          <a:ln w="3175">
            <a:solidFill>
              <a:schemeClr val="tx1"/>
            </a:solidFill>
          </a:ln>
        </p:spPr>
      </p:pic>
    </p:spTree>
    <p:extLst>
      <p:ext uri="{BB962C8B-B14F-4D97-AF65-F5344CB8AC3E}">
        <p14:creationId xmlns:p14="http://schemas.microsoft.com/office/powerpoint/2010/main" val="3942048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07209" y="694264"/>
            <a:ext cx="12559486" cy="9269134"/>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109785" y="1277982"/>
            <a:ext cx="5388429" cy="4842948"/>
          </a:xfrm>
        </p:spPr>
        <p:txBody>
          <a:bodyPr/>
          <a:lstStyle/>
          <a:p>
            <a:r>
              <a:rPr lang="en-US" sz="2800" dirty="0" smtClean="0">
                <a:solidFill>
                  <a:schemeClr val="accent6">
                    <a:lumMod val="75000"/>
                  </a:schemeClr>
                </a:solidFill>
              </a:rPr>
              <a:t>The sun is our greatest power source.</a:t>
            </a:r>
          </a:p>
          <a:p>
            <a:endParaRPr lang="en-US" sz="2800" dirty="0" smtClean="0">
              <a:solidFill>
                <a:schemeClr val="accent6">
                  <a:lumMod val="75000"/>
                </a:schemeClr>
              </a:solidFill>
            </a:endParaRPr>
          </a:p>
          <a:p>
            <a:r>
              <a:rPr lang="en-US" sz="2800" dirty="0" smtClean="0"/>
              <a:t>173,000 terawatts </a:t>
            </a:r>
            <a:r>
              <a:rPr lang="en-US" sz="2800" dirty="0" smtClean="0">
                <a:solidFill>
                  <a:schemeClr val="accent6">
                    <a:lumMod val="75000"/>
                  </a:schemeClr>
                </a:solidFill>
              </a:rPr>
              <a:t>of energy are hitting the earth at any moment (10,000x the world’s energy use!).</a:t>
            </a:r>
          </a:p>
          <a:p>
            <a:endParaRPr lang="en-US" sz="2800" dirty="0" smtClean="0">
              <a:solidFill>
                <a:schemeClr val="accent6">
                  <a:lumMod val="75000"/>
                </a:schemeClr>
              </a:solidFill>
            </a:endParaRPr>
          </a:p>
          <a:p>
            <a:r>
              <a:rPr lang="en-US" sz="2800" dirty="0" smtClean="0"/>
              <a:t>Solar panels </a:t>
            </a:r>
            <a:r>
              <a:rPr lang="en-US" sz="2800" dirty="0" smtClean="0">
                <a:solidFill>
                  <a:schemeClr val="accent6">
                    <a:lumMod val="75000"/>
                  </a:schemeClr>
                </a:solidFill>
              </a:rPr>
              <a:t>can help capture this energy and convert it into energy.</a:t>
            </a:r>
          </a:p>
          <a:p>
            <a:endParaRPr lang="en-US" sz="2800" dirty="0">
              <a:solidFill>
                <a:schemeClr val="accent6">
                  <a:lumMod val="75000"/>
                </a:schemeClr>
              </a:solidFill>
            </a:endParaRPr>
          </a:p>
          <a:p>
            <a:endParaRPr lang="en-US" dirty="0"/>
          </a:p>
        </p:txBody>
      </p:sp>
      <p:sp>
        <p:nvSpPr>
          <p:cNvPr id="4" name="Title 1"/>
          <p:cNvSpPr>
            <a:spLocks noGrp="1"/>
          </p:cNvSpPr>
          <p:nvPr>
            <p:ph type="title"/>
          </p:nvPr>
        </p:nvSpPr>
        <p:spPr>
          <a:xfrm>
            <a:off x="228600" y="-78378"/>
            <a:ext cx="9875520" cy="1356360"/>
          </a:xfrm>
        </p:spPr>
        <p:txBody>
          <a:bodyPr>
            <a:normAutofit/>
          </a:bodyPr>
          <a:lstStyle/>
          <a:p>
            <a:r>
              <a:rPr lang="en-US" sz="7200" cap="small" dirty="0" smtClean="0"/>
              <a:t>solar</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781" y="1277982"/>
            <a:ext cx="4842948" cy="4842948"/>
          </a:xfrm>
          <a:prstGeom prst="rect">
            <a:avLst/>
          </a:prstGeom>
          <a:ln w="3175">
            <a:solidFill>
              <a:schemeClr val="tx1"/>
            </a:solidFill>
          </a:ln>
        </p:spPr>
      </p:pic>
    </p:spTree>
    <p:extLst>
      <p:ext uri="{BB962C8B-B14F-4D97-AF65-F5344CB8AC3E}">
        <p14:creationId xmlns:p14="http://schemas.microsoft.com/office/powerpoint/2010/main" val="97377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07209" y="694264"/>
            <a:ext cx="12559486" cy="9269134"/>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47771" y="1444226"/>
            <a:ext cx="4024229" cy="5299474"/>
          </a:xfrm>
        </p:spPr>
        <p:txBody>
          <a:bodyPr>
            <a:normAutofit/>
          </a:bodyPr>
          <a:lstStyle/>
          <a:p>
            <a:r>
              <a:rPr lang="en-US" sz="2400" dirty="0" smtClean="0">
                <a:solidFill>
                  <a:schemeClr val="accent6">
                    <a:lumMod val="75000"/>
                  </a:schemeClr>
                </a:solidFill>
              </a:rPr>
              <a:t>Typical solar panels convert </a:t>
            </a:r>
            <a:r>
              <a:rPr lang="en-US" sz="2400" dirty="0" smtClean="0"/>
              <a:t>14%</a:t>
            </a:r>
            <a:r>
              <a:rPr lang="en-US" sz="2400" dirty="0" smtClean="0">
                <a:solidFill>
                  <a:schemeClr val="accent6">
                    <a:lumMod val="75000"/>
                  </a:schemeClr>
                </a:solidFill>
              </a:rPr>
              <a:t> of available energy to electricity. </a:t>
            </a:r>
          </a:p>
          <a:p>
            <a:r>
              <a:rPr lang="en-US" sz="2400" dirty="0" smtClean="0">
                <a:solidFill>
                  <a:schemeClr val="accent6">
                    <a:lumMod val="75000"/>
                  </a:schemeClr>
                </a:solidFill>
              </a:rPr>
              <a:t>The best solar panels convert up to </a:t>
            </a:r>
            <a:r>
              <a:rPr lang="en-US" sz="2400" dirty="0" smtClean="0"/>
              <a:t>22%.</a:t>
            </a:r>
          </a:p>
          <a:p>
            <a:pPr lvl="1">
              <a:buFont typeface="Courier New" panose="02070309020205020404" pitchFamily="49" charset="0"/>
              <a:buChar char="o"/>
            </a:pPr>
            <a:r>
              <a:rPr lang="en-US" sz="2400" dirty="0" smtClean="0">
                <a:solidFill>
                  <a:schemeClr val="accent6">
                    <a:lumMod val="75000"/>
                  </a:schemeClr>
                </a:solidFill>
              </a:rPr>
              <a:t>Efficiency is improving every year!</a:t>
            </a:r>
          </a:p>
          <a:p>
            <a:r>
              <a:rPr lang="en-US" sz="2400" dirty="0">
                <a:solidFill>
                  <a:schemeClr val="accent6">
                    <a:lumMod val="75000"/>
                  </a:schemeClr>
                </a:solidFill>
              </a:rPr>
              <a:t>The typical lifespan of solar panels is about 25 years</a:t>
            </a:r>
            <a:r>
              <a:rPr lang="en-US" sz="2400" dirty="0" smtClean="0">
                <a:solidFill>
                  <a:schemeClr val="accent6">
                    <a:lumMod val="75000"/>
                  </a:schemeClr>
                </a:solidFill>
              </a:rPr>
              <a:t>. </a:t>
            </a:r>
            <a:r>
              <a:rPr lang="en-US" sz="1600" dirty="0" smtClean="0">
                <a:solidFill>
                  <a:schemeClr val="accent6">
                    <a:lumMod val="75000"/>
                  </a:schemeClr>
                </a:solidFill>
              </a:rPr>
              <a:t>(energysage.com)</a:t>
            </a:r>
          </a:p>
          <a:p>
            <a:endParaRPr lang="en-US" sz="2400" dirty="0"/>
          </a:p>
          <a:p>
            <a:endParaRPr lang="en-US" sz="2600" dirty="0" smtClean="0">
              <a:solidFill>
                <a:schemeClr val="accent6">
                  <a:lumMod val="75000"/>
                </a:schemeClr>
              </a:solidFill>
            </a:endParaRPr>
          </a:p>
        </p:txBody>
      </p:sp>
      <p:sp>
        <p:nvSpPr>
          <p:cNvPr id="4" name="Title 1"/>
          <p:cNvSpPr>
            <a:spLocks noGrp="1"/>
          </p:cNvSpPr>
          <p:nvPr>
            <p:ph type="title"/>
          </p:nvPr>
        </p:nvSpPr>
        <p:spPr>
          <a:xfrm>
            <a:off x="228600" y="-78378"/>
            <a:ext cx="9875520" cy="1356360"/>
          </a:xfrm>
        </p:spPr>
        <p:txBody>
          <a:bodyPr>
            <a:normAutofit/>
          </a:bodyPr>
          <a:lstStyle/>
          <a:p>
            <a:r>
              <a:rPr lang="en-US" sz="7200" cap="small" dirty="0" smtClean="0"/>
              <a:t>solar</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5252" y="1403885"/>
            <a:ext cx="6358220" cy="3802465"/>
          </a:xfrm>
          <a:prstGeom prst="rect">
            <a:avLst/>
          </a:prstGeom>
          <a:ln w="3175">
            <a:solidFill>
              <a:schemeClr val="tx1"/>
            </a:solidFill>
          </a:ln>
        </p:spPr>
      </p:pic>
      <p:sp>
        <p:nvSpPr>
          <p:cNvPr id="6" name="TextBox 5"/>
          <p:cNvSpPr txBox="1"/>
          <p:nvPr/>
        </p:nvSpPr>
        <p:spPr>
          <a:xfrm>
            <a:off x="5260660" y="5269009"/>
            <a:ext cx="6358220" cy="338554"/>
          </a:xfrm>
          <a:prstGeom prst="rect">
            <a:avLst/>
          </a:prstGeom>
          <a:noFill/>
        </p:spPr>
        <p:txBody>
          <a:bodyPr wrap="square" rtlCol="0">
            <a:spAutoFit/>
          </a:bodyPr>
          <a:lstStyle/>
          <a:p>
            <a:r>
              <a:rPr lang="en-US" sz="1600" i="1" dirty="0" smtClean="0"/>
              <a:t>Mickey-shaped solar farm near Walt Disney World Epcot.</a:t>
            </a:r>
            <a:endParaRPr lang="en-US" sz="1600" i="1" dirty="0"/>
          </a:p>
        </p:txBody>
      </p:sp>
    </p:spTree>
    <p:extLst>
      <p:ext uri="{BB962C8B-B14F-4D97-AF65-F5344CB8AC3E}">
        <p14:creationId xmlns:p14="http://schemas.microsoft.com/office/powerpoint/2010/main" val="69014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07209" y="694264"/>
            <a:ext cx="12559486" cy="9269134"/>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662822" y="1225665"/>
            <a:ext cx="4189569" cy="5178644"/>
          </a:xfrm>
        </p:spPr>
        <p:txBody>
          <a:bodyPr>
            <a:normAutofit/>
          </a:bodyPr>
          <a:lstStyle/>
          <a:p>
            <a:r>
              <a:rPr lang="en-US" sz="2400" dirty="0">
                <a:solidFill>
                  <a:schemeClr val="accent6">
                    <a:lumMod val="75000"/>
                  </a:schemeClr>
                </a:solidFill>
              </a:rPr>
              <a:t>Contrary to popular belief, solar panels can still capture energy on a cloudy day.</a:t>
            </a:r>
          </a:p>
          <a:p>
            <a:r>
              <a:rPr lang="en-US" sz="2400" dirty="0">
                <a:solidFill>
                  <a:schemeClr val="accent6">
                    <a:lumMod val="75000"/>
                  </a:schemeClr>
                </a:solidFill>
              </a:rPr>
              <a:t>The amount of solar capacity installed in the last 10 years has smashed 2006 set goals by </a:t>
            </a:r>
            <a:r>
              <a:rPr lang="en-US" sz="2400" dirty="0" smtClean="0"/>
              <a:t>4,813</a:t>
            </a:r>
            <a:r>
              <a:rPr lang="en-US" sz="2400" dirty="0"/>
              <a:t>%!</a:t>
            </a:r>
          </a:p>
          <a:p>
            <a:r>
              <a:rPr lang="en-US" sz="2400" dirty="0" smtClean="0">
                <a:solidFill>
                  <a:schemeClr val="accent6">
                    <a:lumMod val="75000"/>
                  </a:schemeClr>
                </a:solidFill>
              </a:rPr>
              <a:t>Companies like Tesla </a:t>
            </a:r>
            <a:r>
              <a:rPr lang="en-US" sz="2400" dirty="0">
                <a:solidFill>
                  <a:schemeClr val="accent6">
                    <a:lumMod val="75000"/>
                  </a:schemeClr>
                </a:solidFill>
              </a:rPr>
              <a:t>are even beginning to make </a:t>
            </a:r>
            <a:r>
              <a:rPr lang="en-US" sz="2400" dirty="0"/>
              <a:t>solar panel roof shingles</a:t>
            </a:r>
            <a:r>
              <a:rPr lang="en-US" sz="2400" dirty="0">
                <a:solidFill>
                  <a:schemeClr val="accent6">
                    <a:lumMod val="75000"/>
                  </a:schemeClr>
                </a:solidFill>
              </a:rPr>
              <a:t> to renewably power your home.</a:t>
            </a:r>
          </a:p>
          <a:p>
            <a:endParaRPr lang="en-US" sz="2400" dirty="0"/>
          </a:p>
          <a:p>
            <a:endParaRPr lang="en-US" sz="2600" dirty="0" smtClean="0">
              <a:solidFill>
                <a:schemeClr val="accent6">
                  <a:lumMod val="75000"/>
                </a:schemeClr>
              </a:solidFill>
            </a:endParaRPr>
          </a:p>
        </p:txBody>
      </p:sp>
      <p:sp>
        <p:nvSpPr>
          <p:cNvPr id="4" name="Title 1"/>
          <p:cNvSpPr>
            <a:spLocks noGrp="1"/>
          </p:cNvSpPr>
          <p:nvPr>
            <p:ph type="title"/>
          </p:nvPr>
        </p:nvSpPr>
        <p:spPr>
          <a:xfrm>
            <a:off x="228600" y="-78378"/>
            <a:ext cx="9875520" cy="1356360"/>
          </a:xfrm>
        </p:spPr>
        <p:txBody>
          <a:bodyPr>
            <a:normAutofit/>
          </a:bodyPr>
          <a:lstStyle/>
          <a:p>
            <a:r>
              <a:rPr lang="en-US" sz="7200" cap="small" dirty="0" smtClean="0"/>
              <a:t>solar</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860" y="1728701"/>
            <a:ext cx="7118515" cy="3210033"/>
          </a:xfrm>
          <a:prstGeom prst="rect">
            <a:avLst/>
          </a:prstGeom>
          <a:ln w="3175">
            <a:solidFill>
              <a:schemeClr val="tx1"/>
            </a:solidFill>
          </a:ln>
        </p:spPr>
      </p:pic>
      <p:sp>
        <p:nvSpPr>
          <p:cNvPr id="2" name="TextBox 1"/>
          <p:cNvSpPr txBox="1"/>
          <p:nvPr/>
        </p:nvSpPr>
        <p:spPr>
          <a:xfrm>
            <a:off x="490519" y="4938734"/>
            <a:ext cx="5614446" cy="338554"/>
          </a:xfrm>
          <a:prstGeom prst="rect">
            <a:avLst/>
          </a:prstGeom>
          <a:noFill/>
        </p:spPr>
        <p:txBody>
          <a:bodyPr wrap="square" rtlCol="0">
            <a:spAutoFit/>
          </a:bodyPr>
          <a:lstStyle/>
          <a:p>
            <a:r>
              <a:rPr lang="en-US" sz="1600" i="1" dirty="0"/>
              <a:t>Solar Roof via Tesla.com</a:t>
            </a:r>
          </a:p>
        </p:txBody>
      </p:sp>
    </p:spTree>
    <p:extLst>
      <p:ext uri="{BB962C8B-B14F-4D97-AF65-F5344CB8AC3E}">
        <p14:creationId xmlns:p14="http://schemas.microsoft.com/office/powerpoint/2010/main" val="1385206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07209" y="694264"/>
            <a:ext cx="12559486" cy="9269134"/>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1135" y="1264535"/>
            <a:ext cx="5670383" cy="4714527"/>
          </a:xfrm>
        </p:spPr>
        <p:txBody>
          <a:bodyPr>
            <a:noAutofit/>
          </a:bodyPr>
          <a:lstStyle/>
          <a:p>
            <a:pPr marL="45720" lvl="0" indent="0">
              <a:buNone/>
            </a:pPr>
            <a:r>
              <a:rPr lang="en-US" sz="2400" dirty="0">
                <a:solidFill>
                  <a:schemeClr val="accent6">
                    <a:lumMod val="75000"/>
                  </a:schemeClr>
                </a:solidFill>
              </a:rPr>
              <a:t>Ground source heat pumps utilize the relatively constant heat of the Earth </a:t>
            </a:r>
            <a:br>
              <a:rPr lang="en-US" sz="2400" dirty="0">
                <a:solidFill>
                  <a:schemeClr val="accent6">
                    <a:lumMod val="75000"/>
                  </a:schemeClr>
                </a:solidFill>
              </a:rPr>
            </a:br>
            <a:r>
              <a:rPr lang="en-US" sz="2400" dirty="0" smtClean="0"/>
              <a:t>(~</a:t>
            </a:r>
            <a:r>
              <a:rPr lang="en-US" sz="2400" dirty="0"/>
              <a:t>50 degrees F)</a:t>
            </a:r>
            <a:r>
              <a:rPr lang="en-US" sz="2400" dirty="0">
                <a:solidFill>
                  <a:schemeClr val="accent6">
                    <a:lumMod val="75000"/>
                  </a:schemeClr>
                </a:solidFill>
              </a:rPr>
              <a:t> to heat and cool homes</a:t>
            </a:r>
            <a:r>
              <a:rPr lang="en-US" sz="2400" dirty="0" smtClean="0">
                <a:solidFill>
                  <a:schemeClr val="accent6">
                    <a:lumMod val="75000"/>
                  </a:schemeClr>
                </a:solidFill>
              </a:rPr>
              <a:t>.</a:t>
            </a:r>
            <a:endParaRPr lang="en-US" sz="2400" dirty="0">
              <a:solidFill>
                <a:schemeClr val="accent6">
                  <a:lumMod val="75000"/>
                </a:schemeClr>
              </a:solidFill>
            </a:endParaRPr>
          </a:p>
          <a:p>
            <a:pPr marL="274320" lvl="1" indent="0">
              <a:buNone/>
            </a:pPr>
            <a:endParaRPr lang="en-US" sz="2400" dirty="0" smtClean="0">
              <a:solidFill>
                <a:schemeClr val="accent6">
                  <a:lumMod val="75000"/>
                </a:schemeClr>
              </a:solidFill>
            </a:endParaRPr>
          </a:p>
          <a:p>
            <a:pPr marL="274320" lvl="1" indent="0">
              <a:buNone/>
            </a:pPr>
            <a:r>
              <a:rPr lang="en-US" sz="2400" b="1" dirty="0" smtClean="0"/>
              <a:t>How </a:t>
            </a:r>
            <a:r>
              <a:rPr lang="en-US" sz="2400" b="1" dirty="0"/>
              <a:t>it works:</a:t>
            </a:r>
          </a:p>
          <a:p>
            <a:pPr lvl="2"/>
            <a:r>
              <a:rPr lang="en-US" sz="2400" dirty="0" smtClean="0">
                <a:solidFill>
                  <a:schemeClr val="accent6">
                    <a:lumMod val="75000"/>
                  </a:schemeClr>
                </a:solidFill>
              </a:rPr>
              <a:t>Fluid (usually </a:t>
            </a:r>
            <a:r>
              <a:rPr lang="en-US" sz="2400" dirty="0">
                <a:solidFill>
                  <a:schemeClr val="accent6">
                    <a:lumMod val="75000"/>
                  </a:schemeClr>
                </a:solidFill>
              </a:rPr>
              <a:t>water and antifreeze) </a:t>
            </a:r>
            <a:r>
              <a:rPr lang="en-US" sz="2400" dirty="0" smtClean="0">
                <a:solidFill>
                  <a:schemeClr val="accent6">
                    <a:lumMod val="75000"/>
                  </a:schemeClr>
                </a:solidFill>
              </a:rPr>
              <a:t>is passed through </a:t>
            </a:r>
            <a:r>
              <a:rPr lang="en-US" sz="2400" dirty="0">
                <a:solidFill>
                  <a:schemeClr val="accent6">
                    <a:lumMod val="75000"/>
                  </a:schemeClr>
                </a:solidFill>
              </a:rPr>
              <a:t>a tubing system in the ground.</a:t>
            </a:r>
          </a:p>
          <a:p>
            <a:pPr lvl="2"/>
            <a:r>
              <a:rPr lang="en-US" sz="2400" dirty="0">
                <a:solidFill>
                  <a:schemeClr val="accent6">
                    <a:lumMod val="75000"/>
                  </a:schemeClr>
                </a:solidFill>
              </a:rPr>
              <a:t>As the fluid passes through the pipes, it either picks up heat from the earth (heating mode) or expels heat into the earth (cooling mode</a:t>
            </a:r>
            <a:r>
              <a:rPr lang="en-US" sz="2400" dirty="0" smtClean="0">
                <a:solidFill>
                  <a:schemeClr val="accent6">
                    <a:lumMod val="75000"/>
                  </a:schemeClr>
                </a:solidFill>
              </a:rPr>
              <a:t>).</a:t>
            </a:r>
            <a:endParaRPr lang="en-US" sz="2400" dirty="0">
              <a:solidFill>
                <a:schemeClr val="accent6">
                  <a:lumMod val="75000"/>
                </a:schemeClr>
              </a:solidFill>
            </a:endParaRPr>
          </a:p>
          <a:p>
            <a:pPr lvl="2"/>
            <a:r>
              <a:rPr lang="en-US" sz="2400" dirty="0">
                <a:solidFill>
                  <a:schemeClr val="accent6">
                    <a:lumMod val="75000"/>
                  </a:schemeClr>
                </a:solidFill>
              </a:rPr>
              <a:t>The fluid then returns to heat or cool the house via a </a:t>
            </a:r>
            <a:r>
              <a:rPr lang="en-US" sz="2400" dirty="0"/>
              <a:t>heat </a:t>
            </a:r>
            <a:r>
              <a:rPr lang="en-US" sz="2400" dirty="0" smtClean="0"/>
              <a:t>exchanger.</a:t>
            </a:r>
            <a:endParaRPr lang="en-US" sz="2400" dirty="0"/>
          </a:p>
        </p:txBody>
      </p:sp>
      <p:sp>
        <p:nvSpPr>
          <p:cNvPr id="4" name="Title 1"/>
          <p:cNvSpPr>
            <a:spLocks noGrp="1"/>
          </p:cNvSpPr>
          <p:nvPr>
            <p:ph type="title"/>
          </p:nvPr>
        </p:nvSpPr>
        <p:spPr>
          <a:xfrm>
            <a:off x="228600" y="-78378"/>
            <a:ext cx="10889974" cy="1356360"/>
          </a:xfrm>
        </p:spPr>
        <p:txBody>
          <a:bodyPr>
            <a:normAutofit/>
          </a:bodyPr>
          <a:lstStyle/>
          <a:p>
            <a:r>
              <a:rPr lang="en-US" sz="7200" cap="small" dirty="0"/>
              <a:t>g</a:t>
            </a:r>
            <a:r>
              <a:rPr lang="en-US" sz="7200" cap="small" dirty="0" smtClean="0"/>
              <a:t>eothermal</a:t>
            </a:r>
            <a:r>
              <a:rPr lang="en-US" sz="6000" cap="small" dirty="0" smtClean="0"/>
              <a:t>/</a:t>
            </a:r>
            <a:r>
              <a:rPr lang="en-US" sz="7200" cap="small" dirty="0" smtClean="0"/>
              <a:t>ground source</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5988" y="1625166"/>
            <a:ext cx="5360212" cy="4020159"/>
          </a:xfrm>
          <a:prstGeom prst="rect">
            <a:avLst/>
          </a:prstGeom>
          <a:ln w="3175">
            <a:solidFill>
              <a:srgbClr val="000000"/>
            </a:solidFill>
          </a:ln>
        </p:spPr>
      </p:pic>
    </p:spTree>
    <p:extLst>
      <p:ext uri="{BB962C8B-B14F-4D97-AF65-F5344CB8AC3E}">
        <p14:creationId xmlns:p14="http://schemas.microsoft.com/office/powerpoint/2010/main" val="3575576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60998" y="607806"/>
            <a:ext cx="12559486" cy="9269134"/>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228600" y="-78378"/>
            <a:ext cx="10889974" cy="1356360"/>
          </a:xfrm>
        </p:spPr>
        <p:txBody>
          <a:bodyPr>
            <a:normAutofit/>
          </a:bodyPr>
          <a:lstStyle/>
          <a:p>
            <a:r>
              <a:rPr lang="en-US" sz="7200" cap="small" dirty="0"/>
              <a:t>g</a:t>
            </a:r>
            <a:r>
              <a:rPr lang="en-US" sz="7200" cap="small" dirty="0" smtClean="0"/>
              <a:t>eothermal</a:t>
            </a:r>
            <a:r>
              <a:rPr lang="en-US" sz="6000" cap="small" dirty="0" smtClean="0"/>
              <a:t>/</a:t>
            </a:r>
            <a:r>
              <a:rPr lang="en-US" sz="7200" cap="small" dirty="0" smtClean="0"/>
              <a:t>ground source</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161" y="1174536"/>
            <a:ext cx="4530189" cy="5064900"/>
          </a:xfrm>
          <a:prstGeom prst="rect">
            <a:avLst/>
          </a:prstGeom>
          <a:ln w="3175">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4255" y="1174535"/>
            <a:ext cx="4530190" cy="5064901"/>
          </a:xfrm>
          <a:prstGeom prst="rect">
            <a:avLst/>
          </a:prstGeom>
          <a:ln w="3175">
            <a:solidFill>
              <a:schemeClr val="tx1"/>
            </a:solidFill>
          </a:ln>
        </p:spPr>
      </p:pic>
      <p:sp>
        <p:nvSpPr>
          <p:cNvPr id="9" name="TextBox 8"/>
          <p:cNvSpPr txBox="1"/>
          <p:nvPr/>
        </p:nvSpPr>
        <p:spPr>
          <a:xfrm>
            <a:off x="953775" y="6239436"/>
            <a:ext cx="5614446" cy="338554"/>
          </a:xfrm>
          <a:prstGeom prst="rect">
            <a:avLst/>
          </a:prstGeom>
          <a:noFill/>
        </p:spPr>
        <p:txBody>
          <a:bodyPr wrap="square" rtlCol="0">
            <a:spAutoFit/>
          </a:bodyPr>
          <a:lstStyle/>
          <a:p>
            <a:r>
              <a:rPr lang="en-US" sz="1600" i="1" dirty="0"/>
              <a:t>e</a:t>
            </a:r>
            <a:r>
              <a:rPr lang="en-US" sz="1600" i="1" dirty="0" smtClean="0"/>
              <a:t>pa.gov</a:t>
            </a:r>
            <a:endParaRPr lang="en-US" sz="1600" i="1" dirty="0"/>
          </a:p>
        </p:txBody>
      </p:sp>
    </p:spTree>
    <p:extLst>
      <p:ext uri="{BB962C8B-B14F-4D97-AF65-F5344CB8AC3E}">
        <p14:creationId xmlns:p14="http://schemas.microsoft.com/office/powerpoint/2010/main" val="643658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07209" y="694264"/>
            <a:ext cx="12559486" cy="9269134"/>
          </a:xfrm>
          <a:prstGeom prst="rect">
            <a:avLst/>
          </a:prstGeom>
          <a:blipFill dpi="0" rotWithShape="1">
            <a:blip r:embed="rId3">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5782" y="-68240"/>
            <a:ext cx="9875520" cy="1356360"/>
          </a:xfrm>
        </p:spPr>
        <p:txBody>
          <a:bodyPr>
            <a:normAutofit/>
          </a:bodyPr>
          <a:lstStyle/>
          <a:p>
            <a:r>
              <a:rPr lang="en-US" sz="7200" cap="small" dirty="0"/>
              <a:t>w</a:t>
            </a:r>
            <a:r>
              <a:rPr lang="en-US" sz="7200" cap="small" dirty="0" smtClean="0"/>
              <a:t>hat is energy</a:t>
            </a:r>
            <a:r>
              <a:rPr lang="en-US" sz="6000" cap="small" dirty="0" smtClean="0"/>
              <a:t>?</a:t>
            </a:r>
            <a:endParaRPr lang="en-US" sz="6000" cap="small" dirty="0"/>
          </a:p>
        </p:txBody>
      </p:sp>
      <p:sp>
        <p:nvSpPr>
          <p:cNvPr id="5" name="Rectangle 4"/>
          <p:cNvSpPr/>
          <p:nvPr/>
        </p:nvSpPr>
        <p:spPr>
          <a:xfrm>
            <a:off x="114300" y="7287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337622" y="1578901"/>
            <a:ext cx="5102844" cy="4633939"/>
          </a:xfrm>
        </p:spPr>
        <p:txBody>
          <a:bodyPr>
            <a:normAutofit fontScale="92500" lnSpcReduction="10000"/>
          </a:bodyPr>
          <a:lstStyle/>
          <a:p>
            <a:r>
              <a:rPr lang="en-US" sz="2800" b="1" dirty="0"/>
              <a:t>Energy</a:t>
            </a:r>
            <a:r>
              <a:rPr lang="en-US" sz="2800" dirty="0">
                <a:solidFill>
                  <a:schemeClr val="accent6">
                    <a:lumMod val="75000"/>
                  </a:schemeClr>
                </a:solidFill>
              </a:rPr>
              <a:t> is the measure of the ability of a body or system to do work or produce a change.</a:t>
            </a:r>
          </a:p>
          <a:p>
            <a:r>
              <a:rPr lang="en-US" sz="2800" dirty="0" smtClean="0">
                <a:solidFill>
                  <a:schemeClr val="accent6">
                    <a:lumMod val="75000"/>
                  </a:schemeClr>
                </a:solidFill>
              </a:rPr>
              <a:t>The total amount of energy </a:t>
            </a:r>
            <a:r>
              <a:rPr lang="en-US" sz="2800" dirty="0">
                <a:solidFill>
                  <a:schemeClr val="accent6">
                    <a:lumMod val="75000"/>
                  </a:schemeClr>
                </a:solidFill>
              </a:rPr>
              <a:t>in the universe is </a:t>
            </a:r>
            <a:r>
              <a:rPr lang="en-US" sz="2800" dirty="0" smtClean="0">
                <a:solidFill>
                  <a:schemeClr val="accent6">
                    <a:lumMod val="75000"/>
                  </a:schemeClr>
                </a:solidFill>
              </a:rPr>
              <a:t>fixed. </a:t>
            </a:r>
            <a:r>
              <a:rPr lang="en-US" sz="2800" b="1" dirty="0" smtClean="0">
                <a:solidFill>
                  <a:schemeClr val="accent5">
                    <a:lumMod val="75000"/>
                  </a:schemeClr>
                </a:solidFill>
              </a:rPr>
              <a:t>Energy can </a:t>
            </a:r>
            <a:r>
              <a:rPr lang="en-US" sz="2800" b="1" dirty="0">
                <a:solidFill>
                  <a:schemeClr val="accent5">
                    <a:lumMod val="75000"/>
                  </a:schemeClr>
                </a:solidFill>
              </a:rPr>
              <a:t>neither be created nor destroyed. </a:t>
            </a:r>
            <a:endParaRPr lang="en-US" sz="2800" b="1" dirty="0" smtClean="0">
              <a:solidFill>
                <a:schemeClr val="accent5">
                  <a:lumMod val="75000"/>
                </a:schemeClr>
              </a:solidFill>
            </a:endParaRPr>
          </a:p>
          <a:p>
            <a:r>
              <a:rPr lang="en-US" sz="2800" dirty="0" smtClean="0">
                <a:solidFill>
                  <a:schemeClr val="accent6">
                    <a:lumMod val="75000"/>
                  </a:schemeClr>
                </a:solidFill>
              </a:rPr>
              <a:t>However, the </a:t>
            </a:r>
            <a:r>
              <a:rPr lang="en-US" sz="2800" dirty="0">
                <a:solidFill>
                  <a:schemeClr val="accent6">
                    <a:lumMod val="75000"/>
                  </a:schemeClr>
                </a:solidFill>
              </a:rPr>
              <a:t>amount of energy available to </a:t>
            </a:r>
            <a:r>
              <a:rPr lang="en-US" sz="2800" dirty="0" smtClean="0">
                <a:solidFill>
                  <a:schemeClr val="accent6">
                    <a:lumMod val="75000"/>
                  </a:schemeClr>
                </a:solidFill>
              </a:rPr>
              <a:t>do work </a:t>
            </a:r>
            <a:r>
              <a:rPr lang="en-US" sz="2800" dirty="0">
                <a:solidFill>
                  <a:schemeClr val="accent6">
                    <a:lumMod val="75000"/>
                  </a:schemeClr>
                </a:solidFill>
              </a:rPr>
              <a:t>decreases as it is transferred from </a:t>
            </a:r>
            <a:r>
              <a:rPr lang="en-US" sz="2800" dirty="0" smtClean="0">
                <a:solidFill>
                  <a:schemeClr val="accent6">
                    <a:lumMod val="75000"/>
                  </a:schemeClr>
                </a:solidFill>
              </a:rPr>
              <a:t>step to step in a process. This is why using </a:t>
            </a:r>
            <a:r>
              <a:rPr lang="en-US" sz="2800" b="1" dirty="0" smtClean="0"/>
              <a:t>energy efficient methods</a:t>
            </a:r>
            <a:r>
              <a:rPr lang="en-US" sz="2800" dirty="0" smtClean="0">
                <a:solidFill>
                  <a:schemeClr val="accent6">
                    <a:lumMod val="75000"/>
                  </a:schemeClr>
                </a:solidFill>
              </a:rPr>
              <a:t> is important! </a:t>
            </a:r>
            <a:endParaRPr lang="en-US" sz="2800" dirty="0">
              <a:solidFill>
                <a:schemeClr val="accent6">
                  <a:lumMod val="75000"/>
                </a:schemeClr>
              </a:solidFill>
            </a:endParaRPr>
          </a:p>
          <a:p>
            <a:endParaRPr lang="en-US" sz="2600" dirty="0">
              <a:solidFill>
                <a:schemeClr val="accent5">
                  <a:lumMod val="75000"/>
                </a:schemeClr>
              </a:solidFill>
            </a:endParaRPr>
          </a:p>
          <a:p>
            <a:pPr lvl="1"/>
            <a:endParaRPr lang="en-US" sz="2400" dirty="0">
              <a:solidFill>
                <a:schemeClr val="accent6">
                  <a:lumMod val="75000"/>
                </a:schemeClr>
              </a:solidFill>
            </a:endParaRPr>
          </a:p>
          <a:p>
            <a:pPr marL="45720" indent="0">
              <a:buNone/>
            </a:pPr>
            <a:endParaRPr lang="en-US" sz="2800" dirty="0">
              <a:solidFill>
                <a:schemeClr val="accent6">
                  <a:lumMod val="75000"/>
                </a:schemeClr>
              </a:solidFill>
            </a:endParaRPr>
          </a:p>
          <a:p>
            <a:endParaRPr lang="en-US" sz="2800" dirty="0">
              <a:solidFill>
                <a:schemeClr val="accent6">
                  <a:lumMod val="75000"/>
                </a:scheme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4874" y="1894518"/>
            <a:ext cx="6131676" cy="3394012"/>
          </a:xfrm>
          <a:prstGeom prst="rect">
            <a:avLst/>
          </a:prstGeom>
          <a:ln w="3175">
            <a:solidFill>
              <a:schemeClr val="tx1"/>
            </a:solidFill>
          </a:ln>
        </p:spPr>
      </p:pic>
    </p:spTree>
    <p:extLst>
      <p:ext uri="{BB962C8B-B14F-4D97-AF65-F5344CB8AC3E}">
        <p14:creationId xmlns:p14="http://schemas.microsoft.com/office/powerpoint/2010/main" val="5479386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07209" y="694264"/>
            <a:ext cx="12559486" cy="9269134"/>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89162" y="1277982"/>
            <a:ext cx="3421316" cy="4902786"/>
          </a:xfrm>
        </p:spPr>
        <p:txBody>
          <a:bodyPr>
            <a:normAutofit/>
          </a:bodyPr>
          <a:lstStyle/>
          <a:p>
            <a:pPr lvl="0"/>
            <a:r>
              <a:rPr lang="en-US" sz="2400" dirty="0">
                <a:solidFill>
                  <a:schemeClr val="accent6">
                    <a:lumMod val="75000"/>
                  </a:schemeClr>
                </a:solidFill>
              </a:rPr>
              <a:t>GPHS are typically </a:t>
            </a:r>
            <a:r>
              <a:rPr lang="en-US" sz="2400" dirty="0"/>
              <a:t>25%-50% more efficient </a:t>
            </a:r>
            <a:r>
              <a:rPr lang="en-US" sz="2400" dirty="0">
                <a:solidFill>
                  <a:schemeClr val="accent6">
                    <a:lumMod val="75000"/>
                  </a:schemeClr>
                </a:solidFill>
              </a:rPr>
              <a:t>than standard home heating/cooling systems (</a:t>
            </a:r>
            <a:r>
              <a:rPr lang="en-US" sz="2400" dirty="0" smtClean="0">
                <a:solidFill>
                  <a:schemeClr val="accent6">
                    <a:lumMod val="75000"/>
                  </a:schemeClr>
                </a:solidFill>
              </a:rPr>
              <a:t>furnace, A/C, electric </a:t>
            </a:r>
            <a:r>
              <a:rPr lang="en-US" sz="2400" dirty="0">
                <a:solidFill>
                  <a:schemeClr val="accent6">
                    <a:lumMod val="75000"/>
                  </a:schemeClr>
                </a:solidFill>
              </a:rPr>
              <a:t>baseboards) and have substantial emissions </a:t>
            </a:r>
            <a:r>
              <a:rPr lang="en-US" sz="2400" dirty="0" smtClean="0">
                <a:solidFill>
                  <a:schemeClr val="accent6">
                    <a:lumMod val="75000"/>
                  </a:schemeClr>
                </a:solidFill>
              </a:rPr>
              <a:t>reductions.</a:t>
            </a:r>
            <a:endParaRPr lang="en-US" sz="2400" dirty="0">
              <a:solidFill>
                <a:schemeClr val="accent6">
                  <a:lumMod val="75000"/>
                </a:schemeClr>
              </a:solidFill>
            </a:endParaRPr>
          </a:p>
          <a:p>
            <a:pPr lvl="0"/>
            <a:r>
              <a:rPr lang="en-US" sz="2400" dirty="0">
                <a:solidFill>
                  <a:schemeClr val="accent6">
                    <a:lumMod val="75000"/>
                  </a:schemeClr>
                </a:solidFill>
              </a:rPr>
              <a:t>Systems last 25 years for in-home components; 50+ years for the ground </a:t>
            </a:r>
            <a:r>
              <a:rPr lang="en-US" sz="2400" dirty="0" smtClean="0">
                <a:solidFill>
                  <a:schemeClr val="accent6">
                    <a:lumMod val="75000"/>
                  </a:schemeClr>
                </a:solidFill>
              </a:rPr>
              <a:t>loop </a:t>
            </a:r>
            <a:r>
              <a:rPr lang="en-US" sz="1800" dirty="0" smtClean="0">
                <a:solidFill>
                  <a:schemeClr val="accent6">
                    <a:lumMod val="75000"/>
                  </a:schemeClr>
                </a:solidFill>
              </a:rPr>
              <a:t>(energy.gov).</a:t>
            </a:r>
            <a:endParaRPr lang="en-US" sz="1800" dirty="0">
              <a:solidFill>
                <a:schemeClr val="accent6">
                  <a:lumMod val="75000"/>
                </a:schemeClr>
              </a:solidFill>
            </a:endParaRPr>
          </a:p>
        </p:txBody>
      </p:sp>
      <p:sp>
        <p:nvSpPr>
          <p:cNvPr id="4" name="Title 1"/>
          <p:cNvSpPr>
            <a:spLocks noGrp="1"/>
          </p:cNvSpPr>
          <p:nvPr>
            <p:ph type="title"/>
          </p:nvPr>
        </p:nvSpPr>
        <p:spPr>
          <a:xfrm>
            <a:off x="228600" y="-78378"/>
            <a:ext cx="10889974" cy="1356360"/>
          </a:xfrm>
        </p:spPr>
        <p:txBody>
          <a:bodyPr>
            <a:normAutofit/>
          </a:bodyPr>
          <a:lstStyle/>
          <a:p>
            <a:r>
              <a:rPr lang="en-US" sz="7200" cap="small" dirty="0"/>
              <a:t>g</a:t>
            </a:r>
            <a:r>
              <a:rPr lang="en-US" sz="7200" cap="small" dirty="0" smtClean="0"/>
              <a:t>eothermal</a:t>
            </a:r>
            <a:r>
              <a:rPr lang="en-US" sz="6000" cap="small" dirty="0" smtClean="0"/>
              <a:t>/</a:t>
            </a:r>
            <a:r>
              <a:rPr lang="en-US" sz="7200" cap="small" dirty="0" smtClean="0"/>
              <a:t>ground source</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2874" y="1277982"/>
            <a:ext cx="6350000" cy="4762500"/>
          </a:xfrm>
          <a:prstGeom prst="rect">
            <a:avLst/>
          </a:prstGeom>
          <a:ln w="3175">
            <a:solidFill>
              <a:schemeClr val="tx1"/>
            </a:solidFill>
          </a:ln>
        </p:spPr>
      </p:pic>
    </p:spTree>
    <p:extLst>
      <p:ext uri="{BB962C8B-B14F-4D97-AF65-F5344CB8AC3E}">
        <p14:creationId xmlns:p14="http://schemas.microsoft.com/office/powerpoint/2010/main" val="564426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07209" y="694264"/>
            <a:ext cx="12559486" cy="9269134"/>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303097" y="1277981"/>
            <a:ext cx="4409291" cy="4780579"/>
          </a:xfrm>
        </p:spPr>
        <p:txBody>
          <a:bodyPr>
            <a:normAutofit/>
          </a:bodyPr>
          <a:lstStyle/>
          <a:p>
            <a:pPr marL="45720" lvl="0" indent="0">
              <a:buNone/>
            </a:pPr>
            <a:r>
              <a:rPr lang="en-US" sz="2800" dirty="0">
                <a:solidFill>
                  <a:schemeClr val="accent6">
                    <a:lumMod val="75000"/>
                  </a:schemeClr>
                </a:solidFill>
              </a:rPr>
              <a:t>Water is constantly moving around the globe in the form of </a:t>
            </a:r>
            <a:r>
              <a:rPr lang="en-US" sz="2800" dirty="0" smtClean="0">
                <a:solidFill>
                  <a:schemeClr val="accent6">
                    <a:lumMod val="75000"/>
                  </a:schemeClr>
                </a:solidFill>
              </a:rPr>
              <a:t>rivers, </a:t>
            </a:r>
            <a:r>
              <a:rPr lang="en-US" sz="2800" dirty="0">
                <a:solidFill>
                  <a:schemeClr val="accent6">
                    <a:lumMod val="75000"/>
                  </a:schemeClr>
                </a:solidFill>
              </a:rPr>
              <a:t>oceans, clouds, and precipitation. Capturing energy from the movement of water is a great way to generate renewable electricity. In fact, </a:t>
            </a:r>
            <a:r>
              <a:rPr lang="en-US" sz="2800" dirty="0"/>
              <a:t>hydropower is the biggest generator of renewable energy in the US.</a:t>
            </a:r>
          </a:p>
          <a:p>
            <a:endParaRPr lang="en-US" dirty="0"/>
          </a:p>
        </p:txBody>
      </p:sp>
      <p:sp>
        <p:nvSpPr>
          <p:cNvPr id="4" name="Title 1"/>
          <p:cNvSpPr>
            <a:spLocks noGrp="1"/>
          </p:cNvSpPr>
          <p:nvPr>
            <p:ph type="title"/>
          </p:nvPr>
        </p:nvSpPr>
        <p:spPr>
          <a:xfrm>
            <a:off x="228600" y="-78378"/>
            <a:ext cx="9875520" cy="1356360"/>
          </a:xfrm>
        </p:spPr>
        <p:txBody>
          <a:bodyPr>
            <a:normAutofit/>
          </a:bodyPr>
          <a:lstStyle/>
          <a:p>
            <a:r>
              <a:rPr lang="en-US" sz="7200" cap="small" dirty="0" smtClean="0"/>
              <a:t>hydroelectric</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53" y="1277982"/>
            <a:ext cx="6532083" cy="4780579"/>
          </a:xfrm>
          <a:prstGeom prst="rect">
            <a:avLst/>
          </a:prstGeom>
          <a:ln w="3175">
            <a:solidFill>
              <a:schemeClr val="tx1"/>
            </a:solidFill>
          </a:ln>
        </p:spPr>
      </p:pic>
    </p:spTree>
    <p:extLst>
      <p:ext uri="{BB962C8B-B14F-4D97-AF65-F5344CB8AC3E}">
        <p14:creationId xmlns:p14="http://schemas.microsoft.com/office/powerpoint/2010/main" val="7516845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07209" y="694264"/>
            <a:ext cx="12559486" cy="9269134"/>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8600" y="1444225"/>
            <a:ext cx="11645153" cy="4795209"/>
          </a:xfrm>
        </p:spPr>
        <p:txBody>
          <a:bodyPr>
            <a:normAutofit lnSpcReduction="10000"/>
          </a:bodyPr>
          <a:lstStyle/>
          <a:p>
            <a:pPr marL="274320" lvl="1" indent="0">
              <a:buNone/>
            </a:pPr>
            <a:r>
              <a:rPr lang="en-US" sz="2800" b="1" dirty="0"/>
              <a:t>How it works:</a:t>
            </a:r>
          </a:p>
          <a:p>
            <a:pPr lvl="2"/>
            <a:r>
              <a:rPr lang="en-US" sz="2800" dirty="0">
                <a:solidFill>
                  <a:schemeClr val="accent6">
                    <a:lumMod val="75000"/>
                  </a:schemeClr>
                </a:solidFill>
              </a:rPr>
              <a:t>Water moving downstream flows through </a:t>
            </a:r>
            <a:r>
              <a:rPr lang="en-US" sz="2800" dirty="0"/>
              <a:t>turbines</a:t>
            </a:r>
            <a:r>
              <a:rPr lang="en-US" sz="2800" dirty="0">
                <a:solidFill>
                  <a:schemeClr val="accent6">
                    <a:lumMod val="75000"/>
                  </a:schemeClr>
                </a:solidFill>
              </a:rPr>
              <a:t> (such as those housed in a dam), causing the turbines to spin, which drives a generator to produce electricity</a:t>
            </a:r>
            <a:r>
              <a:rPr lang="en-US" sz="2800" dirty="0" smtClean="0">
                <a:solidFill>
                  <a:schemeClr val="accent6">
                    <a:lumMod val="75000"/>
                  </a:schemeClr>
                </a:solidFill>
              </a:rPr>
              <a:t>.</a:t>
            </a:r>
          </a:p>
          <a:p>
            <a:pPr lvl="2"/>
            <a:endParaRPr lang="en-US" sz="2800" dirty="0">
              <a:solidFill>
                <a:schemeClr val="accent6">
                  <a:lumMod val="75000"/>
                </a:schemeClr>
              </a:solidFill>
            </a:endParaRPr>
          </a:p>
          <a:p>
            <a:pPr lvl="2"/>
            <a:r>
              <a:rPr lang="en-US" sz="2800" dirty="0">
                <a:solidFill>
                  <a:schemeClr val="accent6">
                    <a:lumMod val="75000"/>
                  </a:schemeClr>
                </a:solidFill>
              </a:rPr>
              <a:t>The reservoir behind the dam acts similar to a battery-- storing the water’s </a:t>
            </a:r>
            <a:r>
              <a:rPr lang="en-US" sz="2800" dirty="0"/>
              <a:t>kinetic energy</a:t>
            </a:r>
            <a:r>
              <a:rPr lang="en-US" sz="2800" dirty="0">
                <a:solidFill>
                  <a:schemeClr val="accent6">
                    <a:lumMod val="75000"/>
                  </a:schemeClr>
                </a:solidFill>
              </a:rPr>
              <a:t> until it is needed. When energy demands are high, water can be released to spin through the turbines to generate electricity</a:t>
            </a:r>
            <a:r>
              <a:rPr lang="en-US" sz="2800" dirty="0" smtClean="0">
                <a:solidFill>
                  <a:schemeClr val="accent6">
                    <a:lumMod val="75000"/>
                  </a:schemeClr>
                </a:solidFill>
              </a:rPr>
              <a:t>.</a:t>
            </a:r>
          </a:p>
          <a:p>
            <a:pPr lvl="2"/>
            <a:endParaRPr lang="en-US" sz="2800" dirty="0">
              <a:solidFill>
                <a:schemeClr val="accent6">
                  <a:lumMod val="75000"/>
                </a:schemeClr>
              </a:solidFill>
            </a:endParaRPr>
          </a:p>
          <a:p>
            <a:pPr marL="274320" lvl="1" indent="0" algn="ctr">
              <a:buNone/>
            </a:pPr>
            <a:r>
              <a:rPr lang="en-US" sz="2400" i="1" dirty="0">
                <a:solidFill>
                  <a:schemeClr val="accent6">
                    <a:lumMod val="75000"/>
                  </a:schemeClr>
                </a:solidFill>
              </a:rPr>
              <a:t>While hydroelectric power doesn’t lead to as much air and water pollution, it can significantly alter the surrounding environment, negatively impacting plants, wildlife, and people living in nearby communities.</a:t>
            </a:r>
          </a:p>
          <a:p>
            <a:endParaRPr lang="en-US" dirty="0"/>
          </a:p>
        </p:txBody>
      </p:sp>
      <p:sp>
        <p:nvSpPr>
          <p:cNvPr id="4" name="Title 1"/>
          <p:cNvSpPr>
            <a:spLocks noGrp="1"/>
          </p:cNvSpPr>
          <p:nvPr>
            <p:ph type="title"/>
          </p:nvPr>
        </p:nvSpPr>
        <p:spPr>
          <a:xfrm>
            <a:off x="228600" y="-78378"/>
            <a:ext cx="9875520" cy="1356360"/>
          </a:xfrm>
        </p:spPr>
        <p:txBody>
          <a:bodyPr>
            <a:normAutofit/>
          </a:bodyPr>
          <a:lstStyle/>
          <a:p>
            <a:r>
              <a:rPr lang="en-US" sz="7200" cap="small" dirty="0" smtClean="0"/>
              <a:t>hydroelectric</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63970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07209" y="694264"/>
            <a:ext cx="12559486" cy="9269134"/>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228600" y="-78378"/>
            <a:ext cx="9875520" cy="1356360"/>
          </a:xfrm>
        </p:spPr>
        <p:txBody>
          <a:bodyPr>
            <a:normAutofit/>
          </a:bodyPr>
          <a:lstStyle/>
          <a:p>
            <a:r>
              <a:rPr lang="en-US" sz="7200" cap="small" dirty="0" smtClean="0"/>
              <a:t>hydroelectric</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232" y="1277982"/>
            <a:ext cx="7685106" cy="4827630"/>
          </a:xfrm>
          <a:prstGeom prst="rect">
            <a:avLst/>
          </a:prstGeom>
          <a:ln w="3175">
            <a:solidFill>
              <a:schemeClr val="tx1"/>
            </a:solidFill>
          </a:ln>
        </p:spPr>
      </p:pic>
    </p:spTree>
    <p:extLst>
      <p:ext uri="{BB962C8B-B14F-4D97-AF65-F5344CB8AC3E}">
        <p14:creationId xmlns:p14="http://schemas.microsoft.com/office/powerpoint/2010/main" val="1924227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07209" y="694264"/>
            <a:ext cx="12559486" cy="9269134"/>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02427" y="1457576"/>
            <a:ext cx="3966883" cy="4067089"/>
          </a:xfrm>
        </p:spPr>
        <p:txBody>
          <a:bodyPr>
            <a:normAutofit/>
          </a:bodyPr>
          <a:lstStyle/>
          <a:p>
            <a:pPr marL="45720" indent="0">
              <a:buNone/>
            </a:pPr>
            <a:r>
              <a:rPr lang="en-US" dirty="0">
                <a:solidFill>
                  <a:schemeClr val="accent6">
                    <a:lumMod val="75000"/>
                  </a:schemeClr>
                </a:solidFill>
              </a:rPr>
              <a:t>Presently, </a:t>
            </a:r>
            <a:r>
              <a:rPr lang="en-US" dirty="0" smtClean="0">
                <a:solidFill>
                  <a:schemeClr val="accent6">
                    <a:lumMod val="75000"/>
                  </a:schemeClr>
                </a:solidFill>
              </a:rPr>
              <a:t>the </a:t>
            </a:r>
            <a:r>
              <a:rPr lang="en-US" dirty="0" smtClean="0"/>
              <a:t>Hoover </a:t>
            </a:r>
            <a:r>
              <a:rPr lang="en-US" dirty="0"/>
              <a:t>Dam </a:t>
            </a:r>
            <a:r>
              <a:rPr lang="en-US" dirty="0">
                <a:solidFill>
                  <a:schemeClr val="accent6">
                    <a:lumMod val="75000"/>
                  </a:schemeClr>
                </a:solidFill>
              </a:rPr>
              <a:t>can produce over 2,000 megawatts of capacity and a yearly average generation of 4.5 billion kilowatt hours to serve the annual electrical needs of nearly </a:t>
            </a:r>
            <a:r>
              <a:rPr lang="en-US" dirty="0"/>
              <a:t>8 million people </a:t>
            </a:r>
            <a:r>
              <a:rPr lang="en-US" dirty="0">
                <a:solidFill>
                  <a:schemeClr val="accent6">
                    <a:lumMod val="75000"/>
                  </a:schemeClr>
                </a:solidFill>
              </a:rPr>
              <a:t>in Arizona, southern California, and southern Nevada</a:t>
            </a:r>
            <a:r>
              <a:rPr lang="en-US" dirty="0" smtClean="0">
                <a:solidFill>
                  <a:schemeClr val="accent6">
                    <a:lumMod val="75000"/>
                  </a:schemeClr>
                </a:solidFill>
              </a:rPr>
              <a:t>. </a:t>
            </a:r>
            <a:r>
              <a:rPr lang="en-US" sz="1800" dirty="0" smtClean="0">
                <a:solidFill>
                  <a:schemeClr val="accent6">
                    <a:lumMod val="75000"/>
                  </a:schemeClr>
                </a:solidFill>
              </a:rPr>
              <a:t>(powerauthority.org)</a:t>
            </a:r>
            <a:endParaRPr lang="en-US" sz="1800" dirty="0">
              <a:solidFill>
                <a:schemeClr val="accent6">
                  <a:lumMod val="75000"/>
                </a:schemeClr>
              </a:solidFill>
            </a:endParaRPr>
          </a:p>
        </p:txBody>
      </p:sp>
      <p:sp>
        <p:nvSpPr>
          <p:cNvPr id="4" name="Title 1"/>
          <p:cNvSpPr>
            <a:spLocks noGrp="1"/>
          </p:cNvSpPr>
          <p:nvPr>
            <p:ph type="title"/>
          </p:nvPr>
        </p:nvSpPr>
        <p:spPr>
          <a:xfrm>
            <a:off x="228600" y="-78378"/>
            <a:ext cx="9875520" cy="1356360"/>
          </a:xfrm>
        </p:spPr>
        <p:txBody>
          <a:bodyPr>
            <a:normAutofit/>
          </a:bodyPr>
          <a:lstStyle/>
          <a:p>
            <a:r>
              <a:rPr lang="en-US" sz="7200" cap="small" dirty="0" smtClean="0"/>
              <a:t>hydroelectric</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3852" y="1444226"/>
            <a:ext cx="7242452" cy="4080439"/>
          </a:xfrm>
          <a:prstGeom prst="rect">
            <a:avLst/>
          </a:prstGeom>
          <a:ln w="3175">
            <a:solidFill>
              <a:schemeClr val="tx1"/>
            </a:solidFill>
          </a:ln>
        </p:spPr>
      </p:pic>
    </p:spTree>
    <p:extLst>
      <p:ext uri="{BB962C8B-B14F-4D97-AF65-F5344CB8AC3E}">
        <p14:creationId xmlns:p14="http://schemas.microsoft.com/office/powerpoint/2010/main" val="946359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07209" y="694264"/>
            <a:ext cx="12559486" cy="9269134"/>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228600" y="-78378"/>
            <a:ext cx="9875520" cy="1356360"/>
          </a:xfrm>
        </p:spPr>
        <p:txBody>
          <a:bodyPr>
            <a:normAutofit/>
          </a:bodyPr>
          <a:lstStyle/>
          <a:p>
            <a:r>
              <a:rPr lang="en-US" sz="7200" cap="small" dirty="0" smtClean="0"/>
              <a:t>wind</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932313" y="1157469"/>
            <a:ext cx="5941439" cy="5050813"/>
          </a:xfrm>
        </p:spPr>
        <p:txBody>
          <a:bodyPr>
            <a:normAutofit fontScale="92500"/>
          </a:bodyPr>
          <a:lstStyle/>
          <a:p>
            <a:pPr marL="45720" lvl="0" indent="0">
              <a:buNone/>
            </a:pPr>
            <a:r>
              <a:rPr lang="en-US" sz="2300" dirty="0">
                <a:solidFill>
                  <a:schemeClr val="accent6">
                    <a:lumMod val="75000"/>
                  </a:schemeClr>
                </a:solidFill>
              </a:rPr>
              <a:t>Wind energy can be used in a similar scope as solar (to power homes or other small buildings</a:t>
            </a:r>
            <a:r>
              <a:rPr lang="en-US" sz="2300" dirty="0" smtClean="0">
                <a:solidFill>
                  <a:schemeClr val="accent6">
                    <a:lumMod val="75000"/>
                  </a:schemeClr>
                </a:solidFill>
              </a:rPr>
              <a:t>).</a:t>
            </a:r>
          </a:p>
          <a:p>
            <a:pPr marL="45720" lvl="0" indent="0">
              <a:buNone/>
            </a:pPr>
            <a:endParaRPr lang="en-US" sz="2300" dirty="0">
              <a:solidFill>
                <a:schemeClr val="accent6">
                  <a:lumMod val="75000"/>
                </a:schemeClr>
              </a:solidFill>
            </a:endParaRPr>
          </a:p>
          <a:p>
            <a:pPr marL="274320" lvl="1" indent="0">
              <a:buNone/>
            </a:pPr>
            <a:r>
              <a:rPr lang="en-US" sz="2300" b="1" dirty="0"/>
              <a:t>How it works:</a:t>
            </a:r>
          </a:p>
          <a:p>
            <a:pPr lvl="2"/>
            <a:r>
              <a:rPr lang="en-US" sz="2300" dirty="0">
                <a:solidFill>
                  <a:schemeClr val="accent6">
                    <a:lumMod val="75000"/>
                  </a:schemeClr>
                </a:solidFill>
              </a:rPr>
              <a:t>Wind drives a </a:t>
            </a:r>
            <a:r>
              <a:rPr lang="en-US" sz="2300" dirty="0"/>
              <a:t>turbine</a:t>
            </a:r>
            <a:r>
              <a:rPr lang="en-US" sz="2300" dirty="0">
                <a:solidFill>
                  <a:schemeClr val="accent6">
                    <a:lumMod val="75000"/>
                  </a:schemeClr>
                </a:solidFill>
              </a:rPr>
              <a:t> which drives a generator which produces </a:t>
            </a:r>
            <a:r>
              <a:rPr lang="en-US" sz="2300" dirty="0" smtClean="0">
                <a:solidFill>
                  <a:schemeClr val="accent6">
                    <a:lumMod val="75000"/>
                  </a:schemeClr>
                </a:solidFill>
              </a:rPr>
              <a:t>electricity.</a:t>
            </a:r>
            <a:endParaRPr lang="en-US" sz="2300" dirty="0">
              <a:solidFill>
                <a:schemeClr val="accent6">
                  <a:lumMod val="75000"/>
                </a:schemeClr>
              </a:solidFill>
            </a:endParaRPr>
          </a:p>
          <a:p>
            <a:pPr lvl="2"/>
            <a:r>
              <a:rPr lang="en-US" sz="2300" dirty="0">
                <a:solidFill>
                  <a:schemeClr val="accent6">
                    <a:lumMod val="75000"/>
                  </a:schemeClr>
                </a:solidFill>
              </a:rPr>
              <a:t>A </a:t>
            </a:r>
            <a:r>
              <a:rPr lang="en-US" sz="2300" dirty="0"/>
              <a:t>minimum wind speed of 4-6</a:t>
            </a:r>
            <a:r>
              <a:rPr lang="en-US" sz="2300" dirty="0">
                <a:solidFill>
                  <a:schemeClr val="accent6">
                    <a:lumMod val="75000"/>
                  </a:schemeClr>
                </a:solidFill>
              </a:rPr>
              <a:t> mph is needed to reliably produce </a:t>
            </a:r>
            <a:r>
              <a:rPr lang="en-US" sz="2300" dirty="0" smtClean="0">
                <a:solidFill>
                  <a:schemeClr val="accent6">
                    <a:lumMod val="75000"/>
                  </a:schemeClr>
                </a:solidFill>
              </a:rPr>
              <a:t>electricity.</a:t>
            </a:r>
            <a:endParaRPr lang="en-US" sz="2300" dirty="0">
              <a:solidFill>
                <a:schemeClr val="accent6">
                  <a:lumMod val="75000"/>
                </a:schemeClr>
              </a:solidFill>
            </a:endParaRPr>
          </a:p>
          <a:p>
            <a:pPr lvl="2"/>
            <a:r>
              <a:rPr lang="en-US" sz="2300" dirty="0">
                <a:solidFill>
                  <a:schemeClr val="accent6">
                    <a:lumMod val="75000"/>
                  </a:schemeClr>
                </a:solidFill>
              </a:rPr>
              <a:t>Because wind speed increases with height, the taller the turbine the greater wind speed they’ll be able to access. However due to regulations, most turbines can only be </a:t>
            </a:r>
            <a:br>
              <a:rPr lang="en-US" sz="2300" dirty="0">
                <a:solidFill>
                  <a:schemeClr val="accent6">
                    <a:lumMod val="75000"/>
                  </a:schemeClr>
                </a:solidFill>
              </a:rPr>
            </a:br>
            <a:r>
              <a:rPr lang="en-US" sz="2300" dirty="0" smtClean="0"/>
              <a:t>30m </a:t>
            </a:r>
            <a:r>
              <a:rPr lang="en-US" sz="2300" dirty="0"/>
              <a:t>tall.</a:t>
            </a:r>
          </a:p>
          <a:p>
            <a:pPr lvl="2"/>
            <a:r>
              <a:rPr lang="en-US" sz="2300" dirty="0">
                <a:solidFill>
                  <a:schemeClr val="accent6">
                    <a:lumMod val="75000"/>
                  </a:schemeClr>
                </a:solidFill>
              </a:rPr>
              <a:t>Wind energy is highly site specific, as wind speed varies greatly throughout the </a:t>
            </a:r>
            <a:r>
              <a:rPr lang="en-US" sz="2300" dirty="0" smtClean="0">
                <a:solidFill>
                  <a:schemeClr val="accent6">
                    <a:lumMod val="75000"/>
                  </a:schemeClr>
                </a:solidFill>
              </a:rPr>
              <a:t>country.</a:t>
            </a:r>
            <a:endParaRPr lang="en-US" sz="2300" dirty="0">
              <a:solidFill>
                <a:schemeClr val="accent6">
                  <a:lumMod val="75000"/>
                </a:schemeClr>
              </a:solidFill>
            </a:endParaRP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302" y="1156959"/>
            <a:ext cx="4994310" cy="5051323"/>
          </a:xfrm>
          <a:prstGeom prst="rect">
            <a:avLst/>
          </a:prstGeom>
          <a:ln w="3175">
            <a:solidFill>
              <a:schemeClr val="tx1"/>
            </a:solidFill>
          </a:ln>
        </p:spPr>
      </p:pic>
    </p:spTree>
    <p:extLst>
      <p:ext uri="{BB962C8B-B14F-4D97-AF65-F5344CB8AC3E}">
        <p14:creationId xmlns:p14="http://schemas.microsoft.com/office/powerpoint/2010/main" val="8031535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07209" y="694264"/>
            <a:ext cx="12559486" cy="9269134"/>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228600" y="-78378"/>
            <a:ext cx="9875520" cy="1356360"/>
          </a:xfrm>
        </p:spPr>
        <p:txBody>
          <a:bodyPr>
            <a:normAutofit/>
          </a:bodyPr>
          <a:lstStyle/>
          <a:p>
            <a:r>
              <a:rPr lang="en-US" sz="7200" cap="small" dirty="0" smtClean="0"/>
              <a:t>wind</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2568" y="1012301"/>
            <a:ext cx="6929269" cy="5164600"/>
          </a:xfrm>
          <a:prstGeom prst="rect">
            <a:avLst/>
          </a:prstGeom>
          <a:ln w="3175">
            <a:solidFill>
              <a:schemeClr val="tx1"/>
            </a:solidFill>
          </a:ln>
        </p:spPr>
      </p:pic>
    </p:spTree>
    <p:extLst>
      <p:ext uri="{BB962C8B-B14F-4D97-AF65-F5344CB8AC3E}">
        <p14:creationId xmlns:p14="http://schemas.microsoft.com/office/powerpoint/2010/main" val="30882101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07209" y="694264"/>
            <a:ext cx="12559486" cy="9269134"/>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228600" y="-78378"/>
            <a:ext cx="9875520" cy="1356360"/>
          </a:xfrm>
        </p:spPr>
        <p:txBody>
          <a:bodyPr>
            <a:normAutofit/>
          </a:bodyPr>
          <a:lstStyle/>
          <a:p>
            <a:r>
              <a:rPr lang="en-US" sz="7200" cap="small" dirty="0" smtClean="0"/>
              <a:t>wind</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429749" y="1431290"/>
            <a:ext cx="4448012" cy="4350810"/>
          </a:xfrm>
        </p:spPr>
        <p:txBody>
          <a:bodyPr>
            <a:normAutofit/>
          </a:bodyPr>
          <a:lstStyle/>
          <a:p>
            <a:pPr lvl="1"/>
            <a:r>
              <a:rPr lang="en-US" sz="2100" dirty="0">
                <a:solidFill>
                  <a:schemeClr val="accent6">
                    <a:lumMod val="75000"/>
                  </a:schemeClr>
                </a:solidFill>
              </a:rPr>
              <a:t>Wind turbines convert about </a:t>
            </a:r>
            <a:r>
              <a:rPr lang="en-US" sz="2100" dirty="0"/>
              <a:t>45%</a:t>
            </a:r>
            <a:r>
              <a:rPr lang="en-US" sz="2100" dirty="0">
                <a:solidFill>
                  <a:schemeClr val="accent6">
                    <a:lumMod val="75000"/>
                  </a:schemeClr>
                </a:solidFill>
              </a:rPr>
              <a:t> of the wind passing through the blades to </a:t>
            </a:r>
            <a:r>
              <a:rPr lang="en-US" sz="2100" dirty="0" smtClean="0">
                <a:solidFill>
                  <a:schemeClr val="accent6">
                    <a:lumMod val="75000"/>
                  </a:schemeClr>
                </a:solidFill>
              </a:rPr>
              <a:t>electricity. </a:t>
            </a:r>
            <a:r>
              <a:rPr lang="en-US" sz="1800" dirty="0">
                <a:solidFill>
                  <a:schemeClr val="accent6">
                    <a:lumMod val="75000"/>
                  </a:schemeClr>
                </a:solidFill>
              </a:rPr>
              <a:t>(energy.gov)</a:t>
            </a:r>
          </a:p>
          <a:p>
            <a:pPr lvl="1"/>
            <a:r>
              <a:rPr lang="en-US" sz="2100" dirty="0">
                <a:solidFill>
                  <a:schemeClr val="accent6">
                    <a:lumMod val="75000"/>
                  </a:schemeClr>
                </a:solidFill>
              </a:rPr>
              <a:t>It is one of the lowest priced energy sources today! </a:t>
            </a:r>
            <a:r>
              <a:rPr lang="en-US" sz="1800" dirty="0">
                <a:solidFill>
                  <a:schemeClr val="accent6">
                    <a:lumMod val="75000"/>
                  </a:schemeClr>
                </a:solidFill>
              </a:rPr>
              <a:t>(energy.gov)</a:t>
            </a:r>
          </a:p>
          <a:p>
            <a:pPr lvl="1"/>
            <a:r>
              <a:rPr lang="en-US" sz="2100" dirty="0">
                <a:solidFill>
                  <a:schemeClr val="accent6">
                    <a:lumMod val="75000"/>
                  </a:schemeClr>
                </a:solidFill>
              </a:rPr>
              <a:t>Unfortunately wind power can cause disruptions in bird and bat migrations, causing many fatalities every year. Practices are being implemented to help mitigate these </a:t>
            </a:r>
            <a:r>
              <a:rPr lang="en-US" sz="2100" dirty="0" smtClean="0">
                <a:solidFill>
                  <a:schemeClr val="accent6">
                    <a:lumMod val="75000"/>
                  </a:schemeClr>
                </a:solidFill>
              </a:rPr>
              <a:t>fatalities.</a:t>
            </a:r>
            <a:endParaRPr lang="en-US" sz="2100" dirty="0">
              <a:solidFill>
                <a:schemeClr val="accent6">
                  <a:lumMod val="75000"/>
                </a:schemeClr>
              </a:solidFill>
            </a:endParaRP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849" y="1431290"/>
            <a:ext cx="6483042" cy="4289612"/>
          </a:xfrm>
          <a:prstGeom prst="rect">
            <a:avLst/>
          </a:prstGeom>
          <a:ln w="3175">
            <a:solidFill>
              <a:schemeClr val="tx1"/>
            </a:solidFill>
          </a:ln>
        </p:spPr>
      </p:pic>
    </p:spTree>
    <p:extLst>
      <p:ext uri="{BB962C8B-B14F-4D97-AF65-F5344CB8AC3E}">
        <p14:creationId xmlns:p14="http://schemas.microsoft.com/office/powerpoint/2010/main" val="9038245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spect="1"/>
          </p:cNvSpPr>
          <p:nvPr/>
        </p:nvSpPr>
        <p:spPr>
          <a:xfrm>
            <a:off x="3707209" y="694264"/>
            <a:ext cx="12559486" cy="9269134"/>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631285" y="1158878"/>
            <a:ext cx="4720915" cy="5296765"/>
          </a:xfrm>
        </p:spPr>
        <p:txBody>
          <a:bodyPr>
            <a:normAutofit lnSpcReduction="10000"/>
          </a:bodyPr>
          <a:lstStyle/>
          <a:p>
            <a:pPr marL="45720" indent="0">
              <a:buNone/>
            </a:pPr>
            <a:r>
              <a:rPr lang="en-US" dirty="0"/>
              <a:t>Biomass energy </a:t>
            </a:r>
            <a:r>
              <a:rPr lang="en-US" dirty="0">
                <a:solidFill>
                  <a:schemeClr val="accent6">
                    <a:lumMod val="75000"/>
                  </a:schemeClr>
                </a:solidFill>
              </a:rPr>
              <a:t>is energy derived from burning plants and other organic materials such as crops, woody plants, algae, and the organic components of municipal and industrial </a:t>
            </a:r>
            <a:r>
              <a:rPr lang="en-US" dirty="0" smtClean="0">
                <a:solidFill>
                  <a:schemeClr val="accent6">
                    <a:lumMod val="75000"/>
                  </a:schemeClr>
                </a:solidFill>
              </a:rPr>
              <a:t>waste.</a:t>
            </a:r>
          </a:p>
          <a:p>
            <a:pPr marL="45720" indent="0">
              <a:buNone/>
            </a:pPr>
            <a:r>
              <a:rPr lang="en-US" b="1" dirty="0" smtClean="0"/>
              <a:t>How </a:t>
            </a:r>
            <a:r>
              <a:rPr lang="en-US" b="1" dirty="0"/>
              <a:t>it works:</a:t>
            </a:r>
          </a:p>
          <a:p>
            <a:pPr lvl="1"/>
            <a:endParaRPr lang="en-US" dirty="0" smtClean="0">
              <a:solidFill>
                <a:schemeClr val="accent6">
                  <a:lumMod val="75000"/>
                </a:schemeClr>
              </a:solidFill>
            </a:endParaRPr>
          </a:p>
          <a:p>
            <a:pPr lvl="1"/>
            <a:r>
              <a:rPr lang="en-US" dirty="0" smtClean="0">
                <a:solidFill>
                  <a:schemeClr val="accent6">
                    <a:lumMod val="75000"/>
                  </a:schemeClr>
                </a:solidFill>
              </a:rPr>
              <a:t>Biomass </a:t>
            </a:r>
            <a:r>
              <a:rPr lang="en-US" dirty="0">
                <a:solidFill>
                  <a:schemeClr val="accent6">
                    <a:lumMod val="75000"/>
                  </a:schemeClr>
                </a:solidFill>
              </a:rPr>
              <a:t>can be burned directly as a power source, or converted into a variety of fuels that can be used to power equipment and </a:t>
            </a:r>
            <a:r>
              <a:rPr lang="en-US" dirty="0" smtClean="0">
                <a:solidFill>
                  <a:schemeClr val="accent6">
                    <a:lumMod val="75000"/>
                  </a:schemeClr>
                </a:solidFill>
              </a:rPr>
              <a:t>machinery.</a:t>
            </a:r>
            <a:endParaRPr lang="en-US" dirty="0">
              <a:solidFill>
                <a:schemeClr val="accent6">
                  <a:lumMod val="75000"/>
                </a:schemeClr>
              </a:solidFill>
            </a:endParaRPr>
          </a:p>
          <a:p>
            <a:pPr lvl="1"/>
            <a:r>
              <a:rPr lang="en-US" dirty="0">
                <a:solidFill>
                  <a:schemeClr val="accent6">
                    <a:lumMod val="75000"/>
                  </a:schemeClr>
                </a:solidFill>
              </a:rPr>
              <a:t>Common biomass feedstocks include lumber mill scraps, corn grain </a:t>
            </a:r>
            <a:r>
              <a:rPr lang="en-US" dirty="0"/>
              <a:t>(ethanol)</a:t>
            </a:r>
            <a:r>
              <a:rPr lang="en-US" dirty="0">
                <a:solidFill>
                  <a:schemeClr val="accent6">
                    <a:lumMod val="75000"/>
                  </a:schemeClr>
                </a:solidFill>
              </a:rPr>
              <a:t>, and soybeans</a:t>
            </a:r>
            <a:r>
              <a:rPr lang="en-US" dirty="0"/>
              <a:t> (biodiesel</a:t>
            </a:r>
            <a:r>
              <a:rPr lang="en-US" dirty="0" smtClean="0"/>
              <a:t>).</a:t>
            </a:r>
            <a:endParaRPr lang="en-US" dirty="0"/>
          </a:p>
          <a:p>
            <a:pPr lvl="1"/>
            <a:r>
              <a:rPr lang="en-US" dirty="0">
                <a:solidFill>
                  <a:schemeClr val="accent6">
                    <a:lumMod val="75000"/>
                  </a:schemeClr>
                </a:solidFill>
              </a:rPr>
              <a:t>This feedstock is converted into power or fuel to be used in a variety of </a:t>
            </a:r>
            <a:r>
              <a:rPr lang="en-US" dirty="0" smtClean="0">
                <a:solidFill>
                  <a:schemeClr val="accent6">
                    <a:lumMod val="75000"/>
                  </a:schemeClr>
                </a:solidFill>
              </a:rPr>
              <a:t>instances.</a:t>
            </a:r>
            <a:endParaRPr lang="en-US" dirty="0">
              <a:solidFill>
                <a:schemeClr val="accent6">
                  <a:lumMod val="75000"/>
                </a:schemeClr>
              </a:solidFill>
            </a:endParaRPr>
          </a:p>
          <a:p>
            <a:endParaRPr lang="en-US" dirty="0"/>
          </a:p>
        </p:txBody>
      </p:sp>
      <p:sp>
        <p:nvSpPr>
          <p:cNvPr id="4" name="Title 1"/>
          <p:cNvSpPr>
            <a:spLocks noGrp="1"/>
          </p:cNvSpPr>
          <p:nvPr>
            <p:ph type="title"/>
          </p:nvPr>
        </p:nvSpPr>
        <p:spPr>
          <a:xfrm>
            <a:off x="228600" y="-78378"/>
            <a:ext cx="9875520" cy="1356360"/>
          </a:xfrm>
        </p:spPr>
        <p:txBody>
          <a:bodyPr>
            <a:normAutofit/>
          </a:bodyPr>
          <a:lstStyle/>
          <a:p>
            <a:r>
              <a:rPr lang="en-US" sz="7200" cap="small" dirty="0" smtClean="0"/>
              <a:t>biomass</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251" y="1171110"/>
            <a:ext cx="5284534" cy="5284534"/>
          </a:xfrm>
          <a:prstGeom prst="rect">
            <a:avLst/>
          </a:prstGeom>
          <a:ln w="3175">
            <a:solidFill>
              <a:schemeClr val="tx1"/>
            </a:solidFill>
          </a:ln>
        </p:spPr>
      </p:pic>
    </p:spTree>
    <p:extLst>
      <p:ext uri="{BB962C8B-B14F-4D97-AF65-F5344CB8AC3E}">
        <p14:creationId xmlns:p14="http://schemas.microsoft.com/office/powerpoint/2010/main" val="1898156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spect="1"/>
          </p:cNvSpPr>
          <p:nvPr/>
        </p:nvSpPr>
        <p:spPr>
          <a:xfrm>
            <a:off x="3707209" y="694264"/>
            <a:ext cx="12559486" cy="9269134"/>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03331" y="1296820"/>
            <a:ext cx="3724916" cy="4890056"/>
          </a:xfrm>
        </p:spPr>
        <p:txBody>
          <a:bodyPr>
            <a:normAutofit/>
          </a:bodyPr>
          <a:lstStyle/>
          <a:p>
            <a:r>
              <a:rPr lang="en-US" dirty="0">
                <a:solidFill>
                  <a:schemeClr val="accent6">
                    <a:lumMod val="75000"/>
                  </a:schemeClr>
                </a:solidFill>
              </a:rPr>
              <a:t>Biomass reduces our dependence on fossil </a:t>
            </a:r>
            <a:r>
              <a:rPr lang="en-US" dirty="0" smtClean="0">
                <a:solidFill>
                  <a:schemeClr val="accent6">
                    <a:lumMod val="75000"/>
                  </a:schemeClr>
                </a:solidFill>
              </a:rPr>
              <a:t>fuels.</a:t>
            </a:r>
            <a:endParaRPr lang="en-US" dirty="0">
              <a:solidFill>
                <a:schemeClr val="accent6">
                  <a:lumMod val="75000"/>
                </a:schemeClr>
              </a:solidFill>
            </a:endParaRPr>
          </a:p>
          <a:p>
            <a:r>
              <a:rPr lang="en-US" dirty="0">
                <a:solidFill>
                  <a:schemeClr val="accent6">
                    <a:lumMod val="75000"/>
                  </a:schemeClr>
                </a:solidFill>
              </a:rPr>
              <a:t>Because biomass fuels can be made from many different organic products, locations can use whatever feedstock is most readily available</a:t>
            </a:r>
            <a:r>
              <a:rPr lang="en-US" dirty="0" smtClean="0">
                <a:solidFill>
                  <a:schemeClr val="accent6">
                    <a:lumMod val="75000"/>
                  </a:schemeClr>
                </a:solidFill>
              </a:rPr>
              <a:t>.</a:t>
            </a:r>
            <a:endParaRPr lang="en-US" dirty="0">
              <a:solidFill>
                <a:schemeClr val="accent6">
                  <a:lumMod val="75000"/>
                </a:schemeClr>
              </a:solidFill>
            </a:endParaRPr>
          </a:p>
          <a:p>
            <a:r>
              <a:rPr lang="en-US" dirty="0">
                <a:solidFill>
                  <a:schemeClr val="accent6">
                    <a:lumMod val="75000"/>
                  </a:schemeClr>
                </a:solidFill>
              </a:rPr>
              <a:t>Biomass doesn’t produce carbon emissions and can help reduce industrial </a:t>
            </a:r>
            <a:r>
              <a:rPr lang="en-US" dirty="0" smtClean="0">
                <a:solidFill>
                  <a:schemeClr val="accent6">
                    <a:lumMod val="75000"/>
                  </a:schemeClr>
                </a:solidFill>
              </a:rPr>
              <a:t>waste.</a:t>
            </a:r>
            <a:endParaRPr lang="en-US" dirty="0">
              <a:solidFill>
                <a:schemeClr val="accent6">
                  <a:lumMod val="75000"/>
                </a:schemeClr>
              </a:solidFill>
            </a:endParaRPr>
          </a:p>
          <a:p>
            <a:endParaRPr lang="en-US" dirty="0"/>
          </a:p>
        </p:txBody>
      </p:sp>
      <p:sp>
        <p:nvSpPr>
          <p:cNvPr id="4" name="Title 1"/>
          <p:cNvSpPr>
            <a:spLocks noGrp="1"/>
          </p:cNvSpPr>
          <p:nvPr>
            <p:ph type="title"/>
          </p:nvPr>
        </p:nvSpPr>
        <p:spPr>
          <a:xfrm>
            <a:off x="228600" y="-78378"/>
            <a:ext cx="9875520" cy="1356360"/>
          </a:xfrm>
        </p:spPr>
        <p:txBody>
          <a:bodyPr>
            <a:normAutofit/>
          </a:bodyPr>
          <a:lstStyle/>
          <a:p>
            <a:r>
              <a:rPr lang="en-US" sz="7200" cap="small" dirty="0" smtClean="0"/>
              <a:t>biomass</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5595" y="1277982"/>
            <a:ext cx="7340603" cy="4590200"/>
          </a:xfrm>
          <a:prstGeom prst="rect">
            <a:avLst/>
          </a:prstGeom>
          <a:ln w="3175">
            <a:solidFill>
              <a:schemeClr val="tx1"/>
            </a:solidFill>
          </a:ln>
        </p:spPr>
      </p:pic>
    </p:spTree>
    <p:extLst>
      <p:ext uri="{BB962C8B-B14F-4D97-AF65-F5344CB8AC3E}">
        <p14:creationId xmlns:p14="http://schemas.microsoft.com/office/powerpoint/2010/main" val="3482991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07209" y="694264"/>
            <a:ext cx="12559486" cy="9269134"/>
          </a:xfrm>
          <a:prstGeom prst="rect">
            <a:avLst/>
          </a:prstGeom>
          <a:blipFill dpi="0" rotWithShape="1">
            <a:blip r:embed="rId3">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5782" y="-68240"/>
            <a:ext cx="9875520" cy="1356360"/>
          </a:xfrm>
        </p:spPr>
        <p:txBody>
          <a:bodyPr>
            <a:normAutofit/>
          </a:bodyPr>
          <a:lstStyle/>
          <a:p>
            <a:r>
              <a:rPr lang="en-US" sz="7200" cap="small" dirty="0"/>
              <a:t>p</a:t>
            </a:r>
            <a:r>
              <a:rPr lang="en-US" sz="7200" cap="small" dirty="0" smtClean="0"/>
              <a:t>op quiz…</a:t>
            </a:r>
            <a:endParaRPr lang="en-US" sz="7200" cap="small" dirty="0"/>
          </a:p>
        </p:txBody>
      </p:sp>
      <p:sp>
        <p:nvSpPr>
          <p:cNvPr id="5" name="Rectangle 4"/>
          <p:cNvSpPr/>
          <p:nvPr/>
        </p:nvSpPr>
        <p:spPr>
          <a:xfrm>
            <a:off x="114300" y="7287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916529" y="2169127"/>
            <a:ext cx="10386512" cy="4704091"/>
          </a:xfrm>
        </p:spPr>
        <p:txBody>
          <a:bodyPr>
            <a:normAutofit/>
          </a:bodyPr>
          <a:lstStyle/>
          <a:p>
            <a:pPr marL="45720" indent="0" algn="ctr">
              <a:buNone/>
            </a:pPr>
            <a:r>
              <a:rPr lang="en-US" sz="2800" dirty="0">
                <a:solidFill>
                  <a:schemeClr val="accent6">
                    <a:lumMod val="75000"/>
                  </a:schemeClr>
                </a:solidFill>
              </a:rPr>
              <a:t>This presentation includes an interactive component using </a:t>
            </a:r>
            <a:r>
              <a:rPr lang="en-US" sz="2800" dirty="0" err="1">
                <a:solidFill>
                  <a:schemeClr val="accent6">
                    <a:lumMod val="75000"/>
                  </a:schemeClr>
                </a:solidFill>
              </a:rPr>
              <a:t>TurningPoint</a:t>
            </a:r>
            <a:r>
              <a:rPr lang="en-US" sz="2800" dirty="0">
                <a:solidFill>
                  <a:schemeClr val="accent6">
                    <a:lumMod val="75000"/>
                  </a:schemeClr>
                </a:solidFill>
              </a:rPr>
              <a:t> software. You will be asked a series of questions at the start of the presentation and again at the end to help us measure your change in knowledge. Questions are answered by using the remotes handed out. </a:t>
            </a:r>
          </a:p>
          <a:p>
            <a:pPr marL="45720" indent="0" algn="ctr">
              <a:buNone/>
            </a:pPr>
            <a:r>
              <a:rPr lang="en-US" sz="2800" dirty="0">
                <a:solidFill>
                  <a:schemeClr val="accent6">
                    <a:lumMod val="75000"/>
                  </a:schemeClr>
                </a:solidFill>
              </a:rPr>
              <a:t/>
            </a:r>
            <a:br>
              <a:rPr lang="en-US" sz="2800" dirty="0">
                <a:solidFill>
                  <a:schemeClr val="accent6">
                    <a:lumMod val="75000"/>
                  </a:schemeClr>
                </a:solidFill>
              </a:rPr>
            </a:br>
            <a:r>
              <a:rPr lang="en-US" sz="2800" dirty="0">
                <a:solidFill>
                  <a:schemeClr val="accent6">
                    <a:lumMod val="75000"/>
                  </a:schemeClr>
                </a:solidFill>
              </a:rPr>
              <a:t>Let’s do a practice question!</a:t>
            </a:r>
          </a:p>
          <a:p>
            <a:pPr marL="45720" indent="0">
              <a:buNone/>
            </a:pPr>
            <a:r>
              <a:rPr lang="en-US" sz="2400" dirty="0"/>
              <a:t/>
            </a:r>
            <a:br>
              <a:rPr lang="en-US" sz="2400" dirty="0"/>
            </a:br>
            <a:r>
              <a:rPr lang="en-US" sz="2400" dirty="0"/>
              <a:t/>
            </a:r>
            <a:br>
              <a:rPr lang="en-US" sz="2400" dirty="0"/>
            </a:br>
            <a:endParaRPr lang="en-US" sz="2400" dirty="0" smtClean="0">
              <a:solidFill>
                <a:schemeClr val="accent6">
                  <a:lumMod val="75000"/>
                </a:schemeClr>
              </a:solidFill>
            </a:endParaRPr>
          </a:p>
          <a:p>
            <a:pPr lvl="0"/>
            <a:endParaRPr lang="en-US" sz="2400" dirty="0">
              <a:solidFill>
                <a:schemeClr val="accent6">
                  <a:lumMod val="75000"/>
                </a:schemeClr>
              </a:solidFill>
            </a:endParaRPr>
          </a:p>
          <a:p>
            <a:pPr lvl="1"/>
            <a:endParaRPr lang="en-US" sz="2400" dirty="0">
              <a:solidFill>
                <a:schemeClr val="accent6">
                  <a:lumMod val="75000"/>
                </a:schemeClr>
              </a:solidFill>
            </a:endParaRPr>
          </a:p>
          <a:p>
            <a:pPr marL="45720" indent="0">
              <a:buNone/>
            </a:pPr>
            <a:endParaRPr lang="en-US" sz="2800" dirty="0">
              <a:solidFill>
                <a:schemeClr val="accent6">
                  <a:lumMod val="75000"/>
                </a:schemeClr>
              </a:solidFill>
            </a:endParaRPr>
          </a:p>
          <a:p>
            <a:endParaRPr lang="en-US" sz="2800" dirty="0">
              <a:solidFill>
                <a:schemeClr val="accent6">
                  <a:lumMod val="75000"/>
                </a:schemeClr>
              </a:solidFill>
            </a:endParaRPr>
          </a:p>
        </p:txBody>
      </p:sp>
    </p:spTree>
    <p:extLst>
      <p:ext uri="{BB962C8B-B14F-4D97-AF65-F5344CB8AC3E}">
        <p14:creationId xmlns:p14="http://schemas.microsoft.com/office/powerpoint/2010/main" val="38864562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spect="1"/>
          </p:cNvSpPr>
          <p:nvPr/>
        </p:nvSpPr>
        <p:spPr>
          <a:xfrm>
            <a:off x="3707209" y="694264"/>
            <a:ext cx="12559486" cy="9269134"/>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525116" y="1171110"/>
            <a:ext cx="4201717" cy="4890056"/>
          </a:xfrm>
        </p:spPr>
        <p:txBody>
          <a:bodyPr>
            <a:normAutofit/>
          </a:bodyPr>
          <a:lstStyle/>
          <a:p>
            <a:pPr lvl="0"/>
            <a:r>
              <a:rPr lang="en-US" sz="2400" dirty="0">
                <a:solidFill>
                  <a:schemeClr val="accent6">
                    <a:lumMod val="75000"/>
                  </a:schemeClr>
                </a:solidFill>
              </a:rPr>
              <a:t>Renewable energy like </a:t>
            </a:r>
            <a:r>
              <a:rPr lang="en-US" sz="2400" dirty="0"/>
              <a:t>solar and wind</a:t>
            </a:r>
            <a:r>
              <a:rPr lang="en-US" sz="2400" dirty="0">
                <a:solidFill>
                  <a:schemeClr val="accent6">
                    <a:lumMod val="75000"/>
                  </a:schemeClr>
                </a:solidFill>
              </a:rPr>
              <a:t> have become much more economically viable options in the recent decade due to significant advancements in </a:t>
            </a:r>
            <a:r>
              <a:rPr lang="en-US" sz="2400" dirty="0" smtClean="0">
                <a:solidFill>
                  <a:schemeClr val="accent6">
                    <a:lumMod val="75000"/>
                  </a:schemeClr>
                </a:solidFill>
              </a:rPr>
              <a:t>technology.</a:t>
            </a:r>
            <a:endParaRPr lang="en-US" sz="2400" dirty="0">
              <a:solidFill>
                <a:schemeClr val="accent6">
                  <a:lumMod val="75000"/>
                </a:schemeClr>
              </a:solidFill>
            </a:endParaRPr>
          </a:p>
          <a:p>
            <a:pPr lvl="0"/>
            <a:r>
              <a:rPr lang="en-US" sz="2400" dirty="0">
                <a:solidFill>
                  <a:schemeClr val="accent6">
                    <a:lumMod val="75000"/>
                  </a:schemeClr>
                </a:solidFill>
              </a:rPr>
              <a:t>According to recent analysis performed by the Natural Resources Defense Council, the US is greatly surpassing the clean energy targets it set in </a:t>
            </a:r>
            <a:r>
              <a:rPr lang="en-US" sz="2400" dirty="0" smtClean="0">
                <a:solidFill>
                  <a:schemeClr val="accent6">
                    <a:lumMod val="75000"/>
                  </a:schemeClr>
                </a:solidFill>
              </a:rPr>
              <a:t>2006.</a:t>
            </a:r>
            <a:endParaRPr lang="en-US" sz="2400" dirty="0">
              <a:solidFill>
                <a:schemeClr val="accent6">
                  <a:lumMod val="75000"/>
                </a:schemeClr>
              </a:solidFill>
            </a:endParaRPr>
          </a:p>
          <a:p>
            <a:endParaRPr lang="en-US" dirty="0"/>
          </a:p>
        </p:txBody>
      </p:sp>
      <p:sp>
        <p:nvSpPr>
          <p:cNvPr id="4" name="Title 1"/>
          <p:cNvSpPr>
            <a:spLocks noGrp="1"/>
          </p:cNvSpPr>
          <p:nvPr>
            <p:ph type="title"/>
          </p:nvPr>
        </p:nvSpPr>
        <p:spPr>
          <a:xfrm>
            <a:off x="228600" y="-78378"/>
            <a:ext cx="9875520" cy="1356360"/>
          </a:xfrm>
        </p:spPr>
        <p:txBody>
          <a:bodyPr>
            <a:normAutofit/>
          </a:bodyPr>
          <a:lstStyle/>
          <a:p>
            <a:r>
              <a:rPr lang="en-US" sz="7200" cap="small" dirty="0"/>
              <a:t>t</a:t>
            </a:r>
            <a:r>
              <a:rPr lang="en-US" sz="7200" cap="small" dirty="0" smtClean="0"/>
              <a:t>he future</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751" y="1171110"/>
            <a:ext cx="6863237" cy="4890056"/>
          </a:xfrm>
          <a:prstGeom prst="rect">
            <a:avLst/>
          </a:prstGeom>
          <a:solidFill>
            <a:srgbClr val="000000"/>
          </a:solidFill>
          <a:ln w="3175">
            <a:solidFill>
              <a:schemeClr val="tx1"/>
            </a:solidFill>
          </a:ln>
        </p:spPr>
      </p:pic>
    </p:spTree>
    <p:extLst>
      <p:ext uri="{BB962C8B-B14F-4D97-AF65-F5344CB8AC3E}">
        <p14:creationId xmlns:p14="http://schemas.microsoft.com/office/powerpoint/2010/main" val="1442324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07209" y="694264"/>
            <a:ext cx="12559486" cy="9269134"/>
          </a:xfrm>
          <a:prstGeom prst="rect">
            <a:avLst/>
          </a:prstGeom>
          <a:blipFill dpi="0" rotWithShape="1">
            <a:blip r:embed="rId5">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descr="Less than 1% got 0, 5-10% got 0, 10-15% got 0, 20-25% got 0, "/>
          <p:cNvSpPr/>
          <p:nvPr>
            <p:custDataLst>
              <p:tags r:id="rId2"/>
            </p:custDataLst>
          </p:nvPr>
        </p:nvSpPr>
        <p:spPr>
          <a:xfrm>
            <a:off x="5848350" y="1714500"/>
            <a:ext cx="6096000" cy="5143500"/>
          </a:xfrm>
          <a:prstGeom prst="rect">
            <a:avLst/>
          </a:prstGeom>
          <a:blipFill>
            <a:blip r:embed="rId6"/>
            <a:stretch>
              <a:fillRect/>
            </a:stretch>
          </a:blip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458865" y="1288120"/>
            <a:ext cx="6086314" cy="1356360"/>
          </a:xfrm>
        </p:spPr>
        <p:txBody>
          <a:bodyPr>
            <a:normAutofit fontScale="90000"/>
          </a:bodyPr>
          <a:lstStyle/>
          <a:p>
            <a:r>
              <a:rPr lang="en-US" sz="3200" dirty="0" smtClean="0">
                <a:solidFill>
                  <a:schemeClr val="accent6">
                    <a:lumMod val="75000"/>
                  </a:schemeClr>
                </a:solidFill>
              </a:rPr>
              <a:t>Renewable energy sources account for what percentage of US energy production?</a:t>
            </a:r>
            <a:endParaRPr lang="en-US" sz="3200" dirty="0">
              <a:solidFill>
                <a:schemeClr val="accent6">
                  <a:lumMod val="75000"/>
                </a:schemeClr>
              </a:solidFill>
            </a:endParaRPr>
          </a:p>
        </p:txBody>
      </p:sp>
      <p:sp>
        <p:nvSpPr>
          <p:cNvPr id="3" name="TPAnswers" title="Answer Text Shape"/>
          <p:cNvSpPr>
            <a:spLocks noGrp="1"/>
          </p:cNvSpPr>
          <p:nvPr>
            <p:ph type="body" idx="1"/>
            <p:custDataLst>
              <p:tags r:id="rId3"/>
            </p:custDataLst>
          </p:nvPr>
        </p:nvSpPr>
        <p:spPr>
          <a:xfrm>
            <a:off x="458865" y="3024677"/>
            <a:ext cx="4953000" cy="2967049"/>
          </a:xfrm>
        </p:spPr>
        <p:txBody>
          <a:bodyPr>
            <a:normAutofit/>
          </a:bodyPr>
          <a:lstStyle/>
          <a:p>
            <a:pPr marL="788670" indent="-742950">
              <a:buFont typeface="Corbel" pitchFamily="34" charset="0"/>
              <a:buAutoNum type="alphaUcPeriod"/>
            </a:pPr>
            <a:r>
              <a:rPr lang="en-US" sz="3600" dirty="0" smtClean="0">
                <a:solidFill>
                  <a:schemeClr val="accent6">
                    <a:lumMod val="75000"/>
                  </a:schemeClr>
                </a:solidFill>
              </a:rPr>
              <a:t>Less than 1%</a:t>
            </a:r>
          </a:p>
          <a:p>
            <a:pPr marL="788670" indent="-742950">
              <a:buFont typeface="Corbel" pitchFamily="34" charset="0"/>
              <a:buAutoNum type="alphaUcPeriod"/>
            </a:pPr>
            <a:r>
              <a:rPr lang="en-US" sz="3600" dirty="0" smtClean="0">
                <a:solidFill>
                  <a:schemeClr val="accent6">
                    <a:lumMod val="75000"/>
                  </a:schemeClr>
                </a:solidFill>
              </a:rPr>
              <a:t>5-10%</a:t>
            </a:r>
          </a:p>
          <a:p>
            <a:pPr marL="788670" indent="-742950">
              <a:buFont typeface="Corbel" pitchFamily="34" charset="0"/>
              <a:buAutoNum type="alphaUcPeriod"/>
            </a:pPr>
            <a:r>
              <a:rPr lang="en-US" sz="3600" dirty="0" smtClean="0">
                <a:solidFill>
                  <a:schemeClr val="accent6">
                    <a:lumMod val="75000"/>
                  </a:schemeClr>
                </a:solidFill>
              </a:rPr>
              <a:t>10-15%</a:t>
            </a:r>
          </a:p>
          <a:p>
            <a:pPr marL="788670" indent="-742950">
              <a:buFont typeface="Corbel" pitchFamily="34" charset="0"/>
              <a:buAutoNum type="alphaUcPeriod"/>
            </a:pPr>
            <a:r>
              <a:rPr lang="en-US" sz="3600" dirty="0" smtClean="0">
                <a:solidFill>
                  <a:schemeClr val="accent6">
                    <a:lumMod val="75000"/>
                  </a:schemeClr>
                </a:solidFill>
              </a:rPr>
              <a:t>20-25%</a:t>
            </a:r>
          </a:p>
        </p:txBody>
      </p:sp>
      <p:sp>
        <p:nvSpPr>
          <p:cNvPr id="4" name="TPPolling"/>
          <p:cNvSpPr/>
          <p:nvPr/>
        </p:nvSpPr>
        <p:spPr>
          <a:xfrm>
            <a:off x="0" y="0"/>
            <a:ext cx="12700" cy="12700"/>
          </a:xfrm>
          <a:prstGeom prst="rect">
            <a:avLst/>
          </a:prstGeom>
          <a:solidFill>
            <a:schemeClr val="accent1">
              <a:alpha val="1000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5782" y="-6824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7200" cap="small" dirty="0"/>
              <a:t>p</a:t>
            </a:r>
            <a:r>
              <a:rPr lang="en-US" sz="7200" cap="small" dirty="0" smtClean="0"/>
              <a:t>op quiz…</a:t>
            </a:r>
            <a:endParaRPr lang="en-US" sz="7200" cap="small" dirty="0"/>
          </a:p>
        </p:txBody>
      </p:sp>
      <p:sp>
        <p:nvSpPr>
          <p:cNvPr id="9" name="5-Point Star 8"/>
          <p:cNvSpPr/>
          <p:nvPr/>
        </p:nvSpPr>
        <p:spPr>
          <a:xfrm rot="1054873">
            <a:off x="522454" y="4402758"/>
            <a:ext cx="498066" cy="4980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5518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07209" y="694264"/>
            <a:ext cx="12559486" cy="9269134"/>
          </a:xfrm>
          <a:prstGeom prst="rect">
            <a:avLst/>
          </a:prstGeom>
          <a:blipFill dpi="0" rotWithShape="1">
            <a:blip r:embed="rId5">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descr="8% got 0, 14% got 0, 20% got 0, 25% got 0, "/>
          <p:cNvSpPr/>
          <p:nvPr>
            <p:custDataLst>
              <p:tags r:id="rId2"/>
            </p:custDataLst>
          </p:nvPr>
        </p:nvSpPr>
        <p:spPr>
          <a:xfrm>
            <a:off x="5848350" y="1714500"/>
            <a:ext cx="6096000" cy="5143500"/>
          </a:xfrm>
          <a:prstGeom prst="rect">
            <a:avLst/>
          </a:prstGeom>
          <a:blipFill>
            <a:blip r:embed="rId6"/>
            <a:stretch>
              <a:fillRect/>
            </a:stretch>
          </a:blip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458864" y="1375580"/>
            <a:ext cx="6014125" cy="1356360"/>
          </a:xfrm>
        </p:spPr>
        <p:txBody>
          <a:bodyPr>
            <a:normAutofit fontScale="90000"/>
          </a:bodyPr>
          <a:lstStyle/>
          <a:p>
            <a:r>
              <a:rPr lang="en-US" sz="3200" dirty="0" smtClean="0">
                <a:solidFill>
                  <a:schemeClr val="accent6">
                    <a:lumMod val="75000"/>
                  </a:schemeClr>
                </a:solidFill>
              </a:rPr>
              <a:t>What is the current efficiency rate that can be reached by a typical solar panel?</a:t>
            </a:r>
            <a:endParaRPr lang="en-US" sz="3200" dirty="0">
              <a:solidFill>
                <a:schemeClr val="accent6">
                  <a:lumMod val="75000"/>
                </a:schemeClr>
              </a:solidFill>
            </a:endParaRPr>
          </a:p>
        </p:txBody>
      </p:sp>
      <p:sp>
        <p:nvSpPr>
          <p:cNvPr id="3" name="TPAnswers" title="Answer Text Shape"/>
          <p:cNvSpPr>
            <a:spLocks noGrp="1"/>
          </p:cNvSpPr>
          <p:nvPr>
            <p:ph type="body" idx="1"/>
            <p:custDataLst>
              <p:tags r:id="rId3"/>
            </p:custDataLst>
          </p:nvPr>
        </p:nvSpPr>
        <p:spPr>
          <a:xfrm>
            <a:off x="458864" y="2819400"/>
            <a:ext cx="4953000" cy="4038600"/>
          </a:xfrm>
        </p:spPr>
        <p:txBody>
          <a:bodyPr>
            <a:normAutofit/>
          </a:bodyPr>
          <a:lstStyle/>
          <a:p>
            <a:pPr marL="788670" indent="-742950">
              <a:buFont typeface="Corbel" pitchFamily="34" charset="0"/>
              <a:buAutoNum type="alphaUcPeriod"/>
            </a:pPr>
            <a:r>
              <a:rPr lang="en-US" sz="3600" dirty="0" smtClean="0">
                <a:solidFill>
                  <a:schemeClr val="accent6">
                    <a:lumMod val="75000"/>
                  </a:schemeClr>
                </a:solidFill>
              </a:rPr>
              <a:t>8%</a:t>
            </a:r>
          </a:p>
          <a:p>
            <a:pPr marL="788670" indent="-742950">
              <a:buFont typeface="Corbel" pitchFamily="34" charset="0"/>
              <a:buAutoNum type="alphaUcPeriod"/>
            </a:pPr>
            <a:r>
              <a:rPr lang="en-US" sz="3600" dirty="0" smtClean="0">
                <a:solidFill>
                  <a:schemeClr val="accent6">
                    <a:lumMod val="75000"/>
                  </a:schemeClr>
                </a:solidFill>
              </a:rPr>
              <a:t>14%</a:t>
            </a:r>
          </a:p>
          <a:p>
            <a:pPr marL="788670" indent="-742950">
              <a:buFont typeface="Corbel" pitchFamily="34" charset="0"/>
              <a:buAutoNum type="alphaUcPeriod"/>
            </a:pPr>
            <a:r>
              <a:rPr lang="en-US" sz="3600" dirty="0" smtClean="0">
                <a:solidFill>
                  <a:schemeClr val="accent6">
                    <a:lumMod val="75000"/>
                  </a:schemeClr>
                </a:solidFill>
              </a:rPr>
              <a:t>20%</a:t>
            </a:r>
          </a:p>
          <a:p>
            <a:pPr marL="788670" indent="-742950">
              <a:buFont typeface="Corbel" pitchFamily="34" charset="0"/>
              <a:buAutoNum type="alphaUcPeriod"/>
            </a:pPr>
            <a:r>
              <a:rPr lang="en-US" sz="3600" dirty="0" smtClean="0">
                <a:solidFill>
                  <a:schemeClr val="accent6">
                    <a:lumMod val="75000"/>
                  </a:schemeClr>
                </a:solidFill>
              </a:rPr>
              <a:t>25%</a:t>
            </a:r>
            <a:endParaRPr lang="en-US" sz="3600" dirty="0">
              <a:solidFill>
                <a:schemeClr val="accent6">
                  <a:lumMod val="75000"/>
                </a:schemeClr>
              </a:solidFill>
            </a:endParaRPr>
          </a:p>
        </p:txBody>
      </p:sp>
      <p:sp>
        <p:nvSpPr>
          <p:cNvPr id="4" name="TPPolling"/>
          <p:cNvSpPr/>
          <p:nvPr/>
        </p:nvSpPr>
        <p:spPr>
          <a:xfrm>
            <a:off x="0" y="0"/>
            <a:ext cx="12700" cy="12700"/>
          </a:xfrm>
          <a:prstGeom prst="rect">
            <a:avLst/>
          </a:prstGeom>
          <a:solidFill>
            <a:schemeClr val="accent1">
              <a:alpha val="1000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5782" y="-6824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7200" cap="small" dirty="0"/>
              <a:t>p</a:t>
            </a:r>
            <a:r>
              <a:rPr lang="en-US" sz="7200" cap="small" dirty="0" smtClean="0"/>
              <a:t>op quiz…</a:t>
            </a:r>
            <a:endParaRPr lang="en-US" sz="7200" cap="small" dirty="0"/>
          </a:p>
        </p:txBody>
      </p:sp>
      <p:sp>
        <p:nvSpPr>
          <p:cNvPr id="7" name="5-Point Star 6"/>
          <p:cNvSpPr/>
          <p:nvPr/>
        </p:nvSpPr>
        <p:spPr>
          <a:xfrm rot="1054873">
            <a:off x="481458" y="3532806"/>
            <a:ext cx="498066" cy="4980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1423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07209" y="694264"/>
            <a:ext cx="12559486" cy="9269134"/>
          </a:xfrm>
          <a:prstGeom prst="rect">
            <a:avLst/>
          </a:prstGeom>
          <a:blipFill dpi="0" rotWithShape="1">
            <a:blip r:embed="rId5">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descr="Lumber mill scraps got 0, Corn grains got 0, Soybeans got 0, All of the above got 0, "/>
          <p:cNvSpPr/>
          <p:nvPr>
            <p:custDataLst>
              <p:tags r:id="rId2"/>
            </p:custDataLst>
          </p:nvPr>
        </p:nvSpPr>
        <p:spPr>
          <a:xfrm>
            <a:off x="5842000" y="1714500"/>
            <a:ext cx="6096000" cy="5143500"/>
          </a:xfrm>
          <a:prstGeom prst="rect">
            <a:avLst/>
          </a:prstGeom>
          <a:blipFill>
            <a:blip r:embed="rId6"/>
            <a:stretch>
              <a:fillRect/>
            </a:stretch>
          </a:blip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458864" y="1288120"/>
            <a:ext cx="5845683" cy="1356360"/>
          </a:xfrm>
        </p:spPr>
        <p:txBody>
          <a:bodyPr>
            <a:normAutofit fontScale="90000"/>
          </a:bodyPr>
          <a:lstStyle/>
          <a:p>
            <a:r>
              <a:rPr lang="en-US" sz="3200" dirty="0" smtClean="0">
                <a:solidFill>
                  <a:schemeClr val="accent6">
                    <a:lumMod val="75000"/>
                  </a:schemeClr>
                </a:solidFill>
              </a:rPr>
              <a:t>Biomass fuels can be made from which of the following feedstocks?</a:t>
            </a:r>
            <a:endParaRPr lang="en-US" sz="3200" dirty="0">
              <a:solidFill>
                <a:schemeClr val="accent6">
                  <a:lumMod val="75000"/>
                </a:schemeClr>
              </a:solidFill>
            </a:endParaRPr>
          </a:p>
        </p:txBody>
      </p:sp>
      <p:sp>
        <p:nvSpPr>
          <p:cNvPr id="3" name="TPAnswers" title="Answer Text Shape"/>
          <p:cNvSpPr>
            <a:spLocks noGrp="1"/>
          </p:cNvSpPr>
          <p:nvPr>
            <p:ph type="body" idx="1"/>
            <p:custDataLst>
              <p:tags r:id="rId3"/>
            </p:custDataLst>
          </p:nvPr>
        </p:nvSpPr>
        <p:spPr>
          <a:xfrm>
            <a:off x="458864" y="2735920"/>
            <a:ext cx="4953000" cy="4038600"/>
          </a:xfrm>
        </p:spPr>
        <p:txBody>
          <a:bodyPr>
            <a:normAutofit/>
          </a:bodyPr>
          <a:lstStyle/>
          <a:p>
            <a:pPr marL="502920" indent="-457200">
              <a:buFont typeface="Corbel" pitchFamily="34" charset="0"/>
              <a:buAutoNum type="alphaUcPeriod"/>
            </a:pPr>
            <a:r>
              <a:rPr lang="en-US" sz="3200" dirty="0" smtClean="0">
                <a:solidFill>
                  <a:schemeClr val="accent6">
                    <a:lumMod val="75000"/>
                  </a:schemeClr>
                </a:solidFill>
              </a:rPr>
              <a:t>Lumber mill scraps</a:t>
            </a:r>
          </a:p>
          <a:p>
            <a:pPr marL="502920" indent="-457200">
              <a:buFont typeface="Corbel" pitchFamily="34" charset="0"/>
              <a:buAutoNum type="alphaUcPeriod"/>
            </a:pPr>
            <a:r>
              <a:rPr lang="en-US" sz="3200" dirty="0" smtClean="0">
                <a:solidFill>
                  <a:schemeClr val="accent6">
                    <a:lumMod val="75000"/>
                  </a:schemeClr>
                </a:solidFill>
              </a:rPr>
              <a:t>Corn grains</a:t>
            </a:r>
          </a:p>
          <a:p>
            <a:pPr marL="502920" indent="-457200">
              <a:buFont typeface="Corbel" pitchFamily="34" charset="0"/>
              <a:buAutoNum type="alphaUcPeriod"/>
            </a:pPr>
            <a:r>
              <a:rPr lang="en-US" sz="3200" dirty="0" smtClean="0">
                <a:solidFill>
                  <a:schemeClr val="accent6">
                    <a:lumMod val="75000"/>
                  </a:schemeClr>
                </a:solidFill>
              </a:rPr>
              <a:t>Soybeans</a:t>
            </a:r>
          </a:p>
          <a:p>
            <a:pPr marL="502920" indent="-457200">
              <a:buFont typeface="Corbel" pitchFamily="34" charset="0"/>
              <a:buAutoNum type="alphaUcPeriod"/>
            </a:pPr>
            <a:r>
              <a:rPr lang="en-US" sz="3200" dirty="0" smtClean="0">
                <a:solidFill>
                  <a:schemeClr val="accent6">
                    <a:lumMod val="75000"/>
                  </a:schemeClr>
                </a:solidFill>
              </a:rPr>
              <a:t>All of the above</a:t>
            </a:r>
            <a:endParaRPr lang="en-US" sz="3200" dirty="0">
              <a:solidFill>
                <a:schemeClr val="accent6">
                  <a:lumMod val="75000"/>
                </a:schemeClr>
              </a:solidFill>
            </a:endParaRPr>
          </a:p>
        </p:txBody>
      </p:sp>
      <p:sp>
        <p:nvSpPr>
          <p:cNvPr id="4" name="TPPolling"/>
          <p:cNvSpPr/>
          <p:nvPr/>
        </p:nvSpPr>
        <p:spPr>
          <a:xfrm>
            <a:off x="0" y="0"/>
            <a:ext cx="12700" cy="12700"/>
          </a:xfrm>
          <a:prstGeom prst="rect">
            <a:avLst/>
          </a:prstGeom>
          <a:solidFill>
            <a:schemeClr val="accent1">
              <a:alpha val="1000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5782" y="-6824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7200" cap="small" dirty="0"/>
              <a:t>p</a:t>
            </a:r>
            <a:r>
              <a:rPr lang="en-US" sz="7200" cap="small" dirty="0" smtClean="0"/>
              <a:t>op quiz…</a:t>
            </a:r>
            <a:endParaRPr lang="en-US" sz="7200" cap="small" dirty="0"/>
          </a:p>
        </p:txBody>
      </p:sp>
      <p:sp>
        <p:nvSpPr>
          <p:cNvPr id="7" name="5-Point Star 6"/>
          <p:cNvSpPr/>
          <p:nvPr/>
        </p:nvSpPr>
        <p:spPr>
          <a:xfrm rot="1054873">
            <a:off x="522454" y="4555158"/>
            <a:ext cx="498066" cy="4980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1425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07209" y="694264"/>
            <a:ext cx="12559486" cy="9269134"/>
          </a:xfrm>
          <a:prstGeom prst="rect">
            <a:avLst/>
          </a:prstGeom>
          <a:blipFill dpi="0" rotWithShape="1">
            <a:blip r:embed="rId5">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descr="1-2mph got 0, 4-6mph got 0, 8-10mph got 0, 10-12mph got 0, "/>
          <p:cNvSpPr/>
          <p:nvPr>
            <p:custDataLst>
              <p:tags r:id="rId2"/>
            </p:custDataLst>
          </p:nvPr>
        </p:nvSpPr>
        <p:spPr>
          <a:xfrm>
            <a:off x="5842000" y="1714500"/>
            <a:ext cx="6096000" cy="5143500"/>
          </a:xfrm>
          <a:prstGeom prst="rect">
            <a:avLst/>
          </a:prstGeom>
          <a:blipFill>
            <a:blip r:embed="rId6"/>
            <a:stretch>
              <a:fillRect/>
            </a:stretch>
          </a:blip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458864" y="1459570"/>
            <a:ext cx="5770486" cy="1550330"/>
          </a:xfrm>
        </p:spPr>
        <p:txBody>
          <a:bodyPr>
            <a:normAutofit/>
          </a:bodyPr>
          <a:lstStyle/>
          <a:p>
            <a:r>
              <a:rPr lang="en-US" sz="3200" dirty="0" smtClean="0">
                <a:solidFill>
                  <a:schemeClr val="accent6">
                    <a:lumMod val="75000"/>
                  </a:schemeClr>
                </a:solidFill>
              </a:rPr>
              <a:t>What is the minimum wind speed required for a windmill to produce  reliable electricity?</a:t>
            </a:r>
            <a:endParaRPr lang="en-US" sz="3200" dirty="0">
              <a:solidFill>
                <a:schemeClr val="accent6">
                  <a:lumMod val="75000"/>
                </a:schemeClr>
              </a:solidFill>
            </a:endParaRPr>
          </a:p>
        </p:txBody>
      </p:sp>
      <p:sp>
        <p:nvSpPr>
          <p:cNvPr id="3" name="TPAnswers" title="Answer Text Shape"/>
          <p:cNvSpPr>
            <a:spLocks noGrp="1"/>
          </p:cNvSpPr>
          <p:nvPr>
            <p:ph type="body" idx="1"/>
            <p:custDataLst>
              <p:tags r:id="rId3"/>
            </p:custDataLst>
          </p:nvPr>
        </p:nvSpPr>
        <p:spPr>
          <a:xfrm>
            <a:off x="458864" y="3040720"/>
            <a:ext cx="4953000" cy="4038600"/>
          </a:xfrm>
        </p:spPr>
        <p:txBody>
          <a:bodyPr>
            <a:normAutofit/>
          </a:bodyPr>
          <a:lstStyle/>
          <a:p>
            <a:pPr marL="502920" indent="-457200">
              <a:buFont typeface="Corbel" pitchFamily="34" charset="0"/>
              <a:buAutoNum type="alphaUcPeriod"/>
            </a:pPr>
            <a:r>
              <a:rPr lang="en-US" sz="3600" dirty="0" smtClean="0">
                <a:solidFill>
                  <a:schemeClr val="accent6">
                    <a:lumMod val="75000"/>
                  </a:schemeClr>
                </a:solidFill>
              </a:rPr>
              <a:t>1-2mph</a:t>
            </a:r>
          </a:p>
          <a:p>
            <a:pPr marL="502920" indent="-457200">
              <a:buFont typeface="Corbel" pitchFamily="34" charset="0"/>
              <a:buAutoNum type="alphaUcPeriod"/>
            </a:pPr>
            <a:r>
              <a:rPr lang="en-US" sz="3600" dirty="0" smtClean="0">
                <a:solidFill>
                  <a:schemeClr val="accent6">
                    <a:lumMod val="75000"/>
                  </a:schemeClr>
                </a:solidFill>
              </a:rPr>
              <a:t>4-6mph</a:t>
            </a:r>
          </a:p>
          <a:p>
            <a:pPr marL="502920" indent="-457200">
              <a:buFont typeface="Corbel" pitchFamily="34" charset="0"/>
              <a:buAutoNum type="alphaUcPeriod"/>
            </a:pPr>
            <a:r>
              <a:rPr lang="en-US" sz="3600" dirty="0" smtClean="0">
                <a:solidFill>
                  <a:schemeClr val="accent6">
                    <a:lumMod val="75000"/>
                  </a:schemeClr>
                </a:solidFill>
              </a:rPr>
              <a:t>8-10mph</a:t>
            </a:r>
          </a:p>
          <a:p>
            <a:pPr marL="502920" indent="-457200">
              <a:buFont typeface="Corbel" pitchFamily="34" charset="0"/>
              <a:buAutoNum type="alphaUcPeriod"/>
            </a:pPr>
            <a:r>
              <a:rPr lang="en-US" sz="3600" dirty="0" smtClean="0">
                <a:solidFill>
                  <a:schemeClr val="accent6">
                    <a:lumMod val="75000"/>
                  </a:schemeClr>
                </a:solidFill>
              </a:rPr>
              <a:t>10-12mph</a:t>
            </a:r>
            <a:endParaRPr lang="en-US" sz="3600" dirty="0">
              <a:solidFill>
                <a:schemeClr val="accent6">
                  <a:lumMod val="75000"/>
                </a:schemeClr>
              </a:solidFill>
            </a:endParaRPr>
          </a:p>
        </p:txBody>
      </p:sp>
      <p:sp>
        <p:nvSpPr>
          <p:cNvPr id="4" name="TPPolling"/>
          <p:cNvSpPr/>
          <p:nvPr/>
        </p:nvSpPr>
        <p:spPr>
          <a:xfrm>
            <a:off x="0" y="0"/>
            <a:ext cx="12700" cy="12700"/>
          </a:xfrm>
          <a:prstGeom prst="rect">
            <a:avLst/>
          </a:prstGeom>
          <a:solidFill>
            <a:schemeClr val="accent1">
              <a:alpha val="1000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5782" y="-6824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7200" cap="small" dirty="0"/>
              <a:t>p</a:t>
            </a:r>
            <a:r>
              <a:rPr lang="en-US" sz="7200" cap="small" dirty="0" smtClean="0"/>
              <a:t>op quiz…</a:t>
            </a:r>
            <a:endParaRPr lang="en-US" sz="7200" cap="small" dirty="0"/>
          </a:p>
        </p:txBody>
      </p:sp>
      <p:sp>
        <p:nvSpPr>
          <p:cNvPr id="7" name="5-Point Star 6"/>
          <p:cNvSpPr/>
          <p:nvPr/>
        </p:nvSpPr>
        <p:spPr>
          <a:xfrm rot="1054873">
            <a:off x="465304" y="3755058"/>
            <a:ext cx="498066" cy="4980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9485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07209" y="694264"/>
            <a:ext cx="12559486" cy="9269134"/>
          </a:xfrm>
          <a:prstGeom prst="rect">
            <a:avLst/>
          </a:prstGeom>
          <a:blipFill dpi="0" rotWithShape="1">
            <a:blip r:embed="rId5">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descr="A. got 0, B. got 0, C. got 0, D. got 0, "/>
          <p:cNvSpPr/>
          <p:nvPr>
            <p:custDataLst>
              <p:tags r:id="rId2"/>
            </p:custDataLst>
          </p:nvPr>
        </p:nvSpPr>
        <p:spPr>
          <a:xfrm>
            <a:off x="5842000" y="1714500"/>
            <a:ext cx="6096000" cy="5143500"/>
          </a:xfrm>
          <a:prstGeom prst="rect">
            <a:avLst/>
          </a:prstGeom>
          <a:blipFill>
            <a:blip r:embed="rId6"/>
            <a:stretch>
              <a:fillRect/>
            </a:stretch>
          </a:blip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458864" y="1112520"/>
            <a:ext cx="5573636" cy="1356360"/>
          </a:xfrm>
        </p:spPr>
        <p:txBody>
          <a:bodyPr>
            <a:normAutofit fontScale="90000"/>
          </a:bodyPr>
          <a:lstStyle/>
          <a:p>
            <a:r>
              <a:rPr lang="en-US" sz="3200" dirty="0" smtClean="0">
                <a:solidFill>
                  <a:schemeClr val="accent6">
                    <a:lumMod val="75000"/>
                  </a:schemeClr>
                </a:solidFill>
              </a:rPr>
              <a:t>Which of the following are benefits of a ground source heat pump?</a:t>
            </a:r>
            <a:endParaRPr lang="en-US" sz="3200" dirty="0">
              <a:solidFill>
                <a:schemeClr val="accent6">
                  <a:lumMod val="75000"/>
                </a:schemeClr>
              </a:solidFill>
            </a:endParaRPr>
          </a:p>
        </p:txBody>
      </p:sp>
      <p:sp>
        <p:nvSpPr>
          <p:cNvPr id="3" name="TPAnswers" title="Answer Text Shape"/>
          <p:cNvSpPr>
            <a:spLocks noGrp="1"/>
          </p:cNvSpPr>
          <p:nvPr>
            <p:ph type="body" idx="1"/>
            <p:custDataLst>
              <p:tags r:id="rId3"/>
            </p:custDataLst>
          </p:nvPr>
        </p:nvSpPr>
        <p:spPr>
          <a:xfrm>
            <a:off x="458864" y="2712720"/>
            <a:ext cx="5179936" cy="4038600"/>
          </a:xfrm>
        </p:spPr>
        <p:txBody>
          <a:bodyPr>
            <a:noAutofit/>
          </a:bodyPr>
          <a:lstStyle/>
          <a:p>
            <a:pPr marL="560070" indent="-514350">
              <a:buFont typeface="Corbel" pitchFamily="34" charset="0"/>
              <a:buAutoNum type="alphaUcPeriod"/>
            </a:pPr>
            <a:r>
              <a:rPr lang="en-US" sz="2400" dirty="0" smtClean="0">
                <a:solidFill>
                  <a:schemeClr val="accent6">
                    <a:lumMod val="75000"/>
                  </a:schemeClr>
                </a:solidFill>
              </a:rPr>
              <a:t>They are 25-50% more efficient that existing heating systems.</a:t>
            </a:r>
          </a:p>
          <a:p>
            <a:pPr marL="560070" indent="-514350">
              <a:buFont typeface="Corbel" pitchFamily="34" charset="0"/>
              <a:buAutoNum type="alphaUcPeriod"/>
            </a:pPr>
            <a:r>
              <a:rPr lang="en-US" sz="2400" dirty="0" smtClean="0">
                <a:solidFill>
                  <a:schemeClr val="accent6">
                    <a:lumMod val="75000"/>
                  </a:schemeClr>
                </a:solidFill>
              </a:rPr>
              <a:t>GSHPs release significantly less emissions than typical home heating systems.</a:t>
            </a:r>
          </a:p>
          <a:p>
            <a:pPr marL="560070" indent="-514350">
              <a:buFont typeface="Corbel" pitchFamily="34" charset="0"/>
              <a:buAutoNum type="alphaUcPeriod"/>
            </a:pPr>
            <a:r>
              <a:rPr lang="en-US" sz="2400" dirty="0" smtClean="0">
                <a:solidFill>
                  <a:schemeClr val="accent6">
                    <a:lumMod val="75000"/>
                  </a:schemeClr>
                </a:solidFill>
              </a:rPr>
              <a:t>A and B</a:t>
            </a:r>
          </a:p>
          <a:p>
            <a:pPr marL="560070" indent="-514350">
              <a:buFont typeface="Corbel" pitchFamily="34" charset="0"/>
              <a:buAutoNum type="alphaUcPeriod"/>
            </a:pPr>
            <a:r>
              <a:rPr lang="en-US" sz="2400" dirty="0" smtClean="0">
                <a:solidFill>
                  <a:schemeClr val="accent6">
                    <a:lumMod val="75000"/>
                  </a:schemeClr>
                </a:solidFill>
              </a:rPr>
              <a:t>None of the above</a:t>
            </a:r>
            <a:endParaRPr lang="en-US" sz="2400" dirty="0">
              <a:solidFill>
                <a:schemeClr val="accent6">
                  <a:lumMod val="75000"/>
                </a:schemeClr>
              </a:solidFill>
            </a:endParaRPr>
          </a:p>
        </p:txBody>
      </p:sp>
      <p:sp>
        <p:nvSpPr>
          <p:cNvPr id="4" name="TPPolling"/>
          <p:cNvSpPr/>
          <p:nvPr/>
        </p:nvSpPr>
        <p:spPr>
          <a:xfrm>
            <a:off x="0" y="0"/>
            <a:ext cx="12700" cy="12700"/>
          </a:xfrm>
          <a:prstGeom prst="rect">
            <a:avLst/>
          </a:prstGeom>
          <a:solidFill>
            <a:schemeClr val="accent1">
              <a:alpha val="1000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5782" y="-6824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7200" cap="small" dirty="0"/>
              <a:t>p</a:t>
            </a:r>
            <a:r>
              <a:rPr lang="en-US" sz="7200" cap="small" dirty="0" smtClean="0"/>
              <a:t>op quiz…</a:t>
            </a:r>
            <a:endParaRPr lang="en-US" sz="7200" cap="small" dirty="0"/>
          </a:p>
        </p:txBody>
      </p:sp>
      <p:sp>
        <p:nvSpPr>
          <p:cNvPr id="7" name="5-Point Star 6"/>
          <p:cNvSpPr/>
          <p:nvPr/>
        </p:nvSpPr>
        <p:spPr>
          <a:xfrm rot="1054873">
            <a:off x="427204" y="4631357"/>
            <a:ext cx="498066" cy="4980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2108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07209" y="694264"/>
            <a:ext cx="12559486" cy="9269134"/>
          </a:xfrm>
          <a:prstGeom prst="rect">
            <a:avLst/>
          </a:prstGeom>
          <a:blipFill dpi="0" rotWithShape="1">
            <a:blip r:embed="rId5">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descr="Solar and wind got 0, Wind and hydro got 0, Biomass and hydro got 0, None of the above got 0, "/>
          <p:cNvSpPr/>
          <p:nvPr>
            <p:custDataLst>
              <p:tags r:id="rId2"/>
            </p:custDataLst>
          </p:nvPr>
        </p:nvSpPr>
        <p:spPr>
          <a:xfrm>
            <a:off x="5842000" y="1714500"/>
            <a:ext cx="6096000" cy="5143500"/>
          </a:xfrm>
          <a:prstGeom prst="rect">
            <a:avLst/>
          </a:prstGeom>
          <a:blipFill>
            <a:blip r:embed="rId6"/>
            <a:stretch>
              <a:fillRect/>
            </a:stretch>
          </a:blip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476250" y="1651805"/>
            <a:ext cx="4953000" cy="1356360"/>
          </a:xfrm>
        </p:spPr>
        <p:txBody>
          <a:bodyPr>
            <a:normAutofit fontScale="90000"/>
          </a:bodyPr>
          <a:lstStyle/>
          <a:p>
            <a:r>
              <a:rPr lang="en-US" sz="3600" dirty="0" smtClean="0">
                <a:solidFill>
                  <a:schemeClr val="accent6">
                    <a:lumMod val="75000"/>
                  </a:schemeClr>
                </a:solidFill>
              </a:rPr>
              <a:t>What are the two biggest sources of renewable energy?</a:t>
            </a:r>
            <a:endParaRPr lang="en-US" sz="3600" dirty="0">
              <a:solidFill>
                <a:schemeClr val="accent6">
                  <a:lumMod val="75000"/>
                </a:schemeClr>
              </a:solidFill>
            </a:endParaRPr>
          </a:p>
        </p:txBody>
      </p:sp>
      <p:sp>
        <p:nvSpPr>
          <p:cNvPr id="3" name="TPAnswers" title="Answer Text Shape"/>
          <p:cNvSpPr>
            <a:spLocks noGrp="1"/>
          </p:cNvSpPr>
          <p:nvPr>
            <p:ph type="body" idx="1"/>
            <p:custDataLst>
              <p:tags r:id="rId3"/>
            </p:custDataLst>
          </p:nvPr>
        </p:nvSpPr>
        <p:spPr>
          <a:xfrm>
            <a:off x="476250" y="3371850"/>
            <a:ext cx="4953000" cy="4038600"/>
          </a:xfrm>
        </p:spPr>
        <p:txBody>
          <a:bodyPr>
            <a:normAutofit/>
          </a:bodyPr>
          <a:lstStyle/>
          <a:p>
            <a:pPr marL="560070" indent="-514350">
              <a:buFont typeface="Corbel" pitchFamily="34" charset="0"/>
              <a:buAutoNum type="alphaUcPeriod"/>
            </a:pPr>
            <a:r>
              <a:rPr lang="en-US" sz="3200" dirty="0" smtClean="0">
                <a:solidFill>
                  <a:schemeClr val="accent6">
                    <a:lumMod val="75000"/>
                  </a:schemeClr>
                </a:solidFill>
              </a:rPr>
              <a:t>Solar and wind</a:t>
            </a:r>
          </a:p>
          <a:p>
            <a:pPr marL="560070" indent="-514350">
              <a:buFont typeface="Corbel" pitchFamily="34" charset="0"/>
              <a:buAutoNum type="alphaUcPeriod"/>
            </a:pPr>
            <a:r>
              <a:rPr lang="en-US" sz="3200" dirty="0" smtClean="0">
                <a:solidFill>
                  <a:schemeClr val="accent6">
                    <a:lumMod val="75000"/>
                  </a:schemeClr>
                </a:solidFill>
              </a:rPr>
              <a:t>Wind and hydro</a:t>
            </a:r>
          </a:p>
          <a:p>
            <a:pPr marL="560070" indent="-514350">
              <a:buFont typeface="Corbel" pitchFamily="34" charset="0"/>
              <a:buAutoNum type="alphaUcPeriod"/>
            </a:pPr>
            <a:r>
              <a:rPr lang="en-US" sz="3200" dirty="0" smtClean="0">
                <a:solidFill>
                  <a:schemeClr val="accent6">
                    <a:lumMod val="75000"/>
                  </a:schemeClr>
                </a:solidFill>
              </a:rPr>
              <a:t>Biomass and hydro</a:t>
            </a:r>
          </a:p>
          <a:p>
            <a:pPr marL="560070" indent="-514350">
              <a:buFont typeface="Corbel" pitchFamily="34" charset="0"/>
              <a:buAutoNum type="alphaUcPeriod"/>
            </a:pPr>
            <a:r>
              <a:rPr lang="en-US" sz="3200" dirty="0" smtClean="0">
                <a:solidFill>
                  <a:schemeClr val="accent6">
                    <a:lumMod val="75000"/>
                  </a:schemeClr>
                </a:solidFill>
              </a:rPr>
              <a:t>None of the above</a:t>
            </a:r>
            <a:endParaRPr lang="en-US" sz="3200" dirty="0">
              <a:solidFill>
                <a:schemeClr val="accent6">
                  <a:lumMod val="75000"/>
                </a:schemeClr>
              </a:solidFill>
            </a:endParaRPr>
          </a:p>
        </p:txBody>
      </p:sp>
      <p:sp>
        <p:nvSpPr>
          <p:cNvPr id="4" name="TPPolling"/>
          <p:cNvSpPr/>
          <p:nvPr/>
        </p:nvSpPr>
        <p:spPr>
          <a:xfrm>
            <a:off x="0" y="0"/>
            <a:ext cx="12700" cy="12700"/>
          </a:xfrm>
          <a:prstGeom prst="rect">
            <a:avLst/>
          </a:prstGeom>
          <a:solidFill>
            <a:schemeClr val="accent1">
              <a:alpha val="1000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5782" y="-6824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7200" cap="small" dirty="0"/>
              <a:t>p</a:t>
            </a:r>
            <a:r>
              <a:rPr lang="en-US" sz="7200" cap="small" dirty="0" smtClean="0"/>
              <a:t>op quiz…</a:t>
            </a:r>
            <a:endParaRPr lang="en-US" sz="7200" cap="small" dirty="0"/>
          </a:p>
        </p:txBody>
      </p:sp>
      <p:sp>
        <p:nvSpPr>
          <p:cNvPr id="7" name="5-Point Star 6"/>
          <p:cNvSpPr/>
          <p:nvPr/>
        </p:nvSpPr>
        <p:spPr>
          <a:xfrm rot="1054873">
            <a:off x="484354" y="3964607"/>
            <a:ext cx="498066" cy="4980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9281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07209" y="694264"/>
            <a:ext cx="12559486" cy="9269134"/>
          </a:xfrm>
          <a:prstGeom prst="rect">
            <a:avLst/>
          </a:prstGeom>
          <a:blipFill dpi="0" rotWithShape="1">
            <a:blip r:embed="rId3">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73477"/>
            <a:ext cx="9875520" cy="1356360"/>
          </a:xfrm>
        </p:spPr>
        <p:txBody>
          <a:bodyPr>
            <a:normAutofit/>
          </a:bodyPr>
          <a:lstStyle/>
          <a:p>
            <a:r>
              <a:rPr lang="en-US" sz="7200" cap="small" dirty="0"/>
              <a:t>w</a:t>
            </a:r>
            <a:r>
              <a:rPr lang="en-US" sz="7200" cap="small" dirty="0" smtClean="0"/>
              <a:t>ant to learn more?</a:t>
            </a:r>
            <a:endParaRPr lang="en-US" sz="7200" cap="small" dirty="0"/>
          </a:p>
        </p:txBody>
      </p:sp>
      <p:sp>
        <p:nvSpPr>
          <p:cNvPr id="4" name="TextBox 3"/>
          <p:cNvSpPr txBox="1"/>
          <p:nvPr/>
        </p:nvSpPr>
        <p:spPr>
          <a:xfrm>
            <a:off x="6498771" y="1667417"/>
            <a:ext cx="8180615" cy="3385542"/>
          </a:xfrm>
          <a:prstGeom prst="rect">
            <a:avLst/>
          </a:prstGeom>
          <a:noFill/>
        </p:spPr>
        <p:txBody>
          <a:bodyPr wrap="square" rtlCol="0">
            <a:spAutoFit/>
          </a:bodyPr>
          <a:lstStyle/>
          <a:p>
            <a:r>
              <a:rPr lang="en-US" sz="5400" cap="small" dirty="0">
                <a:solidFill>
                  <a:schemeClr val="accent1"/>
                </a:solidFill>
              </a:rPr>
              <a:t>c</a:t>
            </a:r>
            <a:r>
              <a:rPr lang="en-US" sz="5400" cap="small" dirty="0" smtClean="0">
                <a:solidFill>
                  <a:schemeClr val="accent1"/>
                </a:solidFill>
              </a:rPr>
              <a:t>ontact</a:t>
            </a:r>
            <a:r>
              <a:rPr lang="en-US" sz="5400" cap="small" dirty="0">
                <a:solidFill>
                  <a:schemeClr val="accent1"/>
                </a:solidFill>
              </a:rPr>
              <a:t>:</a:t>
            </a:r>
            <a:endParaRPr lang="en-US" sz="5400" cap="small" dirty="0" smtClean="0">
              <a:solidFill>
                <a:schemeClr val="accent1"/>
              </a:solidFill>
            </a:endParaRPr>
          </a:p>
          <a:p>
            <a:endParaRPr lang="en-US" sz="3200" dirty="0"/>
          </a:p>
          <a:p>
            <a:r>
              <a:rPr lang="en-US" sz="3200" cap="small" dirty="0" smtClean="0">
                <a:solidFill>
                  <a:schemeClr val="accent6">
                    <a:lumMod val="75000"/>
                  </a:schemeClr>
                </a:solidFill>
              </a:rPr>
              <a:t>name</a:t>
            </a:r>
          </a:p>
          <a:p>
            <a:r>
              <a:rPr lang="en-US" sz="3200" cap="small" dirty="0" smtClean="0">
                <a:solidFill>
                  <a:schemeClr val="accent6">
                    <a:lumMod val="75000"/>
                  </a:schemeClr>
                </a:solidFill>
              </a:rPr>
              <a:t>position</a:t>
            </a:r>
          </a:p>
          <a:p>
            <a:r>
              <a:rPr lang="en-US" sz="3200" cap="small" dirty="0" smtClean="0">
                <a:solidFill>
                  <a:schemeClr val="accent6">
                    <a:lumMod val="75000"/>
                  </a:schemeClr>
                </a:solidFill>
              </a:rPr>
              <a:t>name@ncat.org</a:t>
            </a:r>
          </a:p>
          <a:p>
            <a:r>
              <a:rPr lang="en-US" sz="3200" cap="small" dirty="0" smtClean="0">
                <a:solidFill>
                  <a:schemeClr val="accent6">
                    <a:lumMod val="75000"/>
                  </a:schemeClr>
                </a:solidFill>
              </a:rPr>
              <a:t>(xxx) xxx-</a:t>
            </a:r>
            <a:r>
              <a:rPr lang="en-US" sz="3200" cap="small" dirty="0" err="1" smtClean="0">
                <a:solidFill>
                  <a:schemeClr val="accent6">
                    <a:lumMod val="75000"/>
                  </a:schemeClr>
                </a:solidFill>
              </a:rPr>
              <a:t>xxxx</a:t>
            </a:r>
            <a:endParaRPr lang="en-US" sz="3200" cap="small" dirty="0">
              <a:solidFill>
                <a:schemeClr val="accent6">
                  <a:lumMod val="75000"/>
                </a:schemeClr>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637" y="1721033"/>
            <a:ext cx="5688479" cy="3596640"/>
          </a:xfrm>
          <a:prstGeom prst="rect">
            <a:avLst/>
          </a:prstGeom>
        </p:spPr>
      </p:pic>
      <p:sp>
        <p:nvSpPr>
          <p:cNvPr id="7" name="Rectangle 6"/>
          <p:cNvSpPr/>
          <p:nvPr/>
        </p:nvSpPr>
        <p:spPr>
          <a:xfrm>
            <a:off x="95534" y="95534"/>
            <a:ext cx="12003505" cy="6660108"/>
          </a:xfrm>
          <a:prstGeom prst="rect">
            <a:avLst/>
          </a:prstGeom>
          <a:noFill/>
          <a:ln w="2032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2637" y="5302019"/>
            <a:ext cx="580704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1" u="none" strike="noStrike" cap="none" spc="0" normalizeH="0" baseline="0" dirty="0" smtClean="0">
                <a:ln>
                  <a:noFill/>
                </a:ln>
                <a:solidFill>
                  <a:schemeClr val="accent6">
                    <a:lumMod val="75000"/>
                  </a:schemeClr>
                </a:solidFill>
                <a:effectLst/>
                <a:uFillTx/>
                <a:latin typeface="Corbel"/>
                <a:ea typeface="Corbel"/>
                <a:cs typeface="Corbel"/>
                <a:sym typeface="Corbel"/>
              </a:rPr>
              <a:t>Our headquarters is</a:t>
            </a:r>
            <a:r>
              <a:rPr kumimoji="0" lang="en-US" sz="1800" b="0" i="1" u="none" strike="noStrike" cap="none" spc="0" normalizeH="0" dirty="0" smtClean="0">
                <a:ln>
                  <a:noFill/>
                </a:ln>
                <a:solidFill>
                  <a:schemeClr val="accent6">
                    <a:lumMod val="75000"/>
                  </a:schemeClr>
                </a:solidFill>
                <a:effectLst/>
                <a:uFillTx/>
                <a:latin typeface="Corbel"/>
                <a:ea typeface="Corbel"/>
                <a:cs typeface="Corbel"/>
                <a:sym typeface="Corbel"/>
              </a:rPr>
              <a:t> located at 3040 Continental Dr. Butte, MT</a:t>
            </a:r>
            <a:endParaRPr kumimoji="0" lang="en-US" sz="1800" b="0" i="1" u="none" strike="noStrike" cap="none" spc="0" normalizeH="0" baseline="0" dirty="0">
              <a:ln>
                <a:noFill/>
              </a:ln>
              <a:solidFill>
                <a:srgbClr val="000000"/>
              </a:solidFill>
              <a:effectLst/>
              <a:uFillTx/>
              <a:latin typeface="Corbel"/>
              <a:ea typeface="Corbel"/>
              <a:cs typeface="Corbel"/>
              <a:sym typeface="Corbel"/>
            </a:endParaRPr>
          </a:p>
        </p:txBody>
      </p:sp>
    </p:spTree>
    <p:extLst>
      <p:ext uri="{BB962C8B-B14F-4D97-AF65-F5344CB8AC3E}">
        <p14:creationId xmlns:p14="http://schemas.microsoft.com/office/powerpoint/2010/main" val="718549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07209" y="694264"/>
            <a:ext cx="12559486" cy="9269134"/>
          </a:xfrm>
          <a:prstGeom prst="rect">
            <a:avLst/>
          </a:prstGeom>
          <a:blipFill dpi="0" rotWithShape="1">
            <a:blip r:embed="rId5">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descr="Fumble got 0, Pack got 0, Business got 0, Enterprise got 0, "/>
          <p:cNvSpPr/>
          <p:nvPr>
            <p:custDataLst>
              <p:tags r:id="rId2"/>
            </p:custDataLst>
          </p:nvPr>
        </p:nvSpPr>
        <p:spPr>
          <a:xfrm>
            <a:off x="6032500" y="1714500"/>
            <a:ext cx="6096000" cy="5143500"/>
          </a:xfrm>
          <a:prstGeom prst="rect">
            <a:avLst/>
          </a:prstGeom>
          <a:blipFill>
            <a:blip r:embed="rId6"/>
            <a:stretch>
              <a:fillRect/>
            </a:stretch>
          </a:blip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458864" y="1590262"/>
            <a:ext cx="6664950" cy="1244903"/>
          </a:xfrm>
        </p:spPr>
        <p:txBody>
          <a:bodyPr>
            <a:normAutofit/>
          </a:bodyPr>
          <a:lstStyle/>
          <a:p>
            <a:r>
              <a:rPr lang="en-US" sz="3200" dirty="0" smtClean="0">
                <a:solidFill>
                  <a:schemeClr val="accent6">
                    <a:lumMod val="75000"/>
                  </a:schemeClr>
                </a:solidFill>
              </a:rPr>
              <a:t>A group of ferrets is called a(n)…</a:t>
            </a:r>
            <a:endParaRPr lang="en-US" sz="3200" dirty="0">
              <a:solidFill>
                <a:schemeClr val="accent6">
                  <a:lumMod val="75000"/>
                </a:schemeClr>
              </a:solidFill>
            </a:endParaRPr>
          </a:p>
        </p:txBody>
      </p:sp>
      <p:sp>
        <p:nvSpPr>
          <p:cNvPr id="3" name="TPAnswers" title="Answer Text Shape"/>
          <p:cNvSpPr>
            <a:spLocks noGrp="1"/>
          </p:cNvSpPr>
          <p:nvPr>
            <p:ph type="body" idx="1"/>
            <p:custDataLst>
              <p:tags r:id="rId3"/>
            </p:custDataLst>
          </p:nvPr>
        </p:nvSpPr>
        <p:spPr>
          <a:xfrm>
            <a:off x="458864" y="2835165"/>
            <a:ext cx="4953000" cy="4038600"/>
          </a:xfrm>
        </p:spPr>
        <p:txBody>
          <a:bodyPr>
            <a:normAutofit/>
          </a:bodyPr>
          <a:lstStyle/>
          <a:p>
            <a:pPr marL="788670" indent="-742950">
              <a:buFont typeface="Corbel" pitchFamily="34" charset="0"/>
              <a:buAutoNum type="alphaUcPeriod"/>
            </a:pPr>
            <a:r>
              <a:rPr lang="en-US" sz="3600" dirty="0" smtClean="0">
                <a:solidFill>
                  <a:schemeClr val="accent6">
                    <a:lumMod val="75000"/>
                  </a:schemeClr>
                </a:solidFill>
              </a:rPr>
              <a:t>Fumble</a:t>
            </a:r>
          </a:p>
          <a:p>
            <a:pPr marL="788670" indent="-742950">
              <a:buFont typeface="Corbel" pitchFamily="34" charset="0"/>
              <a:buAutoNum type="alphaUcPeriod"/>
            </a:pPr>
            <a:r>
              <a:rPr lang="en-US" sz="3600" dirty="0">
                <a:solidFill>
                  <a:schemeClr val="accent6">
                    <a:lumMod val="75000"/>
                  </a:schemeClr>
                </a:solidFill>
              </a:rPr>
              <a:t>P</a:t>
            </a:r>
            <a:r>
              <a:rPr lang="en-US" sz="3600" dirty="0" smtClean="0">
                <a:solidFill>
                  <a:schemeClr val="accent6">
                    <a:lumMod val="75000"/>
                  </a:schemeClr>
                </a:solidFill>
              </a:rPr>
              <a:t>ack</a:t>
            </a:r>
          </a:p>
          <a:p>
            <a:pPr marL="788670" indent="-742950">
              <a:buFont typeface="Corbel" pitchFamily="34" charset="0"/>
              <a:buAutoNum type="alphaUcPeriod"/>
            </a:pPr>
            <a:r>
              <a:rPr lang="en-US" sz="3600" dirty="0" smtClean="0">
                <a:solidFill>
                  <a:schemeClr val="accent6">
                    <a:lumMod val="75000"/>
                  </a:schemeClr>
                </a:solidFill>
              </a:rPr>
              <a:t>Business</a:t>
            </a:r>
          </a:p>
          <a:p>
            <a:pPr marL="788670" indent="-742950">
              <a:buFont typeface="Corbel" pitchFamily="34" charset="0"/>
              <a:buAutoNum type="alphaUcPeriod"/>
            </a:pPr>
            <a:r>
              <a:rPr lang="en-US" sz="3600" dirty="0" smtClean="0">
                <a:solidFill>
                  <a:schemeClr val="accent6">
                    <a:lumMod val="75000"/>
                  </a:schemeClr>
                </a:solidFill>
              </a:rPr>
              <a:t>Enterprise</a:t>
            </a:r>
            <a:endParaRPr lang="en-US" sz="3600" dirty="0">
              <a:solidFill>
                <a:schemeClr val="accent6">
                  <a:lumMod val="75000"/>
                </a:schemeClr>
              </a:solidFill>
            </a:endParaRPr>
          </a:p>
        </p:txBody>
      </p:sp>
      <p:sp>
        <p:nvSpPr>
          <p:cNvPr id="4" name="TPPolling"/>
          <p:cNvSpPr/>
          <p:nvPr/>
        </p:nvSpPr>
        <p:spPr>
          <a:xfrm>
            <a:off x="0" y="0"/>
            <a:ext cx="12700" cy="12700"/>
          </a:xfrm>
          <a:prstGeom prst="rect">
            <a:avLst/>
          </a:prstGeom>
          <a:solidFill>
            <a:schemeClr val="accent1">
              <a:alpha val="1000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5782" y="-6824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7200" cap="small" dirty="0"/>
              <a:t>p</a:t>
            </a:r>
            <a:r>
              <a:rPr lang="en-US" sz="7200" cap="small" dirty="0" smtClean="0"/>
              <a:t>op quiz…</a:t>
            </a:r>
            <a:endParaRPr lang="en-US" sz="7200" cap="small" dirty="0"/>
          </a:p>
        </p:txBody>
      </p:sp>
      <p:sp>
        <p:nvSpPr>
          <p:cNvPr id="8" name="5-Point Star 7"/>
          <p:cNvSpPr/>
          <p:nvPr/>
        </p:nvSpPr>
        <p:spPr>
          <a:xfrm rot="1054873">
            <a:off x="522454" y="4186191"/>
            <a:ext cx="498066" cy="4980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6405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07209" y="694264"/>
            <a:ext cx="12559486" cy="9269134"/>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371" y="926111"/>
            <a:ext cx="7223992" cy="4955994"/>
          </a:xfrm>
          <a:prstGeom prst="rect">
            <a:avLst/>
          </a:prstGeom>
          <a:ln w="3175">
            <a:solidFill>
              <a:schemeClr val="tx1"/>
            </a:solidFill>
          </a:ln>
        </p:spPr>
      </p:pic>
      <p:sp>
        <p:nvSpPr>
          <p:cNvPr id="5" name="Oval Callout 4"/>
          <p:cNvSpPr/>
          <p:nvPr/>
        </p:nvSpPr>
        <p:spPr>
          <a:xfrm>
            <a:off x="938463" y="926111"/>
            <a:ext cx="1684421" cy="1371600"/>
          </a:xfrm>
          <a:prstGeom prst="wedgeEllipseCallout">
            <a:avLst>
              <a:gd name="adj1" fmla="val 144167"/>
              <a:gd name="adj2" fmla="val 5811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38463" y="1256572"/>
            <a:ext cx="1684421" cy="830997"/>
          </a:xfrm>
          <a:prstGeom prst="rect">
            <a:avLst/>
          </a:prstGeom>
          <a:noFill/>
        </p:spPr>
        <p:txBody>
          <a:bodyPr wrap="square" rtlCol="0">
            <a:spAutoFit/>
          </a:bodyPr>
          <a:lstStyle/>
          <a:p>
            <a:pPr algn="ctr"/>
            <a:r>
              <a:rPr lang="en-US" sz="1600" dirty="0" smtClean="0"/>
              <a:t>Have that report on my desk by noon, Bob.</a:t>
            </a:r>
            <a:endParaRPr lang="en-US" sz="1600" dirty="0"/>
          </a:p>
        </p:txBody>
      </p:sp>
      <p:sp>
        <p:nvSpPr>
          <p:cNvPr id="7" name="Oval Callout 6"/>
          <p:cNvSpPr/>
          <p:nvPr/>
        </p:nvSpPr>
        <p:spPr>
          <a:xfrm>
            <a:off x="8999621" y="3777916"/>
            <a:ext cx="2009274" cy="1491916"/>
          </a:xfrm>
          <a:prstGeom prst="wedgeEllipseCallout">
            <a:avLst>
              <a:gd name="adj1" fmla="val -80713"/>
              <a:gd name="adj2" fmla="val -7137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324473" y="4108375"/>
            <a:ext cx="1359569" cy="830997"/>
          </a:xfrm>
          <a:prstGeom prst="rect">
            <a:avLst/>
          </a:prstGeom>
          <a:noFill/>
        </p:spPr>
        <p:txBody>
          <a:bodyPr wrap="square" rtlCol="0">
            <a:spAutoFit/>
          </a:bodyPr>
          <a:lstStyle/>
          <a:p>
            <a:pPr algn="ctr"/>
            <a:r>
              <a:rPr lang="en-US" sz="2400" dirty="0" smtClean="0"/>
              <a:t>You got it, Steve</a:t>
            </a:r>
            <a:r>
              <a:rPr lang="en-US" dirty="0" smtClean="0"/>
              <a:t>.</a:t>
            </a:r>
            <a:endParaRPr lang="en-US" dirty="0"/>
          </a:p>
        </p:txBody>
      </p:sp>
    </p:spTree>
    <p:extLst>
      <p:ext uri="{BB962C8B-B14F-4D97-AF65-F5344CB8AC3E}">
        <p14:creationId xmlns:p14="http://schemas.microsoft.com/office/powerpoint/2010/main" val="2667853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34000" y="-4678431"/>
            <a:ext cx="13469616" cy="10040987"/>
          </a:xfrm>
          <a:prstGeom prst="rect">
            <a:avLst/>
          </a:prstGeom>
          <a:blipFill dpi="0" rotWithShape="1">
            <a:blip r:embed="rId3">
              <a:alphaModFix amt="25000"/>
              <a:lum bright="70000" contrast="-7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normAutofit/>
          </a:bodyPr>
          <a:lstStyle/>
          <a:p>
            <a:r>
              <a:rPr lang="en-US" sz="6600" dirty="0" smtClean="0"/>
              <a:t>Renewable energy</a:t>
            </a:r>
            <a:endParaRPr lang="en-US" sz="6600" dirty="0"/>
          </a:p>
        </p:txBody>
      </p:sp>
      <p:pic>
        <p:nvPicPr>
          <p:cNvPr id="4" name="Picture 3" descr="Macintosh HD:Users:kirstengerbatsch2:Desktop:NCATlogoMTFC.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521" y="5547099"/>
            <a:ext cx="3519647" cy="866580"/>
          </a:xfrm>
          <a:prstGeom prst="rect">
            <a:avLst/>
          </a:prstGeom>
          <a:noFill/>
          <a:ln>
            <a:no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5034" y="5701184"/>
            <a:ext cx="1378077" cy="829398"/>
          </a:xfrm>
          <a:prstGeom prst="rect">
            <a:avLst/>
          </a:prstGeom>
        </p:spPr>
      </p:pic>
      <p:pic>
        <p:nvPicPr>
          <p:cNvPr id="6" name="Picture 5" descr="Macintosh HD:Users:kirstengerbatsch2:Desktop:300colorAmeriCorpsMT.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93111" y="5751440"/>
            <a:ext cx="703319" cy="728887"/>
          </a:xfrm>
          <a:prstGeom prst="rect">
            <a:avLst/>
          </a:prstGeom>
          <a:noFill/>
          <a:ln>
            <a:noFill/>
          </a:ln>
        </p:spPr>
      </p:pic>
      <p:sp>
        <p:nvSpPr>
          <p:cNvPr id="8" name="Subtitle 2"/>
          <p:cNvSpPr>
            <a:spLocks noGrp="1"/>
          </p:cNvSpPr>
          <p:nvPr>
            <p:ph type="subTitle" idx="1"/>
          </p:nvPr>
        </p:nvSpPr>
        <p:spPr>
          <a:xfrm>
            <a:off x="1709530" y="3869634"/>
            <a:ext cx="8767860" cy="1388165"/>
          </a:xfrm>
        </p:spPr>
        <p:txBody>
          <a:bodyPr>
            <a:normAutofit/>
          </a:bodyPr>
          <a:lstStyle/>
          <a:p>
            <a:endParaRPr lang="en-US" sz="2800" cap="small" dirty="0"/>
          </a:p>
        </p:txBody>
      </p:sp>
    </p:spTree>
    <p:extLst>
      <p:ext uri="{BB962C8B-B14F-4D97-AF65-F5344CB8AC3E}">
        <p14:creationId xmlns:p14="http://schemas.microsoft.com/office/powerpoint/2010/main" val="261166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07209" y="694264"/>
            <a:ext cx="12559486" cy="9269134"/>
          </a:xfrm>
          <a:prstGeom prst="rect">
            <a:avLst/>
          </a:prstGeom>
          <a:blipFill dpi="0" rotWithShape="1">
            <a:blip r:embed="rId5">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descr="Less than 1% got 0, 5-10% got 0, 10-15% got 0, 20-25% got 0, "/>
          <p:cNvSpPr/>
          <p:nvPr>
            <p:custDataLst>
              <p:tags r:id="rId2"/>
            </p:custDataLst>
          </p:nvPr>
        </p:nvSpPr>
        <p:spPr>
          <a:xfrm>
            <a:off x="5848350" y="1714500"/>
            <a:ext cx="6096000" cy="5143500"/>
          </a:xfrm>
          <a:prstGeom prst="rect">
            <a:avLst/>
          </a:prstGeom>
          <a:blipFill>
            <a:blip r:embed="rId6"/>
            <a:stretch>
              <a:fillRect/>
            </a:stretch>
          </a:blip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458865" y="1288120"/>
            <a:ext cx="6086314" cy="1356360"/>
          </a:xfrm>
        </p:spPr>
        <p:txBody>
          <a:bodyPr>
            <a:normAutofit fontScale="90000"/>
          </a:bodyPr>
          <a:lstStyle/>
          <a:p>
            <a:r>
              <a:rPr lang="en-US" sz="3200" dirty="0" smtClean="0">
                <a:solidFill>
                  <a:schemeClr val="accent6">
                    <a:lumMod val="75000"/>
                  </a:schemeClr>
                </a:solidFill>
              </a:rPr>
              <a:t>Renewable energy sources account for what percentage of US energy production?</a:t>
            </a:r>
            <a:endParaRPr lang="en-US" sz="3200" dirty="0">
              <a:solidFill>
                <a:schemeClr val="accent6">
                  <a:lumMod val="75000"/>
                </a:schemeClr>
              </a:solidFill>
            </a:endParaRPr>
          </a:p>
        </p:txBody>
      </p:sp>
      <p:sp>
        <p:nvSpPr>
          <p:cNvPr id="3" name="TPAnswers" title="Answer Text Shape"/>
          <p:cNvSpPr>
            <a:spLocks noGrp="1"/>
          </p:cNvSpPr>
          <p:nvPr>
            <p:ph type="body" idx="1"/>
            <p:custDataLst>
              <p:tags r:id="rId3"/>
            </p:custDataLst>
          </p:nvPr>
        </p:nvSpPr>
        <p:spPr>
          <a:xfrm>
            <a:off x="458865" y="3024677"/>
            <a:ext cx="4953000" cy="2967049"/>
          </a:xfrm>
        </p:spPr>
        <p:txBody>
          <a:bodyPr>
            <a:normAutofit/>
          </a:bodyPr>
          <a:lstStyle/>
          <a:p>
            <a:pPr marL="788670" indent="-742950">
              <a:buFont typeface="Corbel" pitchFamily="34" charset="0"/>
              <a:buAutoNum type="alphaUcPeriod"/>
            </a:pPr>
            <a:r>
              <a:rPr lang="en-US" sz="3600" dirty="0" smtClean="0">
                <a:solidFill>
                  <a:schemeClr val="accent6">
                    <a:lumMod val="75000"/>
                  </a:schemeClr>
                </a:solidFill>
              </a:rPr>
              <a:t>Less than 1%</a:t>
            </a:r>
          </a:p>
          <a:p>
            <a:pPr marL="788670" indent="-742950">
              <a:buFont typeface="Corbel" pitchFamily="34" charset="0"/>
              <a:buAutoNum type="alphaUcPeriod"/>
            </a:pPr>
            <a:r>
              <a:rPr lang="en-US" sz="3600" dirty="0" smtClean="0">
                <a:solidFill>
                  <a:schemeClr val="accent6">
                    <a:lumMod val="75000"/>
                  </a:schemeClr>
                </a:solidFill>
              </a:rPr>
              <a:t>5-10%</a:t>
            </a:r>
          </a:p>
          <a:p>
            <a:pPr marL="788670" indent="-742950">
              <a:buFont typeface="Corbel" pitchFamily="34" charset="0"/>
              <a:buAutoNum type="alphaUcPeriod"/>
            </a:pPr>
            <a:r>
              <a:rPr lang="en-US" sz="3600" dirty="0" smtClean="0">
                <a:solidFill>
                  <a:schemeClr val="accent6">
                    <a:lumMod val="75000"/>
                  </a:schemeClr>
                </a:solidFill>
              </a:rPr>
              <a:t>10-15%</a:t>
            </a:r>
          </a:p>
          <a:p>
            <a:pPr marL="788670" indent="-742950">
              <a:buFont typeface="Corbel" pitchFamily="34" charset="0"/>
              <a:buAutoNum type="alphaUcPeriod"/>
            </a:pPr>
            <a:r>
              <a:rPr lang="en-US" sz="3600" dirty="0" smtClean="0">
                <a:solidFill>
                  <a:schemeClr val="accent6">
                    <a:lumMod val="75000"/>
                  </a:schemeClr>
                </a:solidFill>
              </a:rPr>
              <a:t>20-25%</a:t>
            </a:r>
          </a:p>
        </p:txBody>
      </p:sp>
      <p:sp>
        <p:nvSpPr>
          <p:cNvPr id="4" name="TPPolling"/>
          <p:cNvSpPr/>
          <p:nvPr/>
        </p:nvSpPr>
        <p:spPr>
          <a:xfrm>
            <a:off x="0" y="0"/>
            <a:ext cx="12700" cy="12700"/>
          </a:xfrm>
          <a:prstGeom prst="rect">
            <a:avLst/>
          </a:prstGeom>
          <a:solidFill>
            <a:schemeClr val="accent1">
              <a:alpha val="1000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5782" y="-6824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7200" cap="small" dirty="0"/>
              <a:t>p</a:t>
            </a:r>
            <a:r>
              <a:rPr lang="en-US" sz="7200" cap="small" dirty="0" smtClean="0"/>
              <a:t>op quiz…</a:t>
            </a:r>
            <a:endParaRPr lang="en-US" sz="7200" cap="small" dirty="0"/>
          </a:p>
        </p:txBody>
      </p:sp>
      <p:sp>
        <p:nvSpPr>
          <p:cNvPr id="9" name="5-Point Star 8"/>
          <p:cNvSpPr/>
          <p:nvPr/>
        </p:nvSpPr>
        <p:spPr>
          <a:xfrm rot="1054873">
            <a:off x="522454" y="4402758"/>
            <a:ext cx="498066" cy="4980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4037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07209" y="694264"/>
            <a:ext cx="12559486" cy="9269134"/>
          </a:xfrm>
          <a:prstGeom prst="rect">
            <a:avLst/>
          </a:prstGeom>
          <a:blipFill dpi="0" rotWithShape="1">
            <a:blip r:embed="rId5">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descr="8% got 0, 14% got 0, 20% got 0, 25% got 0, "/>
          <p:cNvSpPr/>
          <p:nvPr>
            <p:custDataLst>
              <p:tags r:id="rId2"/>
            </p:custDataLst>
          </p:nvPr>
        </p:nvSpPr>
        <p:spPr>
          <a:xfrm>
            <a:off x="5848350" y="1714500"/>
            <a:ext cx="6096000" cy="5143500"/>
          </a:xfrm>
          <a:prstGeom prst="rect">
            <a:avLst/>
          </a:prstGeom>
          <a:blipFill>
            <a:blip r:embed="rId6"/>
            <a:stretch>
              <a:fillRect/>
            </a:stretch>
          </a:blip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458864" y="1375580"/>
            <a:ext cx="6014125" cy="1356360"/>
          </a:xfrm>
        </p:spPr>
        <p:txBody>
          <a:bodyPr>
            <a:normAutofit fontScale="90000"/>
          </a:bodyPr>
          <a:lstStyle/>
          <a:p>
            <a:r>
              <a:rPr lang="en-US" sz="3200" dirty="0" smtClean="0">
                <a:solidFill>
                  <a:schemeClr val="accent6">
                    <a:lumMod val="75000"/>
                  </a:schemeClr>
                </a:solidFill>
              </a:rPr>
              <a:t>What is the current efficiency rate that can be reached by a typical solar panel?</a:t>
            </a:r>
            <a:endParaRPr lang="en-US" sz="3200" dirty="0">
              <a:solidFill>
                <a:schemeClr val="accent6">
                  <a:lumMod val="75000"/>
                </a:schemeClr>
              </a:solidFill>
            </a:endParaRPr>
          </a:p>
        </p:txBody>
      </p:sp>
      <p:sp>
        <p:nvSpPr>
          <p:cNvPr id="3" name="TPAnswers" title="Answer Text Shape"/>
          <p:cNvSpPr>
            <a:spLocks noGrp="1"/>
          </p:cNvSpPr>
          <p:nvPr>
            <p:ph type="body" idx="1"/>
            <p:custDataLst>
              <p:tags r:id="rId3"/>
            </p:custDataLst>
          </p:nvPr>
        </p:nvSpPr>
        <p:spPr>
          <a:xfrm>
            <a:off x="458864" y="2819400"/>
            <a:ext cx="4953000" cy="4038600"/>
          </a:xfrm>
        </p:spPr>
        <p:txBody>
          <a:bodyPr>
            <a:normAutofit/>
          </a:bodyPr>
          <a:lstStyle/>
          <a:p>
            <a:pPr marL="788670" indent="-742950">
              <a:buFont typeface="Corbel" pitchFamily="34" charset="0"/>
              <a:buAutoNum type="alphaUcPeriod"/>
            </a:pPr>
            <a:r>
              <a:rPr lang="en-US" sz="3600" dirty="0" smtClean="0">
                <a:solidFill>
                  <a:schemeClr val="accent6">
                    <a:lumMod val="75000"/>
                  </a:schemeClr>
                </a:solidFill>
              </a:rPr>
              <a:t>8%</a:t>
            </a:r>
          </a:p>
          <a:p>
            <a:pPr marL="788670" indent="-742950">
              <a:buFont typeface="Corbel" pitchFamily="34" charset="0"/>
              <a:buAutoNum type="alphaUcPeriod"/>
            </a:pPr>
            <a:r>
              <a:rPr lang="en-US" sz="3600" dirty="0" smtClean="0">
                <a:solidFill>
                  <a:schemeClr val="accent6">
                    <a:lumMod val="75000"/>
                  </a:schemeClr>
                </a:solidFill>
              </a:rPr>
              <a:t>14%</a:t>
            </a:r>
          </a:p>
          <a:p>
            <a:pPr marL="788670" indent="-742950">
              <a:buFont typeface="Corbel" pitchFamily="34" charset="0"/>
              <a:buAutoNum type="alphaUcPeriod"/>
            </a:pPr>
            <a:r>
              <a:rPr lang="en-US" sz="3600" dirty="0" smtClean="0">
                <a:solidFill>
                  <a:schemeClr val="accent6">
                    <a:lumMod val="75000"/>
                  </a:schemeClr>
                </a:solidFill>
              </a:rPr>
              <a:t>20%</a:t>
            </a:r>
          </a:p>
          <a:p>
            <a:pPr marL="788670" indent="-742950">
              <a:buFont typeface="Corbel" pitchFamily="34" charset="0"/>
              <a:buAutoNum type="alphaUcPeriod"/>
            </a:pPr>
            <a:r>
              <a:rPr lang="en-US" sz="3600" dirty="0" smtClean="0">
                <a:solidFill>
                  <a:schemeClr val="accent6">
                    <a:lumMod val="75000"/>
                  </a:schemeClr>
                </a:solidFill>
              </a:rPr>
              <a:t>25%</a:t>
            </a:r>
            <a:endParaRPr lang="en-US" sz="3600" dirty="0">
              <a:solidFill>
                <a:schemeClr val="accent6">
                  <a:lumMod val="75000"/>
                </a:schemeClr>
              </a:solidFill>
            </a:endParaRPr>
          </a:p>
        </p:txBody>
      </p:sp>
      <p:sp>
        <p:nvSpPr>
          <p:cNvPr id="4" name="TPPolling"/>
          <p:cNvSpPr/>
          <p:nvPr/>
        </p:nvSpPr>
        <p:spPr>
          <a:xfrm>
            <a:off x="0" y="0"/>
            <a:ext cx="12700" cy="12700"/>
          </a:xfrm>
          <a:prstGeom prst="rect">
            <a:avLst/>
          </a:prstGeom>
          <a:solidFill>
            <a:schemeClr val="accent1">
              <a:alpha val="1000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5782" y="-6824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7200" cap="small" dirty="0"/>
              <a:t>p</a:t>
            </a:r>
            <a:r>
              <a:rPr lang="en-US" sz="7200" cap="small" dirty="0" smtClean="0"/>
              <a:t>op quiz…</a:t>
            </a:r>
            <a:endParaRPr lang="en-US" sz="7200" cap="small" dirty="0"/>
          </a:p>
        </p:txBody>
      </p:sp>
      <p:sp>
        <p:nvSpPr>
          <p:cNvPr id="7" name="5-Point Star 6"/>
          <p:cNvSpPr/>
          <p:nvPr/>
        </p:nvSpPr>
        <p:spPr>
          <a:xfrm rot="1054873">
            <a:off x="481458" y="3532806"/>
            <a:ext cx="498066" cy="4980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4366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07209" y="694264"/>
            <a:ext cx="12559486" cy="9269134"/>
          </a:xfrm>
          <a:prstGeom prst="rect">
            <a:avLst/>
          </a:prstGeom>
          <a:blipFill dpi="0" rotWithShape="1">
            <a:blip r:embed="rId5">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descr="Lumber mill scraps got 0, Corn grains got 0, Soybeans got 0, All of the above got 0, "/>
          <p:cNvSpPr/>
          <p:nvPr>
            <p:custDataLst>
              <p:tags r:id="rId2"/>
            </p:custDataLst>
          </p:nvPr>
        </p:nvSpPr>
        <p:spPr>
          <a:xfrm>
            <a:off x="5842000" y="1714500"/>
            <a:ext cx="6096000" cy="5143500"/>
          </a:xfrm>
          <a:prstGeom prst="rect">
            <a:avLst/>
          </a:prstGeom>
          <a:blipFill>
            <a:blip r:embed="rId6"/>
            <a:stretch>
              <a:fillRect/>
            </a:stretch>
          </a:blip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458864" y="1288120"/>
            <a:ext cx="5845683" cy="1356360"/>
          </a:xfrm>
        </p:spPr>
        <p:txBody>
          <a:bodyPr>
            <a:normAutofit fontScale="90000"/>
          </a:bodyPr>
          <a:lstStyle/>
          <a:p>
            <a:r>
              <a:rPr lang="en-US" sz="3200" dirty="0" smtClean="0">
                <a:solidFill>
                  <a:schemeClr val="accent6">
                    <a:lumMod val="75000"/>
                  </a:schemeClr>
                </a:solidFill>
              </a:rPr>
              <a:t>Biomass fuels can be made from which of the following feedstocks?</a:t>
            </a:r>
            <a:endParaRPr lang="en-US" sz="3200" dirty="0">
              <a:solidFill>
                <a:schemeClr val="accent6">
                  <a:lumMod val="75000"/>
                </a:schemeClr>
              </a:solidFill>
            </a:endParaRPr>
          </a:p>
        </p:txBody>
      </p:sp>
      <p:sp>
        <p:nvSpPr>
          <p:cNvPr id="3" name="TPAnswers" title="Answer Text Shape"/>
          <p:cNvSpPr>
            <a:spLocks noGrp="1"/>
          </p:cNvSpPr>
          <p:nvPr>
            <p:ph type="body" idx="1"/>
            <p:custDataLst>
              <p:tags r:id="rId3"/>
            </p:custDataLst>
          </p:nvPr>
        </p:nvSpPr>
        <p:spPr>
          <a:xfrm>
            <a:off x="458864" y="2735920"/>
            <a:ext cx="4953000" cy="4038600"/>
          </a:xfrm>
        </p:spPr>
        <p:txBody>
          <a:bodyPr>
            <a:normAutofit/>
          </a:bodyPr>
          <a:lstStyle/>
          <a:p>
            <a:pPr marL="502920" indent="-457200">
              <a:buFont typeface="Corbel" pitchFamily="34" charset="0"/>
              <a:buAutoNum type="alphaUcPeriod"/>
            </a:pPr>
            <a:r>
              <a:rPr lang="en-US" sz="3200" dirty="0" smtClean="0">
                <a:solidFill>
                  <a:schemeClr val="accent6">
                    <a:lumMod val="75000"/>
                  </a:schemeClr>
                </a:solidFill>
              </a:rPr>
              <a:t>Lumber mill scraps</a:t>
            </a:r>
          </a:p>
          <a:p>
            <a:pPr marL="502920" indent="-457200">
              <a:buFont typeface="Corbel" pitchFamily="34" charset="0"/>
              <a:buAutoNum type="alphaUcPeriod"/>
            </a:pPr>
            <a:r>
              <a:rPr lang="en-US" sz="3200" dirty="0" smtClean="0">
                <a:solidFill>
                  <a:schemeClr val="accent6">
                    <a:lumMod val="75000"/>
                  </a:schemeClr>
                </a:solidFill>
              </a:rPr>
              <a:t>Corn grains</a:t>
            </a:r>
          </a:p>
          <a:p>
            <a:pPr marL="502920" indent="-457200">
              <a:buFont typeface="Corbel" pitchFamily="34" charset="0"/>
              <a:buAutoNum type="alphaUcPeriod"/>
            </a:pPr>
            <a:r>
              <a:rPr lang="en-US" sz="3200" dirty="0" smtClean="0">
                <a:solidFill>
                  <a:schemeClr val="accent6">
                    <a:lumMod val="75000"/>
                  </a:schemeClr>
                </a:solidFill>
              </a:rPr>
              <a:t>Soybeans</a:t>
            </a:r>
          </a:p>
          <a:p>
            <a:pPr marL="502920" indent="-457200">
              <a:buFont typeface="Corbel" pitchFamily="34" charset="0"/>
              <a:buAutoNum type="alphaUcPeriod"/>
            </a:pPr>
            <a:r>
              <a:rPr lang="en-US" sz="3200" dirty="0" smtClean="0">
                <a:solidFill>
                  <a:schemeClr val="accent6">
                    <a:lumMod val="75000"/>
                  </a:schemeClr>
                </a:solidFill>
              </a:rPr>
              <a:t>All of the above</a:t>
            </a:r>
            <a:endParaRPr lang="en-US" sz="3200" dirty="0">
              <a:solidFill>
                <a:schemeClr val="accent6">
                  <a:lumMod val="75000"/>
                </a:schemeClr>
              </a:solidFill>
            </a:endParaRPr>
          </a:p>
        </p:txBody>
      </p:sp>
      <p:sp>
        <p:nvSpPr>
          <p:cNvPr id="4" name="TPPolling"/>
          <p:cNvSpPr/>
          <p:nvPr/>
        </p:nvSpPr>
        <p:spPr>
          <a:xfrm>
            <a:off x="0" y="0"/>
            <a:ext cx="12700" cy="12700"/>
          </a:xfrm>
          <a:prstGeom prst="rect">
            <a:avLst/>
          </a:prstGeom>
          <a:solidFill>
            <a:schemeClr val="accent1">
              <a:alpha val="1000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5782" y="-6824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7200" cap="small" dirty="0"/>
              <a:t>p</a:t>
            </a:r>
            <a:r>
              <a:rPr lang="en-US" sz="7200" cap="small" dirty="0" smtClean="0"/>
              <a:t>op quiz…</a:t>
            </a:r>
            <a:endParaRPr lang="en-US" sz="7200" cap="small" dirty="0"/>
          </a:p>
        </p:txBody>
      </p:sp>
      <p:sp>
        <p:nvSpPr>
          <p:cNvPr id="7" name="5-Point Star 6"/>
          <p:cNvSpPr/>
          <p:nvPr/>
        </p:nvSpPr>
        <p:spPr>
          <a:xfrm rot="1054873">
            <a:off x="522454" y="4555158"/>
            <a:ext cx="498066" cy="4980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172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e4870527-bcb7-4a92-928f-c73d7ebfefb4"/>
  <p:tag name="WASPOLLED" val="2C750B4C439F48B5A83095614A7F4D2E"/>
  <p:tag name="TPVERSION" val="8"/>
  <p:tag name="TPFULLVERSION" val="8.2.4.6"/>
  <p:tag name="PPTVERSION" val="15"/>
  <p:tag name="TPOS" val="2"/>
  <p:tag name="TPLASTSAVEVERSION" val="6.2 PC"/>
</p:tagLst>
</file>

<file path=ppt/tags/tag10.xml><?xml version="1.0" encoding="utf-8"?>
<p:tagLst xmlns:a="http://schemas.openxmlformats.org/drawingml/2006/main" xmlns:r="http://schemas.openxmlformats.org/officeDocument/2006/relationships" xmlns:p="http://schemas.openxmlformats.org/presentationml/2006/main">
  <p:tag name="ZEROBASED" val="False"/>
</p:tagLst>
</file>

<file path=ppt/tags/tag1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7CACBD9A41B1451580FDD553BB92E75C&lt;/guid&gt;&#10;        &lt;description /&gt;&#10;        &lt;date&gt;1/22/2018 3:03:3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E427E69F5AC4DF0AB2768F854E0AE78&lt;/guid&gt;&#10;            &lt;repollguid&gt;DAD47A8B3B084EDDA224F6C556142B13&lt;/repollguid&gt;&#10;            &lt;sourceid&gt;E5B5AF32E40A4D29A006AF9C23C9B70D&lt;/sourceid&gt;&#10;            &lt;questiontext&gt;Biomass fuels can be made from which of the following feedstock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B95D79FBE21C4768900767AD82FF10A9&lt;/guid&gt;&#10;                    &lt;answertext&gt;Lumber mill scraps&lt;/answertext&gt;&#10;                    &lt;valuetype&gt;-1&lt;/valuetype&gt;&#10;                &lt;/answer&gt;&#10;                &lt;answer&gt;&#10;                    &lt;guid&gt;6B65AF6AEA714A70906FCA4C9576FB99&lt;/guid&gt;&#10;                    &lt;answertext&gt;Corn grains&lt;/answertext&gt;&#10;                    &lt;valuetype&gt;-1&lt;/valuetype&gt;&#10;                &lt;/answer&gt;&#10;                &lt;answer&gt;&#10;                    &lt;guid&gt;7002AAADFB5D4349ACBE821DD1E4A226&lt;/guid&gt;&#10;                    &lt;answertext&gt;Soybeans&lt;/answertext&gt;&#10;                    &lt;valuetype&gt;-1&lt;/valuetype&gt;&#10;                &lt;/answer&gt;&#10;                &lt;answer&gt;&#10;                    &lt;guid&gt;4453ABB931934432BAFF42EE7638D3E1&lt;/guid&gt;&#10;                    &lt;answertext&gt;All of the abov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12.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COLORTYPE" val="SCHEME"/>
  <p:tag name="LABELFORMAT" val="0"/>
  <p:tag name="DEFINEDCOLORS" val="3,6,10,45,32,50,13,4,9,55,1"/>
  <p:tag name="NUMBERFORMAT" val="3"/>
</p:tagLst>
</file>

<file path=ppt/tags/tag13.xml><?xml version="1.0" encoding="utf-8"?>
<p:tagLst xmlns:a="http://schemas.openxmlformats.org/drawingml/2006/main" xmlns:r="http://schemas.openxmlformats.org/officeDocument/2006/relationships" xmlns:p="http://schemas.openxmlformats.org/presentationml/2006/main">
  <p:tag name="ZEROBASED" val="False"/>
</p:tagLst>
</file>

<file path=ppt/tags/tag1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EFE39621F3E40EE8F81DBEB63CB004D&lt;/guid&gt;&#10;        &lt;description /&gt;&#10;        &lt;date&gt;1/23/2018 10:23:1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CEA4B9706A74CD9804438F655E80151&lt;/guid&gt;&#10;            &lt;repollguid&gt;535AD3089934436D88D97FA9AA36B6CD&lt;/repollguid&gt;&#10;            &lt;sourceid&gt;5434937E702E413EB59A665774880ADE&lt;/sourceid&gt;&#10;            &lt;questiontext&gt;What is the minimum wind speed required for a windmill to produce  reliable electricity?&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F4389831C7E14E159EED719A8FF13705&lt;/guid&gt;&#10;                    &lt;answertext&gt;1-2mph&lt;/answertext&gt;&#10;                    &lt;valuetype&gt;-1&lt;/valuetype&gt;&#10;                &lt;/answer&gt;&#10;                &lt;answer&gt;&#10;                    &lt;guid&gt;8C3CC6FF9D26439DA7EB3DFA0C13D372&lt;/guid&gt;&#10;                    &lt;answertext&gt;4-6mph&lt;/answertext&gt;&#10;                    &lt;valuetype&gt;1&lt;/valuetype&gt;&#10;                &lt;/answer&gt;&#10;                &lt;answer&gt;&#10;                    &lt;guid&gt;3C60C8F6324B498DB8A780D655F7A6B2&lt;/guid&gt;&#10;                    &lt;answertext&gt;8-10mph&lt;/answertext&gt;&#10;                    &lt;valuetype&gt;-1&lt;/valuetype&gt;&#10;                &lt;/answer&gt;&#10;                &lt;answer&gt;&#10;                    &lt;guid&gt;5BACF97E8BA94971AB6132618557BB54&lt;/guid&gt;&#10;                    &lt;answertext&gt;10-12mph&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15.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COLORTYPE" val="SCHEME"/>
  <p:tag name="LABELFORMAT" val="0"/>
  <p:tag name="DEFINEDCOLORS" val="3,6,10,45,32,50,13,4,9,55,1"/>
  <p:tag name="NUMBERFORMAT" val="3"/>
</p:tagLst>
</file>

<file path=ppt/tags/tag16.xml><?xml version="1.0" encoding="utf-8"?>
<p:tagLst xmlns:a="http://schemas.openxmlformats.org/drawingml/2006/main" xmlns:r="http://schemas.openxmlformats.org/officeDocument/2006/relationships" xmlns:p="http://schemas.openxmlformats.org/presentationml/2006/main">
  <p:tag name="ZEROBASED" val="False"/>
</p:tagLst>
</file>

<file path=ppt/tags/tag1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63980CFC04649DFA382F73453BB6EEB&lt;/guid&gt;&#10;        &lt;description /&gt;&#10;        &lt;date&gt;1/23/2018 11:32:45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16C8B8CE2D14CFD8DBA50D728DCDDE3&lt;/guid&gt;&#10;            &lt;repollguid&gt;5F93AB2373F94105A7144A5172B9AE53&lt;/repollguid&gt;&#10;            &lt;sourceid&gt;6AAE855BF9FB47129AADBFBDF28EDF29&lt;/sourceid&gt;&#10;            &lt;questiontext&gt;Which of the following are benefits of a ground source heat pump?&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3E30FBFC25764EFC9E09C19F2185851E&lt;/guid&gt;&#10;                    &lt;answertext&gt;They are 25-50% more efficient that existing heating systems.&lt;/answertext&gt;&#10;                    &lt;valuetype&gt;-1&lt;/valuetype&gt;&#10;                &lt;/answer&gt;&#10;                &lt;answer&gt;&#10;                    &lt;guid&gt;3062CC7673D44FB89B05BC45C056C635&lt;/guid&gt;&#10;                    &lt;answertext&gt;GSHPs release significantly less emissions than typical home heating systems.&lt;/answertext&gt;&#10;                    &lt;valuetype&gt;-1&lt;/valuetype&gt;&#10;                &lt;/answer&gt;&#10;                &lt;answer&gt;&#10;                    &lt;guid&gt;59F08D646FDD4E2881B2269D067F6E77&lt;/guid&gt;&#10;                    &lt;answertext&gt;A and B&lt;/answertext&gt;&#10;                    &lt;valuetype&gt;1&lt;/valuetype&gt;&#10;                &lt;/answer&gt;&#10;                &lt;answer&gt;&#10;                    &lt;guid&gt;5AE7E4795FBB4FAF895ABEF09DE24FDB&lt;/guid&gt;&#10;                    &lt;answertext&gt;None of the abov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18.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COLORTYPE" val="SCHEME"/>
  <p:tag name="DEFINEDCOLORS" val="3,6,10,45,32,50,13,4,9,55,1"/>
  <p:tag name="LABELFORMAT" val="1"/>
  <p:tag name="NUMBERFORMAT" val="3"/>
</p:tagLst>
</file>

<file path=ppt/tags/tag19.xml><?xml version="1.0" encoding="utf-8"?>
<p:tagLst xmlns:a="http://schemas.openxmlformats.org/drawingml/2006/main" xmlns:r="http://schemas.openxmlformats.org/officeDocument/2006/relationships" xmlns:p="http://schemas.openxmlformats.org/presentationml/2006/main">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5924B82A82F49139DCECFDE018E1B8F&lt;/guid&gt;&#10;        &lt;description /&gt;&#10;        &lt;date&gt;1/22/2018 2:31:4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C2FC200564F4097B0AA8D03B1B6D924&lt;/guid&gt;&#10;            &lt;repollguid&gt;1FFB8847B5D3431DB7181893FDF081B0&lt;/repollguid&gt;&#10;            &lt;sourceid&gt;0A465DCB16A74F7E8C5AFC93045D0249&lt;/sourceid&gt;&#10;            &lt;questiontext&gt;A group of ferrets is called a(n)…&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AB26016B9E614C7886163C28FB2825CE&lt;/guid&gt;&#10;                    &lt;answertext&gt;Fumble&lt;/answertext&gt;&#10;                    &lt;valuetype&gt;-1&lt;/valuetype&gt;&#10;                &lt;/answer&gt;&#10;                &lt;answer&gt;&#10;                    &lt;guid&gt;70C444B300294588B22E1189BDF10C68&lt;/guid&gt;&#10;                    &lt;answertext&gt;Pack&lt;/answertext&gt;&#10;                    &lt;valuetype&gt;-1&lt;/valuetype&gt;&#10;                &lt;/answer&gt;&#10;                &lt;answer&gt;&#10;                    &lt;guid&gt;A2E6E220FF324D1EA8AF1BDDD1F0C755&lt;/guid&gt;&#10;                    &lt;answertext&gt;Business&lt;/answertext&gt;&#10;                    &lt;valuetype&gt;1&lt;/valuetype&gt;&#10;                &lt;/answer&gt;&#10;                &lt;answer&gt;&#10;                    &lt;guid&gt;6DD6BAD08C254C89A3912FA2576DF57F&lt;/guid&gt;&#10;                    &lt;answertext&gt;Enterpris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2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74942B3549974812B0E6C391A8CF2EC1&lt;/guid&gt;&#10;        &lt;description /&gt;&#10;        &lt;date&gt;1/23/2018 11:36: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3D2AD7CB6A64562831723BA601C3E81&lt;/guid&gt;&#10;            &lt;repollguid&gt;66DC80A1354A48FFAEE390D6342B3303&lt;/repollguid&gt;&#10;            &lt;sourceid&gt;F092548619B64F8EABD94FB4DB32545F&lt;/sourceid&gt;&#10;            &lt;questiontext&gt;What are the two biggest sources of renewable energy?&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346BBE85245C4B8D92F3C26183E8A77B&lt;/guid&gt;&#10;                    &lt;answertext&gt;Solar and wind&lt;/answertext&gt;&#10;                    &lt;valuetype&gt;-1&lt;/valuetype&gt;&#10;                &lt;/answer&gt;&#10;                &lt;answer&gt;&#10;                    &lt;guid&gt;1712D410E71A4A0BA0714A6BC2E97F0D&lt;/guid&gt;&#10;                    &lt;answertext&gt;Wind and hydro&lt;/answertext&gt;&#10;                    &lt;valuetype&gt;1&lt;/valuetype&gt;&#10;                &lt;/answer&gt;&#10;                &lt;answer&gt;&#10;                    &lt;guid&gt;F4068C826B8C43768944998C110A6BC9&lt;/guid&gt;&#10;                    &lt;answertext&gt;Biomass and hydro&lt;/answertext&gt;&#10;                    &lt;valuetype&gt;-1&lt;/valuetype&gt;&#10;                &lt;/answer&gt;&#10;                &lt;answer&gt;&#10;                    &lt;guid&gt;A100E47384F8414FAD217F96B347DF2C&lt;/guid&gt;&#10;                    &lt;answertext&gt;None of the abov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21.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COLORTYPE" val="SCHEME"/>
  <p:tag name="LABELFORMAT" val="0"/>
  <p:tag name="DEFINEDCOLORS" val="3,6,10,45,32,50,13,4,9,55,1"/>
  <p:tag name="NUMBERFORMAT" val="3"/>
</p:tagLst>
</file>

<file path=ppt/tags/tag22.xml><?xml version="1.0" encoding="utf-8"?>
<p:tagLst xmlns:a="http://schemas.openxmlformats.org/drawingml/2006/main" xmlns:r="http://schemas.openxmlformats.org/officeDocument/2006/relationships" xmlns:p="http://schemas.openxmlformats.org/presentationml/2006/main">
  <p:tag name="ZEROBASED" val="False"/>
</p:tagLst>
</file>

<file path=ppt/tags/tag23.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A58853AA22344CC4880528694F3FD7E1&lt;/guid&gt;&#10;        &lt;description /&gt;&#10;        &lt;date&gt;1/22/2018 2:52:0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094DE03ECA948949F9F307A5EB189AD&lt;/guid&gt;&#10;            &lt;repollguid&gt;44A3FECB8165469ABD18B0849B109C23&lt;/repollguid&gt;&#10;            &lt;sourceid&gt;3DC02B8E255745D499937F3F5265F106&lt;/sourceid&gt;&#10;            &lt;questiontext&gt;Renewable energy sources account for what percentage of US energy production?&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4D1808C8F1BC415EBD9685258DF54ACC&lt;/guid&gt;&#10;                    &lt;answertext&gt;Less than 1%&lt;/answertext&gt;&#10;                    &lt;valuetype&gt;-1&lt;/valuetype&gt;&#10;                &lt;/answer&gt;&#10;                &lt;answer&gt;&#10;                    &lt;guid&gt;CB382A1464ED45A9A33517EDF486BC07&lt;/guid&gt;&#10;                    &lt;answertext&gt;5-10%&lt;/answertext&gt;&#10;                    &lt;valuetype&gt;-1&lt;/valuetype&gt;&#10;                &lt;/answer&gt;&#10;                &lt;answer&gt;&#10;                    &lt;guid&gt;31C1537E6B7D45C6BAF13E09204881FA&lt;/guid&gt;&#10;                    &lt;answertext&gt;10-15%&lt;/answertext&gt;&#10;                    &lt;valuetype&gt;1&lt;/valuetype&gt;&#10;                &lt;/answer&gt;&#10;                &lt;answer&gt;&#10;                    &lt;guid&gt;AFC18594429E4BDBB04A7CA8D2D4A17E&lt;/guid&gt;&#10;                    &lt;answertext&gt;20-25%&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24.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COLORTYPE" val="SCHEME"/>
  <p:tag name="LABELFORMAT" val="0"/>
  <p:tag name="DEFINEDCOLORS" val="3,6,10,45,32,50,13,4,9,55,1"/>
  <p:tag name="NUMBERFORMAT" val="3"/>
</p:tagLst>
</file>

<file path=ppt/tags/tag25.xml><?xml version="1.0" encoding="utf-8"?>
<p:tagLst xmlns:a="http://schemas.openxmlformats.org/drawingml/2006/main" xmlns:r="http://schemas.openxmlformats.org/officeDocument/2006/relationships" xmlns:p="http://schemas.openxmlformats.org/presentationml/2006/main">
  <p:tag name="ZEROBASED" val="False"/>
</p:tagLst>
</file>

<file path=ppt/tags/tag2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EABCE70D34B34798A7590AFCB51206EA&lt;/guid&gt;&#10;        &lt;description /&gt;&#10;        &lt;date&gt;1/22/2018 3:00:4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B7B151DD54E411891AAD7332701B5D1&lt;/guid&gt;&#10;            &lt;repollguid&gt;ECAFF846736F48BEAEFB3459E097CF49&lt;/repollguid&gt;&#10;            &lt;sourceid&gt;C88AB2C96DAA451AA76EA2F95BCD817A&lt;/sourceid&gt;&#10;            &lt;questiontext&gt;What is the current efficiency rate that can be reached by a typical solar panel?&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20CA6722D07F4264BB9A40BA15380993&lt;/guid&gt;&#10;                    &lt;answertext&gt;8%&lt;/answertext&gt;&#10;                    &lt;valuetype&gt;-1&lt;/valuetype&gt;&#10;                &lt;/answer&gt;&#10;                &lt;answer&gt;&#10;                    &lt;guid&gt;AD291F72BFD3460D8880DD1F2BFF1F93&lt;/guid&gt;&#10;                    &lt;answertext&gt;14%&lt;/answertext&gt;&#10;                    &lt;valuetype&gt;1&lt;/valuetype&gt;&#10;                &lt;/answer&gt;&#10;                &lt;answer&gt;&#10;                    &lt;guid&gt;AD3099B786614FB6BF26F20E8342B909&lt;/guid&gt;&#10;                    &lt;answertext&gt;20%&lt;/answertext&gt;&#10;                    &lt;valuetype&gt;-1&lt;/valuetype&gt;&#10;                &lt;/answer&gt;&#10;                &lt;answer&gt;&#10;                    &lt;guid&gt;CFB47CF4002244D5B4AB612E6F9D1913&lt;/guid&gt;&#10;                    &lt;answertext&gt;25%&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27.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COLORTYPE" val="SCHEME"/>
  <p:tag name="LABELFORMAT" val="0"/>
  <p:tag name="DEFINEDCOLORS" val="3,6,10,45,32,50,13,4,9,55,1"/>
  <p:tag name="NUMBERFORMAT" val="3"/>
</p:tagLst>
</file>

<file path=ppt/tags/tag28.xml><?xml version="1.0" encoding="utf-8"?>
<p:tagLst xmlns:a="http://schemas.openxmlformats.org/drawingml/2006/main" xmlns:r="http://schemas.openxmlformats.org/officeDocument/2006/relationships" xmlns:p="http://schemas.openxmlformats.org/presentationml/2006/main">
  <p:tag name="ZEROBASED" val="False"/>
</p:tagLst>
</file>

<file path=ppt/tags/tag2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7CACBD9A41B1451580FDD553BB92E75C&lt;/guid&gt;&#10;        &lt;description /&gt;&#10;        &lt;date&gt;1/22/2018 3:03:3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79095A420DC468DA786F36F4E105D89&lt;/guid&gt;&#10;            &lt;repollguid&gt;DAD47A8B3B084EDDA224F6C556142B13&lt;/repollguid&gt;&#10;            &lt;sourceid&gt;E5B5AF32E40A4D29A006AF9C23C9B70D&lt;/sourceid&gt;&#10;            &lt;questiontext&gt;Biomass fuels can be made from which of the following feedstock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B95D79FBE21C4768900767AD82FF10A9&lt;/guid&gt;&#10;                    &lt;answertext&gt;Lumber mill scraps&lt;/answertext&gt;&#10;                    &lt;valuetype&gt;-1&lt;/valuetype&gt;&#10;                &lt;/answer&gt;&#10;                &lt;answer&gt;&#10;                    &lt;guid&gt;6B65AF6AEA714A70906FCA4C9576FB99&lt;/guid&gt;&#10;                    &lt;answertext&gt;Corn grains&lt;/answertext&gt;&#10;                    &lt;valuetype&gt;-1&lt;/valuetype&gt;&#10;                &lt;/answer&gt;&#10;                &lt;answer&gt;&#10;                    &lt;guid&gt;7002AAADFB5D4349ACBE821DD1E4A226&lt;/guid&gt;&#10;                    &lt;answertext&gt;Soybeans&lt;/answertext&gt;&#10;                    &lt;valuetype&gt;-1&lt;/valuetype&gt;&#10;                &lt;/answer&gt;&#10;                &lt;answer&gt;&#10;                    &lt;guid&gt;4453ABB931934432BAFF42EE7638D3E1&lt;/guid&gt;&#10;                    &lt;answertext&gt;All of the abov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3.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COLORTYPE" val="SCHEME"/>
  <p:tag name="LABELFORMAT" val="0"/>
  <p:tag name="DEFINEDCOLORS" val="3,6,10,45,32,50,13,4,9,55,1"/>
  <p:tag name="NUMBERFORMAT" val="3"/>
</p:tagLst>
</file>

<file path=ppt/tags/tag30.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COLORTYPE" val="SCHEME"/>
  <p:tag name="LABELFORMAT" val="0"/>
  <p:tag name="DEFINEDCOLORS" val="3,6,10,45,32,50,13,4,9,55,1"/>
  <p:tag name="NUMBERFORMAT" val="3"/>
</p:tagLst>
</file>

<file path=ppt/tags/tag31.xml><?xml version="1.0" encoding="utf-8"?>
<p:tagLst xmlns:a="http://schemas.openxmlformats.org/drawingml/2006/main" xmlns:r="http://schemas.openxmlformats.org/officeDocument/2006/relationships" xmlns:p="http://schemas.openxmlformats.org/presentationml/2006/main">
  <p:tag name="ZEROBASED" val="False"/>
</p:tagLst>
</file>

<file path=ppt/tags/tag3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EFE39621F3E40EE8F81DBEB63CB004D&lt;/guid&gt;&#10;        &lt;description /&gt;&#10;        &lt;date&gt;1/23/2018 10:23:1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0453AD63BE948D29E7A572C303F4BCE&lt;/guid&gt;&#10;            &lt;repollguid&gt;535AD3089934436D88D97FA9AA36B6CD&lt;/repollguid&gt;&#10;            &lt;sourceid&gt;5434937E702E413EB59A665774880ADE&lt;/sourceid&gt;&#10;            &lt;questiontext&gt;What is the minimum wind speed required for a windmill to produce  reliable electricity?&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F4389831C7E14E159EED719A8FF13705&lt;/guid&gt;&#10;                    &lt;answertext&gt;1-2mph&lt;/answertext&gt;&#10;                    &lt;valuetype&gt;-1&lt;/valuetype&gt;&#10;                &lt;/answer&gt;&#10;                &lt;answer&gt;&#10;                    &lt;guid&gt;8C3CC6FF9D26439DA7EB3DFA0C13D372&lt;/guid&gt;&#10;                    &lt;answertext&gt;4-6mph&lt;/answertext&gt;&#10;                    &lt;valuetype&gt;1&lt;/valuetype&gt;&#10;                &lt;/answer&gt;&#10;                &lt;answer&gt;&#10;                    &lt;guid&gt;3C60C8F6324B498DB8A780D655F7A6B2&lt;/guid&gt;&#10;                    &lt;answertext&gt;8-10mph&lt;/answertext&gt;&#10;                    &lt;valuetype&gt;-1&lt;/valuetype&gt;&#10;                &lt;/answer&gt;&#10;                &lt;answer&gt;&#10;                    &lt;guid&gt;5BACF97E8BA94971AB6132618557BB54&lt;/guid&gt;&#10;                    &lt;answertext&gt;10-12mph&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33.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COLORTYPE" val="SCHEME"/>
  <p:tag name="LABELFORMAT" val="0"/>
  <p:tag name="DEFINEDCOLORS" val="3,6,10,45,32,50,13,4,9,55,1"/>
  <p:tag name="NUMBERFORMAT" val="3"/>
</p:tagLst>
</file>

<file path=ppt/tags/tag34.xml><?xml version="1.0" encoding="utf-8"?>
<p:tagLst xmlns:a="http://schemas.openxmlformats.org/drawingml/2006/main" xmlns:r="http://schemas.openxmlformats.org/officeDocument/2006/relationships" xmlns:p="http://schemas.openxmlformats.org/presentationml/2006/main">
  <p:tag name="ZEROBASED" val="False"/>
</p:tagLst>
</file>

<file path=ppt/tags/tag3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63980CFC04649DFA382F73453BB6EEB&lt;/guid&gt;&#10;        &lt;description /&gt;&#10;        &lt;date&gt;1/23/2018 11:32:45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54CF26D2A1249CAAD1CE21C0D96A002&lt;/guid&gt;&#10;            &lt;repollguid&gt;5F93AB2373F94105A7144A5172B9AE53&lt;/repollguid&gt;&#10;            &lt;sourceid&gt;6AAE855BF9FB47129AADBFBDF28EDF29&lt;/sourceid&gt;&#10;            &lt;questiontext&gt;Which of the following are benefits of a ground source heat pump?&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3E30FBFC25764EFC9E09C19F2185851E&lt;/guid&gt;&#10;                    &lt;answertext&gt;They are 25-50% more efficient that existing heating systems.&lt;/answertext&gt;&#10;                    &lt;valuetype&gt;-1&lt;/valuetype&gt;&#10;                &lt;/answer&gt;&#10;                &lt;answer&gt;&#10;                    &lt;guid&gt;3062CC7673D44FB89B05BC45C056C635&lt;/guid&gt;&#10;                    &lt;answertext&gt;GSHPs release significantly less emissions than typical home heating systems.&lt;/answertext&gt;&#10;                    &lt;valuetype&gt;-1&lt;/valuetype&gt;&#10;                &lt;/answer&gt;&#10;                &lt;answer&gt;&#10;                    &lt;guid&gt;59F08D646FDD4E2881B2269D067F6E77&lt;/guid&gt;&#10;                    &lt;answertext&gt;A and B&lt;/answertext&gt;&#10;                    &lt;valuetype&gt;1&lt;/valuetype&gt;&#10;                &lt;/answer&gt;&#10;                &lt;answer&gt;&#10;                    &lt;guid&gt;5AE7E4795FBB4FAF895ABEF09DE24FDB&lt;/guid&gt;&#10;                    &lt;answertext&gt;None of the abov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36.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COLORTYPE" val="SCHEME"/>
  <p:tag name="DEFINEDCOLORS" val="3,6,10,45,32,50,13,4,9,55,1"/>
  <p:tag name="LABELFORMAT" val="1"/>
  <p:tag name="NUMBERFORMAT" val="3"/>
</p:tagLst>
</file>

<file path=ppt/tags/tag37.xml><?xml version="1.0" encoding="utf-8"?>
<p:tagLst xmlns:a="http://schemas.openxmlformats.org/drawingml/2006/main" xmlns:r="http://schemas.openxmlformats.org/officeDocument/2006/relationships" xmlns:p="http://schemas.openxmlformats.org/presentationml/2006/main">
  <p:tag name="ZEROBASED" val="False"/>
</p:tagLst>
</file>

<file path=ppt/tags/tag3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74942B3549974812B0E6C391A8CF2EC1&lt;/guid&gt;&#10;        &lt;description /&gt;&#10;        &lt;date&gt;1/23/2018 11:36: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D89706D81FF474283BB6ED36B87786F&lt;/guid&gt;&#10;            &lt;repollguid&gt;66DC80A1354A48FFAEE390D6342B3303&lt;/repollguid&gt;&#10;            &lt;sourceid&gt;F092548619B64F8EABD94FB4DB32545F&lt;/sourceid&gt;&#10;            &lt;questiontext&gt;What are the two biggest sources of renewable energy?&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346BBE85245C4B8D92F3C26183E8A77B&lt;/guid&gt;&#10;                    &lt;answertext&gt;Solar and wind&lt;/answertext&gt;&#10;                    &lt;valuetype&gt;-1&lt;/valuetype&gt;&#10;                &lt;/answer&gt;&#10;                &lt;answer&gt;&#10;                    &lt;guid&gt;1712D410E71A4A0BA0714A6BC2E97F0D&lt;/guid&gt;&#10;                    &lt;answertext&gt;Wind and hydro&lt;/answertext&gt;&#10;                    &lt;valuetype&gt;1&lt;/valuetype&gt;&#10;                &lt;/answer&gt;&#10;                &lt;answer&gt;&#10;                    &lt;guid&gt;F4068C826B8C43768944998C110A6BC9&lt;/guid&gt;&#10;                    &lt;answertext&gt;Biomass and hydro&lt;/answertext&gt;&#10;                    &lt;valuetype&gt;-1&lt;/valuetype&gt;&#10;                &lt;/answer&gt;&#10;                &lt;answer&gt;&#10;                    &lt;guid&gt;A100E47384F8414FAD217F96B347DF2C&lt;/guid&gt;&#10;                    &lt;answertext&gt;None of the abov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39.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COLORTYPE" val="SCHEME"/>
  <p:tag name="LABELFORMAT" val="0"/>
  <p:tag name="DEFINEDCOLORS" val="3,6,10,45,32,50,13,4,9,55,1"/>
  <p:tag name="NUMBERFORMAT" val="3"/>
</p:tagLst>
</file>

<file path=ppt/tags/tag4.xml><?xml version="1.0" encoding="utf-8"?>
<p:tagLst xmlns:a="http://schemas.openxmlformats.org/drawingml/2006/main" xmlns:r="http://schemas.openxmlformats.org/officeDocument/2006/relationships" xmlns:p="http://schemas.openxmlformats.org/presentationml/2006/main">
  <p:tag name="ZEROBASED" val="False"/>
</p:tagLst>
</file>

<file path=ppt/tags/tag40.xml><?xml version="1.0" encoding="utf-8"?>
<p:tagLst xmlns:a="http://schemas.openxmlformats.org/drawingml/2006/main" xmlns:r="http://schemas.openxmlformats.org/officeDocument/2006/relationships" xmlns:p="http://schemas.openxmlformats.org/presentationml/2006/main">
  <p:tag name="ZEROBASED" val="False"/>
</p:tagLst>
</file>

<file path=ppt/tags/tag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A58853AA22344CC4880528694F3FD7E1&lt;/guid&gt;&#10;        &lt;description /&gt;&#10;        &lt;date&gt;1/22/2018 2:52:0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711860F134049E9828DF3201002FA9E&lt;/guid&gt;&#10;            &lt;repollguid&gt;44A3FECB8165469ABD18B0849B109C23&lt;/repollguid&gt;&#10;            &lt;sourceid&gt;3DC02B8E255745D499937F3F5265F106&lt;/sourceid&gt;&#10;            &lt;questiontext&gt;Renewable energy sources account for what percentage of US energy production?&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4D1808C8F1BC415EBD9685258DF54ACC&lt;/guid&gt;&#10;                    &lt;answertext&gt;Less than 1%&lt;/answertext&gt;&#10;                    &lt;valuetype&gt;-1&lt;/valuetype&gt;&#10;                &lt;/answer&gt;&#10;                &lt;answer&gt;&#10;                    &lt;guid&gt;CB382A1464ED45A9A33517EDF486BC07&lt;/guid&gt;&#10;                    &lt;answertext&gt;5-10%&lt;/answertext&gt;&#10;                    &lt;valuetype&gt;-1&lt;/valuetype&gt;&#10;                &lt;/answer&gt;&#10;                &lt;answer&gt;&#10;                    &lt;guid&gt;31C1537E6B7D45C6BAF13E09204881FA&lt;/guid&gt;&#10;                    &lt;answertext&gt;10-15%&lt;/answertext&gt;&#10;                    &lt;valuetype&gt;1&lt;/valuetype&gt;&#10;                &lt;/answer&gt;&#10;                &lt;answer&gt;&#10;                    &lt;guid&gt;AFC18594429E4BDBB04A7CA8D2D4A17E&lt;/guid&gt;&#10;                    &lt;answertext&gt;20-25%&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6.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COLORTYPE" val="SCHEME"/>
  <p:tag name="LABELFORMAT" val="0"/>
  <p:tag name="DEFINEDCOLORS" val="3,6,10,45,32,50,13,4,9,55,1"/>
  <p:tag name="NUMBERFORMAT" val="3"/>
</p:tagLst>
</file>

<file path=ppt/tags/tag7.xml><?xml version="1.0" encoding="utf-8"?>
<p:tagLst xmlns:a="http://schemas.openxmlformats.org/drawingml/2006/main" xmlns:r="http://schemas.openxmlformats.org/officeDocument/2006/relationships" xmlns:p="http://schemas.openxmlformats.org/presentationml/2006/main">
  <p:tag name="ZEROBASED" val="False"/>
</p:tagLst>
</file>

<file path=ppt/tags/tag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EABCE70D34B34798A7590AFCB51206EA&lt;/guid&gt;&#10;        &lt;description /&gt;&#10;        &lt;date&gt;1/22/2018 3:00:4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DC998BBC6B94059A0F7B5B60B5D2FC0&lt;/guid&gt;&#10;            &lt;repollguid&gt;ECAFF846736F48BEAEFB3459E097CF49&lt;/repollguid&gt;&#10;            &lt;sourceid&gt;C88AB2C96DAA451AA76EA2F95BCD817A&lt;/sourceid&gt;&#10;            &lt;questiontext&gt;What is the current efficiency rate that can be reached by a typical solar panel?&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20CA6722D07F4264BB9A40BA15380993&lt;/guid&gt;&#10;                    &lt;answertext&gt;8%&lt;/answertext&gt;&#10;                    &lt;valuetype&gt;-1&lt;/valuetype&gt;&#10;                &lt;/answer&gt;&#10;                &lt;answer&gt;&#10;                    &lt;guid&gt;AD291F72BFD3460D8880DD1F2BFF1F93&lt;/guid&gt;&#10;                    &lt;answertext&gt;14%&lt;/answertext&gt;&#10;                    &lt;valuetype&gt;1&lt;/valuetype&gt;&#10;                &lt;/answer&gt;&#10;                &lt;answer&gt;&#10;                    &lt;guid&gt;AD3099B786614FB6BF26F20E8342B909&lt;/guid&gt;&#10;                    &lt;answertext&gt;20%&lt;/answertext&gt;&#10;                    &lt;valuetype&gt;-1&lt;/valuetype&gt;&#10;                &lt;/answer&gt;&#10;                &lt;answer&gt;&#10;                    &lt;guid&gt;CFB47CF4002244D5B4AB612E6F9D1913&lt;/guid&gt;&#10;                    &lt;answertext&gt;25%&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9.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COLORTYPE" val="SCHEME"/>
  <p:tag name="LABELFORMAT" val="0"/>
  <p:tag name="DEFINEDCOLORS" val="3,6,10,45,32,50,13,4,9,55,1"/>
  <p:tag name="NUMBERFORMAT" val="3"/>
</p:tagLst>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4224</TotalTime>
  <Words>1340</Words>
  <Application>Microsoft Office PowerPoint</Application>
  <PresentationFormat>Widescreen</PresentationFormat>
  <Paragraphs>184</Paragraphs>
  <Slides>37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Calibri</vt:lpstr>
      <vt:lpstr>Corbel</vt:lpstr>
      <vt:lpstr>Courier New</vt:lpstr>
      <vt:lpstr>Basis</vt:lpstr>
      <vt:lpstr>introduction</vt:lpstr>
      <vt:lpstr>what is energy?</vt:lpstr>
      <vt:lpstr>pop quiz…</vt:lpstr>
      <vt:lpstr>A group of ferrets is called a(n)…</vt:lpstr>
      <vt:lpstr>PowerPoint Presentation</vt:lpstr>
      <vt:lpstr>Renewable energy</vt:lpstr>
      <vt:lpstr>Renewable energy sources account for what percentage of US energy production?</vt:lpstr>
      <vt:lpstr>What is the current efficiency rate that can be reached by a typical solar panel?</vt:lpstr>
      <vt:lpstr>Biomass fuels can be made from which of the following feedstocks?</vt:lpstr>
      <vt:lpstr>What is the minimum wind speed required for a windmill to produce  reliable electricity?</vt:lpstr>
      <vt:lpstr>Which of the following are benefits of a ground source heat pump?</vt:lpstr>
      <vt:lpstr>What are the two biggest sources of renewable energy?</vt:lpstr>
      <vt:lpstr>general</vt:lpstr>
      <vt:lpstr>general</vt:lpstr>
      <vt:lpstr>solar</vt:lpstr>
      <vt:lpstr>solar</vt:lpstr>
      <vt:lpstr>solar</vt:lpstr>
      <vt:lpstr>geothermal/ground source</vt:lpstr>
      <vt:lpstr>geothermal/ground source</vt:lpstr>
      <vt:lpstr>geothermal/ground source</vt:lpstr>
      <vt:lpstr>hydroelectric</vt:lpstr>
      <vt:lpstr>hydroelectric</vt:lpstr>
      <vt:lpstr>hydroelectric</vt:lpstr>
      <vt:lpstr>hydroelectric</vt:lpstr>
      <vt:lpstr>wind</vt:lpstr>
      <vt:lpstr>wind</vt:lpstr>
      <vt:lpstr>wind</vt:lpstr>
      <vt:lpstr>biomass</vt:lpstr>
      <vt:lpstr>biomass</vt:lpstr>
      <vt:lpstr>the future</vt:lpstr>
      <vt:lpstr>Renewable energy sources account for what percentage of US energy production?</vt:lpstr>
      <vt:lpstr>What is the current efficiency rate that can be reached by a typical solar panel?</vt:lpstr>
      <vt:lpstr>Biomass fuels can be made from which of the following feedstocks?</vt:lpstr>
      <vt:lpstr>What is the minimum wind speed required for a windmill to produce  reliable electricity?</vt:lpstr>
      <vt:lpstr>Which of the following are benefits of a ground source heat pump?</vt:lpstr>
      <vt:lpstr>What are the two biggest sources of renewable energy?</vt:lpstr>
      <vt:lpstr>want to learn more?</vt:lpstr>
    </vt:vector>
  </TitlesOfParts>
  <Company>The National Center for Appropriate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Energy corps</dc:title>
  <dc:creator>Emilia Emerson</dc:creator>
  <cp:lastModifiedBy>Emilia Emerson</cp:lastModifiedBy>
  <cp:revision>129</cp:revision>
  <dcterms:created xsi:type="dcterms:W3CDTF">2017-11-13T23:04:40Z</dcterms:created>
  <dcterms:modified xsi:type="dcterms:W3CDTF">2018-02-01T21:08:29Z</dcterms:modified>
</cp:coreProperties>
</file>