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comments/comment2.xml" ContentType="application/vnd.openxmlformats-officedocument.presentationml.comment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5.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notesMasterIdLst>
    <p:notesMasterId r:id="rId31"/>
  </p:notesMasterIdLst>
  <p:sldIdLst>
    <p:sldId id="286" r:id="rId2"/>
    <p:sldId id="305" r:id="rId3"/>
    <p:sldId id="292" r:id="rId4"/>
    <p:sldId id="293" r:id="rId5"/>
    <p:sldId id="294" r:id="rId6"/>
    <p:sldId id="256" r:id="rId7"/>
    <p:sldId id="295" r:id="rId8"/>
    <p:sldId id="296" r:id="rId9"/>
    <p:sldId id="297" r:id="rId10"/>
    <p:sldId id="298" r:id="rId11"/>
    <p:sldId id="299" r:id="rId12"/>
    <p:sldId id="259" r:id="rId13"/>
    <p:sldId id="275" r:id="rId14"/>
    <p:sldId id="276" r:id="rId15"/>
    <p:sldId id="277" r:id="rId16"/>
    <p:sldId id="278" r:id="rId17"/>
    <p:sldId id="279" r:id="rId18"/>
    <p:sldId id="284" r:id="rId19"/>
    <p:sldId id="285" r:id="rId20"/>
    <p:sldId id="283" r:id="rId21"/>
    <p:sldId id="280" r:id="rId22"/>
    <p:sldId id="281" r:id="rId23"/>
    <p:sldId id="282" r:id="rId24"/>
    <p:sldId id="300" r:id="rId25"/>
    <p:sldId id="301" r:id="rId26"/>
    <p:sldId id="302" r:id="rId27"/>
    <p:sldId id="303" r:id="rId28"/>
    <p:sldId id="304" r:id="rId29"/>
    <p:sldId id="274" r:id="rId30"/>
  </p:sldIdLst>
  <p:sldSz cx="12192000" cy="6858000"/>
  <p:notesSz cx="6858000" cy="9144000"/>
  <p:custDataLst>
    <p:tags r:id="rId3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ilia Emerson" initials="EE" lastIdx="1" clrIdx="0">
    <p:extLst>
      <p:ext uri="{19B8F6BF-5375-455C-9EA6-DF929625EA0E}">
        <p15:presenceInfo xmlns:p15="http://schemas.microsoft.com/office/powerpoint/2012/main" userId="Emilia Emer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6323" autoAdjust="0"/>
  </p:normalViewPr>
  <p:slideViewPr>
    <p:cSldViewPr snapToGrid="0">
      <p:cViewPr varScale="1">
        <p:scale>
          <a:sx n="64" d="100"/>
          <a:sy n="64" d="100"/>
        </p:scale>
        <p:origin x="96" y="5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11-28T13:49:13.557" idx="1">
    <p:pos x="10" y="10"/>
    <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7-11-28T13:49:13.557" idx="1">
    <p:pos x="10" y="10"/>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B3134B-D964-4718-98A5-FB92CC09CFEE}" type="datetimeFigureOut">
              <a:rPr lang="en-US" smtClean="0"/>
              <a:t>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961A40-753D-4005-B7A5-B52EDD69B312}" type="slidenum">
              <a:rPr lang="en-US" smtClean="0"/>
              <a:t>‹#›</a:t>
            </a:fld>
            <a:endParaRPr lang="en-US"/>
          </a:p>
        </p:txBody>
      </p:sp>
    </p:spTree>
    <p:extLst>
      <p:ext uri="{BB962C8B-B14F-4D97-AF65-F5344CB8AC3E}">
        <p14:creationId xmlns:p14="http://schemas.microsoft.com/office/powerpoint/2010/main" val="13952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961A40-753D-4005-B7A5-B52EDD69B312}" type="slidenum">
              <a:rPr lang="en-US" smtClean="0"/>
              <a:t>1</a:t>
            </a:fld>
            <a:endParaRPr lang="en-US"/>
          </a:p>
        </p:txBody>
      </p:sp>
    </p:spTree>
    <p:extLst>
      <p:ext uri="{BB962C8B-B14F-4D97-AF65-F5344CB8AC3E}">
        <p14:creationId xmlns:p14="http://schemas.microsoft.com/office/powerpoint/2010/main" val="1595900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66961A40-753D-4005-B7A5-B52EDD69B312}" type="slidenum">
              <a:rPr lang="en-US" smtClean="0"/>
              <a:t>2</a:t>
            </a:fld>
            <a:endParaRPr lang="en-US"/>
          </a:p>
        </p:txBody>
      </p:sp>
    </p:spTree>
    <p:extLst>
      <p:ext uri="{BB962C8B-B14F-4D97-AF65-F5344CB8AC3E}">
        <p14:creationId xmlns:p14="http://schemas.microsoft.com/office/powerpoint/2010/main" val="2899151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961A40-753D-4005-B7A5-B52EDD69B312}" type="slidenum">
              <a:rPr lang="en-US" smtClean="0"/>
              <a:t>3</a:t>
            </a:fld>
            <a:endParaRPr lang="en-US"/>
          </a:p>
        </p:txBody>
      </p:sp>
    </p:spTree>
    <p:extLst>
      <p:ext uri="{BB962C8B-B14F-4D97-AF65-F5344CB8AC3E}">
        <p14:creationId xmlns:p14="http://schemas.microsoft.com/office/powerpoint/2010/main" val="409849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961A40-753D-4005-B7A5-B52EDD69B312}" type="slidenum">
              <a:rPr lang="en-US" smtClean="0"/>
              <a:t>6</a:t>
            </a:fld>
            <a:endParaRPr lang="en-US"/>
          </a:p>
        </p:txBody>
      </p:sp>
    </p:spTree>
    <p:extLst>
      <p:ext uri="{BB962C8B-B14F-4D97-AF65-F5344CB8AC3E}">
        <p14:creationId xmlns:p14="http://schemas.microsoft.com/office/powerpoint/2010/main" val="3828177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961A40-753D-4005-B7A5-B52EDD69B312}" type="slidenum">
              <a:rPr lang="en-US" smtClean="0"/>
              <a:t>12</a:t>
            </a:fld>
            <a:endParaRPr lang="en-US"/>
          </a:p>
        </p:txBody>
      </p:sp>
    </p:spTree>
    <p:extLst>
      <p:ext uri="{BB962C8B-B14F-4D97-AF65-F5344CB8AC3E}">
        <p14:creationId xmlns:p14="http://schemas.microsoft.com/office/powerpoint/2010/main" val="2557121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961A40-753D-4005-B7A5-B52EDD69B312}" type="slidenum">
              <a:rPr lang="en-US" smtClean="0"/>
              <a:t>29</a:t>
            </a:fld>
            <a:endParaRPr lang="en-US"/>
          </a:p>
        </p:txBody>
      </p:sp>
    </p:spTree>
    <p:extLst>
      <p:ext uri="{BB962C8B-B14F-4D97-AF65-F5344CB8AC3E}">
        <p14:creationId xmlns:p14="http://schemas.microsoft.com/office/powerpoint/2010/main" val="1080803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dirty="0"/>
              <a:t>2/1/2018</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DFF08F-DC6B-4601-B491-B0F83F6DD2DA}" type="datetimeFigureOut">
              <a:rPr lang="en-US" smtClean="0"/>
              <a:pPr/>
              <a:t>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14854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2/1/2018</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the-landscape-design-site.com/xeriscaping.html"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4.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9.png"/><Relationship Id="rId5" Type="http://schemas.openxmlformats.org/officeDocument/2006/relationships/image" Target="../media/image1.png"/><Relationship Id="rId4"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omments" Target="../comments/comment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9.png"/><Relationship Id="rId5" Type="http://schemas.openxmlformats.org/officeDocument/2006/relationships/image" Target="../media/image1.png"/><Relationship Id="rId4"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534000" y="-4678431"/>
            <a:ext cx="13469616" cy="10040987"/>
          </a:xfrm>
          <a:prstGeom prst="rect">
            <a:avLst/>
          </a:prstGeom>
          <a:blipFill dpi="0" rotWithShape="1">
            <a:blip r:embed="rId3">
              <a:alphaModFix amt="25000"/>
              <a:lum bright="70000" contrast="-7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normAutofit/>
          </a:bodyPr>
          <a:lstStyle/>
          <a:p>
            <a:r>
              <a:rPr lang="en-US" sz="6600" dirty="0" smtClean="0"/>
              <a:t>introduction</a:t>
            </a:r>
            <a:endParaRPr lang="en-US" sz="6600" dirty="0"/>
          </a:p>
        </p:txBody>
      </p:sp>
      <p:pic>
        <p:nvPicPr>
          <p:cNvPr id="4" name="Picture 3" descr="Macintosh HD:Users:kirstengerbatsch2:Desktop:NCATlogoMTFC.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521" y="5547099"/>
            <a:ext cx="3519647" cy="866580"/>
          </a:xfrm>
          <a:prstGeom prst="rect">
            <a:avLst/>
          </a:prstGeom>
          <a:noFill/>
          <a:ln>
            <a:noFill/>
          </a:ln>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15034" y="5701184"/>
            <a:ext cx="1378077" cy="829398"/>
          </a:xfrm>
          <a:prstGeom prst="rect">
            <a:avLst/>
          </a:prstGeom>
        </p:spPr>
      </p:pic>
      <p:pic>
        <p:nvPicPr>
          <p:cNvPr id="6" name="Picture 5" descr="Macintosh HD:Users:kirstengerbatsch2:Desktop:300colorAmeriCorpsMT.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93111" y="5751440"/>
            <a:ext cx="703319" cy="728887"/>
          </a:xfrm>
          <a:prstGeom prst="rect">
            <a:avLst/>
          </a:prstGeom>
          <a:noFill/>
          <a:ln>
            <a:noFill/>
          </a:ln>
        </p:spPr>
      </p:pic>
      <p:sp>
        <p:nvSpPr>
          <p:cNvPr id="8" name="Subtitle 2"/>
          <p:cNvSpPr>
            <a:spLocks noGrp="1"/>
          </p:cNvSpPr>
          <p:nvPr>
            <p:ph type="subTitle" idx="1"/>
          </p:nvPr>
        </p:nvSpPr>
        <p:spPr>
          <a:xfrm>
            <a:off x="1709530" y="3869634"/>
            <a:ext cx="8767860" cy="1388165"/>
          </a:xfrm>
        </p:spPr>
        <p:txBody>
          <a:bodyPr>
            <a:normAutofit/>
          </a:bodyPr>
          <a:lstStyle/>
          <a:p>
            <a:endParaRPr lang="en-US" sz="2800" cap="small" dirty="0"/>
          </a:p>
        </p:txBody>
      </p:sp>
    </p:spTree>
    <p:extLst>
      <p:ext uri="{BB962C8B-B14F-4D97-AF65-F5344CB8AC3E}">
        <p14:creationId xmlns:p14="http://schemas.microsoft.com/office/powerpoint/2010/main" val="12120930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707209" y="694264"/>
            <a:ext cx="12559486" cy="9269134"/>
          </a:xfrm>
          <a:prstGeom prst="rect">
            <a:avLst/>
          </a:prstGeom>
          <a:blipFill dpi="0" rotWithShape="1">
            <a:blip r:embed="rId5">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PChart" descr="A. got 0, B. got 0, C. got 0, D. got 0, "/>
          <p:cNvSpPr/>
          <p:nvPr>
            <p:custDataLst>
              <p:tags r:id="rId2"/>
            </p:custDataLst>
          </p:nvPr>
        </p:nvSpPr>
        <p:spPr>
          <a:xfrm>
            <a:off x="5849620" y="1824228"/>
            <a:ext cx="6096000" cy="5143500"/>
          </a:xfrm>
          <a:prstGeom prst="rect">
            <a:avLst/>
          </a:prstGeom>
          <a:blipFill>
            <a:blip r:embed="rId6"/>
            <a:stretch>
              <a:fillRect/>
            </a:stretch>
          </a:blip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PQuestion" title="Question Text Shape"/>
          <p:cNvSpPr>
            <a:spLocks noGrp="1"/>
          </p:cNvSpPr>
          <p:nvPr>
            <p:ph type="title"/>
          </p:nvPr>
        </p:nvSpPr>
        <p:spPr>
          <a:xfrm>
            <a:off x="553290" y="1195977"/>
            <a:ext cx="6540609" cy="1356360"/>
          </a:xfrm>
        </p:spPr>
        <p:txBody>
          <a:bodyPr>
            <a:normAutofit fontScale="90000"/>
          </a:bodyPr>
          <a:lstStyle/>
          <a:p>
            <a:r>
              <a:rPr lang="en-US" sz="3200" dirty="0" smtClean="0">
                <a:solidFill>
                  <a:schemeClr val="accent6">
                    <a:lumMod val="75000"/>
                  </a:schemeClr>
                </a:solidFill>
              </a:rPr>
              <a:t>What is the term for a yard that utilizes native plants and rocks instead of </a:t>
            </a:r>
            <a:br>
              <a:rPr lang="en-US" sz="3200" dirty="0" smtClean="0">
                <a:solidFill>
                  <a:schemeClr val="accent6">
                    <a:lumMod val="75000"/>
                  </a:schemeClr>
                </a:solidFill>
              </a:rPr>
            </a:br>
            <a:r>
              <a:rPr lang="en-US" sz="3200" dirty="0" smtClean="0">
                <a:solidFill>
                  <a:schemeClr val="accent6">
                    <a:lumMod val="75000"/>
                  </a:schemeClr>
                </a:solidFill>
              </a:rPr>
              <a:t>typical grass?</a:t>
            </a:r>
            <a:endParaRPr lang="en-US" sz="3200" dirty="0">
              <a:solidFill>
                <a:schemeClr val="accent6">
                  <a:lumMod val="75000"/>
                </a:schemeClr>
              </a:solidFill>
            </a:endParaRPr>
          </a:p>
        </p:txBody>
      </p:sp>
      <p:sp>
        <p:nvSpPr>
          <p:cNvPr id="3" name="TPAnswers" title="Answer Text Shape"/>
          <p:cNvSpPr>
            <a:spLocks noGrp="1"/>
          </p:cNvSpPr>
          <p:nvPr>
            <p:ph type="body" idx="1"/>
            <p:custDataLst>
              <p:tags r:id="rId3"/>
            </p:custDataLst>
          </p:nvPr>
        </p:nvSpPr>
        <p:spPr>
          <a:xfrm>
            <a:off x="458864" y="2873562"/>
            <a:ext cx="5173840" cy="4038600"/>
          </a:xfrm>
        </p:spPr>
        <p:txBody>
          <a:bodyPr>
            <a:noAutofit/>
          </a:bodyPr>
          <a:lstStyle/>
          <a:p>
            <a:pPr marL="560070" indent="-514350">
              <a:buFont typeface="Corbel" pitchFamily="34" charset="0"/>
              <a:buAutoNum type="alphaUcPeriod"/>
            </a:pPr>
            <a:r>
              <a:rPr lang="en-US" sz="2800" dirty="0" err="1" smtClean="0">
                <a:solidFill>
                  <a:schemeClr val="accent6">
                    <a:lumMod val="75000"/>
                  </a:schemeClr>
                </a:solidFill>
              </a:rPr>
              <a:t>Desertiscaping</a:t>
            </a:r>
            <a:endParaRPr lang="en-US" sz="2800" dirty="0" smtClean="0">
              <a:solidFill>
                <a:schemeClr val="accent6">
                  <a:lumMod val="75000"/>
                </a:schemeClr>
              </a:solidFill>
            </a:endParaRPr>
          </a:p>
          <a:p>
            <a:pPr marL="560070" indent="-514350">
              <a:buFont typeface="Corbel" pitchFamily="34" charset="0"/>
              <a:buAutoNum type="alphaUcPeriod"/>
            </a:pPr>
            <a:r>
              <a:rPr lang="en-US" sz="2800" dirty="0" smtClean="0">
                <a:solidFill>
                  <a:schemeClr val="accent6">
                    <a:lumMod val="75000"/>
                  </a:schemeClr>
                </a:solidFill>
              </a:rPr>
              <a:t>Xeriscaping</a:t>
            </a:r>
          </a:p>
          <a:p>
            <a:pPr marL="560070" indent="-514350">
              <a:buFont typeface="Corbel" pitchFamily="34" charset="0"/>
              <a:buAutoNum type="alphaUcPeriod"/>
            </a:pPr>
            <a:r>
              <a:rPr lang="en-US" sz="2800" dirty="0" smtClean="0">
                <a:solidFill>
                  <a:schemeClr val="accent6">
                    <a:lumMod val="75000"/>
                  </a:schemeClr>
                </a:solidFill>
              </a:rPr>
              <a:t>Rock gardening</a:t>
            </a:r>
          </a:p>
          <a:p>
            <a:pPr marL="560070" indent="-514350">
              <a:buFont typeface="Corbel" pitchFamily="34" charset="0"/>
              <a:buAutoNum type="alphaUcPeriod"/>
            </a:pPr>
            <a:r>
              <a:rPr lang="en-US" sz="2800" dirty="0" err="1" smtClean="0">
                <a:solidFill>
                  <a:schemeClr val="accent6">
                    <a:lumMod val="75000"/>
                  </a:schemeClr>
                </a:solidFill>
              </a:rPr>
              <a:t>Ungrassification</a:t>
            </a:r>
            <a:endParaRPr lang="en-US" sz="2800" dirty="0">
              <a:solidFill>
                <a:schemeClr val="accent6">
                  <a:lumMod val="75000"/>
                </a:schemeClr>
              </a:solidFill>
            </a:endParaRPr>
          </a:p>
        </p:txBody>
      </p:sp>
      <p:sp>
        <p:nvSpPr>
          <p:cNvPr id="4" name="TPPolling"/>
          <p:cNvSpPr/>
          <p:nvPr/>
        </p:nvSpPr>
        <p:spPr>
          <a:xfrm>
            <a:off x="0" y="0"/>
            <a:ext cx="12700" cy="12700"/>
          </a:xfrm>
          <a:prstGeom prst="rect">
            <a:avLst/>
          </a:prstGeom>
          <a:solidFill>
            <a:schemeClr val="accent1">
              <a:alpha val="10000"/>
            </a:schemeClr>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35782" y="-68240"/>
            <a:ext cx="9875520"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7200" cap="small" dirty="0"/>
              <a:t>p</a:t>
            </a:r>
            <a:r>
              <a:rPr lang="en-US" sz="7200" cap="small" dirty="0" smtClean="0"/>
              <a:t>op quiz…</a:t>
            </a:r>
            <a:endParaRPr lang="en-US" sz="7200" cap="small" dirty="0"/>
          </a:p>
        </p:txBody>
      </p:sp>
      <p:sp>
        <p:nvSpPr>
          <p:cNvPr id="7" name="5-Point Star 6"/>
          <p:cNvSpPr/>
          <p:nvPr/>
        </p:nvSpPr>
        <p:spPr>
          <a:xfrm rot="1054873">
            <a:off x="458615" y="3378669"/>
            <a:ext cx="498066" cy="498066"/>
          </a:xfrm>
          <a:prstGeom prst="star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47400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4" grpId="1"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707209" y="694264"/>
            <a:ext cx="12559486" cy="9269134"/>
          </a:xfrm>
          <a:prstGeom prst="rect">
            <a:avLst/>
          </a:prstGeom>
          <a:blipFill dpi="0" rotWithShape="1">
            <a:blip r:embed="rId5">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PChart" descr="A. got 0, B. got 0, C. got 0, D. got 0, "/>
          <p:cNvSpPr/>
          <p:nvPr>
            <p:custDataLst>
              <p:tags r:id="rId2"/>
            </p:custDataLst>
          </p:nvPr>
        </p:nvSpPr>
        <p:spPr>
          <a:xfrm>
            <a:off x="5849620" y="1824228"/>
            <a:ext cx="6096000" cy="5143500"/>
          </a:xfrm>
          <a:prstGeom prst="rect">
            <a:avLst/>
          </a:prstGeom>
          <a:blipFill>
            <a:blip r:embed="rId6"/>
            <a:stretch>
              <a:fillRect/>
            </a:stretch>
          </a:blip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PQuestion" title="Question Text Shape"/>
          <p:cNvSpPr>
            <a:spLocks noGrp="1"/>
          </p:cNvSpPr>
          <p:nvPr>
            <p:ph type="title"/>
          </p:nvPr>
        </p:nvSpPr>
        <p:spPr>
          <a:xfrm>
            <a:off x="553290" y="1195977"/>
            <a:ext cx="6540609" cy="1356360"/>
          </a:xfrm>
        </p:spPr>
        <p:txBody>
          <a:bodyPr>
            <a:normAutofit fontScale="90000"/>
          </a:bodyPr>
          <a:lstStyle/>
          <a:p>
            <a:r>
              <a:rPr lang="en-US" sz="3200" dirty="0" smtClean="0">
                <a:solidFill>
                  <a:schemeClr val="accent6">
                    <a:lumMod val="75000"/>
                  </a:schemeClr>
                </a:solidFill>
              </a:rPr>
              <a:t>What device can you install in your house that controls temperature based on predetermined time settings?</a:t>
            </a:r>
            <a:endParaRPr lang="en-US" sz="3200" dirty="0">
              <a:solidFill>
                <a:schemeClr val="accent6">
                  <a:lumMod val="75000"/>
                </a:schemeClr>
              </a:solidFill>
            </a:endParaRPr>
          </a:p>
        </p:txBody>
      </p:sp>
      <p:sp>
        <p:nvSpPr>
          <p:cNvPr id="3" name="TPAnswers" title="Answer Text Shape"/>
          <p:cNvSpPr>
            <a:spLocks noGrp="1"/>
          </p:cNvSpPr>
          <p:nvPr>
            <p:ph type="body" idx="1"/>
            <p:custDataLst>
              <p:tags r:id="rId3"/>
            </p:custDataLst>
          </p:nvPr>
        </p:nvSpPr>
        <p:spPr>
          <a:xfrm>
            <a:off x="458864" y="2873562"/>
            <a:ext cx="5173840" cy="4038600"/>
          </a:xfrm>
        </p:spPr>
        <p:txBody>
          <a:bodyPr>
            <a:noAutofit/>
          </a:bodyPr>
          <a:lstStyle/>
          <a:p>
            <a:pPr marL="560070" indent="-514350">
              <a:buFont typeface="Corbel" pitchFamily="34" charset="0"/>
              <a:buAutoNum type="alphaUcPeriod"/>
            </a:pPr>
            <a:r>
              <a:rPr lang="en-US" sz="2800" dirty="0" smtClean="0">
                <a:solidFill>
                  <a:schemeClr val="accent6">
                    <a:lumMod val="75000"/>
                  </a:schemeClr>
                </a:solidFill>
              </a:rPr>
              <a:t>Programmable thermostat</a:t>
            </a:r>
          </a:p>
          <a:p>
            <a:pPr marL="560070" indent="-514350">
              <a:buFont typeface="Corbel" pitchFamily="34" charset="0"/>
              <a:buAutoNum type="alphaUcPeriod"/>
            </a:pPr>
            <a:r>
              <a:rPr lang="en-US" sz="2800" dirty="0" smtClean="0">
                <a:solidFill>
                  <a:schemeClr val="accent6">
                    <a:lumMod val="75000"/>
                  </a:schemeClr>
                </a:solidFill>
              </a:rPr>
              <a:t>HVAC</a:t>
            </a:r>
          </a:p>
          <a:p>
            <a:pPr marL="560070" indent="-514350">
              <a:buFont typeface="Corbel" pitchFamily="34" charset="0"/>
              <a:buAutoNum type="alphaUcPeriod"/>
            </a:pPr>
            <a:r>
              <a:rPr lang="en-US" sz="2800" dirty="0" smtClean="0">
                <a:solidFill>
                  <a:schemeClr val="accent6">
                    <a:lumMod val="75000"/>
                  </a:schemeClr>
                </a:solidFill>
              </a:rPr>
              <a:t>Thermometer</a:t>
            </a:r>
          </a:p>
          <a:p>
            <a:pPr marL="560070" indent="-514350">
              <a:buFont typeface="Corbel" pitchFamily="34" charset="0"/>
              <a:buAutoNum type="alphaUcPeriod"/>
            </a:pPr>
            <a:r>
              <a:rPr lang="en-US" sz="2800" dirty="0" smtClean="0">
                <a:solidFill>
                  <a:schemeClr val="accent6">
                    <a:lumMod val="75000"/>
                  </a:schemeClr>
                </a:solidFill>
              </a:rPr>
              <a:t>Ventilator</a:t>
            </a:r>
            <a:endParaRPr lang="en-US" sz="2800" dirty="0">
              <a:solidFill>
                <a:schemeClr val="accent6">
                  <a:lumMod val="75000"/>
                </a:schemeClr>
              </a:solidFill>
            </a:endParaRPr>
          </a:p>
        </p:txBody>
      </p:sp>
      <p:sp>
        <p:nvSpPr>
          <p:cNvPr id="4" name="TPPolling"/>
          <p:cNvSpPr/>
          <p:nvPr/>
        </p:nvSpPr>
        <p:spPr>
          <a:xfrm>
            <a:off x="0" y="0"/>
            <a:ext cx="12700" cy="12700"/>
          </a:xfrm>
          <a:prstGeom prst="rect">
            <a:avLst/>
          </a:prstGeom>
          <a:solidFill>
            <a:schemeClr val="accent1">
              <a:alpha val="10000"/>
            </a:schemeClr>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35782" y="-68240"/>
            <a:ext cx="9875520"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7200" cap="small" dirty="0"/>
              <a:t>p</a:t>
            </a:r>
            <a:r>
              <a:rPr lang="en-US" sz="7200" cap="small" dirty="0" smtClean="0"/>
              <a:t>op quiz…</a:t>
            </a:r>
            <a:endParaRPr lang="en-US" sz="7200" cap="small" dirty="0"/>
          </a:p>
        </p:txBody>
      </p:sp>
      <p:sp>
        <p:nvSpPr>
          <p:cNvPr id="7" name="5-Point Star 6"/>
          <p:cNvSpPr/>
          <p:nvPr/>
        </p:nvSpPr>
        <p:spPr>
          <a:xfrm rot="1054873">
            <a:off x="476200" y="2851129"/>
            <a:ext cx="498066" cy="498066"/>
          </a:xfrm>
          <a:prstGeom prst="star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682088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4" grpId="1"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707209" y="694264"/>
            <a:ext cx="12559486" cy="9269134"/>
          </a:xfrm>
          <a:prstGeom prst="rect">
            <a:avLst/>
          </a:prstGeom>
          <a:blipFill dpi="0" rotWithShape="1">
            <a:blip r:embed="rId3">
              <a:alphaModFix amt="2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35782" y="-68240"/>
            <a:ext cx="9875520" cy="1356360"/>
          </a:xfrm>
        </p:spPr>
        <p:txBody>
          <a:bodyPr>
            <a:normAutofit/>
          </a:bodyPr>
          <a:lstStyle/>
          <a:p>
            <a:r>
              <a:rPr lang="en-US" sz="7200" cap="small" dirty="0" smtClean="0"/>
              <a:t>windows</a:t>
            </a:r>
            <a:endParaRPr lang="en-US" sz="7200" cap="small" dirty="0"/>
          </a:p>
        </p:txBody>
      </p:sp>
      <p:sp>
        <p:nvSpPr>
          <p:cNvPr id="5" name="Rectangle 4"/>
          <p:cNvSpPr/>
          <p:nvPr/>
        </p:nvSpPr>
        <p:spPr>
          <a:xfrm>
            <a:off x="114300" y="72876"/>
            <a:ext cx="11990970" cy="6655834"/>
          </a:xfrm>
          <a:prstGeom prst="rect">
            <a:avLst/>
          </a:prstGeom>
          <a:noFill/>
          <a:ln w="21272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 y="87866"/>
            <a:ext cx="11990970" cy="6655834"/>
          </a:xfrm>
          <a:prstGeom prst="rect">
            <a:avLst/>
          </a:prstGeom>
          <a:noFill/>
          <a:ln w="21272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a:spLocks noGrp="1"/>
          </p:cNvSpPr>
          <p:nvPr>
            <p:ph idx="1"/>
          </p:nvPr>
        </p:nvSpPr>
        <p:spPr>
          <a:xfrm>
            <a:off x="389021" y="1500738"/>
            <a:ext cx="5391847" cy="4798462"/>
          </a:xfrm>
        </p:spPr>
        <p:txBody>
          <a:bodyPr>
            <a:normAutofit/>
          </a:bodyPr>
          <a:lstStyle/>
          <a:p>
            <a:pPr lvl="1"/>
            <a:r>
              <a:rPr lang="en-US" sz="2400" dirty="0">
                <a:solidFill>
                  <a:schemeClr val="accent6">
                    <a:lumMod val="75000"/>
                  </a:schemeClr>
                </a:solidFill>
              </a:rPr>
              <a:t>Windows are rated for efficiency based on their </a:t>
            </a:r>
            <a:r>
              <a:rPr lang="en-US" sz="2400" dirty="0"/>
              <a:t>thermal transmittance</a:t>
            </a:r>
            <a:r>
              <a:rPr lang="en-US" sz="2400" dirty="0">
                <a:solidFill>
                  <a:schemeClr val="accent6">
                    <a:lumMod val="75000"/>
                  </a:schemeClr>
                </a:solidFill>
              </a:rPr>
              <a:t> (noted as the </a:t>
            </a:r>
            <a:r>
              <a:rPr lang="en-US" sz="2400" dirty="0"/>
              <a:t>U-value</a:t>
            </a:r>
            <a:r>
              <a:rPr lang="en-US" sz="2400" dirty="0" smtClean="0">
                <a:solidFill>
                  <a:schemeClr val="accent6">
                    <a:lumMod val="75000"/>
                  </a:schemeClr>
                </a:solidFill>
              </a:rPr>
              <a:t>).</a:t>
            </a:r>
          </a:p>
          <a:p>
            <a:pPr lvl="1"/>
            <a:endParaRPr lang="en-US" sz="2400" dirty="0">
              <a:solidFill>
                <a:schemeClr val="accent6">
                  <a:lumMod val="75000"/>
                </a:schemeClr>
              </a:solidFill>
            </a:endParaRPr>
          </a:p>
          <a:p>
            <a:pPr lvl="1"/>
            <a:r>
              <a:rPr lang="en-US" sz="2400" dirty="0">
                <a:solidFill>
                  <a:schemeClr val="accent6">
                    <a:lumMod val="75000"/>
                  </a:schemeClr>
                </a:solidFill>
              </a:rPr>
              <a:t>Characteristics of EE windows includes:</a:t>
            </a:r>
          </a:p>
          <a:p>
            <a:pPr lvl="2">
              <a:buFont typeface="Courier New" panose="02070309020205020404" pitchFamily="49" charset="0"/>
              <a:buChar char="o"/>
            </a:pPr>
            <a:r>
              <a:rPr lang="en-US" sz="2400" dirty="0" smtClean="0">
                <a:solidFill>
                  <a:schemeClr val="accent6">
                    <a:lumMod val="75000"/>
                  </a:schemeClr>
                </a:solidFill>
              </a:rPr>
              <a:t>Double </a:t>
            </a:r>
            <a:r>
              <a:rPr lang="en-US" sz="2400" dirty="0">
                <a:solidFill>
                  <a:schemeClr val="accent6">
                    <a:lumMod val="75000"/>
                  </a:schemeClr>
                </a:solidFill>
              </a:rPr>
              <a:t>or triple </a:t>
            </a:r>
            <a:r>
              <a:rPr lang="en-US" sz="2400" dirty="0" smtClean="0">
                <a:solidFill>
                  <a:schemeClr val="accent6">
                    <a:lumMod val="75000"/>
                  </a:schemeClr>
                </a:solidFill>
              </a:rPr>
              <a:t>pane.</a:t>
            </a:r>
            <a:endParaRPr lang="en-US" sz="2400" dirty="0">
              <a:solidFill>
                <a:schemeClr val="accent6">
                  <a:lumMod val="75000"/>
                </a:schemeClr>
              </a:solidFill>
            </a:endParaRPr>
          </a:p>
          <a:p>
            <a:pPr lvl="2">
              <a:buFont typeface="Courier New" panose="02070309020205020404" pitchFamily="49" charset="0"/>
              <a:buChar char="o"/>
            </a:pPr>
            <a:r>
              <a:rPr lang="en-US" sz="2400" dirty="0" smtClean="0">
                <a:solidFill>
                  <a:schemeClr val="accent6">
                    <a:lumMod val="75000"/>
                  </a:schemeClr>
                </a:solidFill>
              </a:rPr>
              <a:t>Can </a:t>
            </a:r>
            <a:r>
              <a:rPr lang="en-US" sz="2400" dirty="0">
                <a:solidFill>
                  <a:schemeClr val="accent6">
                    <a:lumMod val="75000"/>
                  </a:schemeClr>
                </a:solidFill>
              </a:rPr>
              <a:t>be filled with a gas, such as Argon, to decrease </a:t>
            </a:r>
            <a:r>
              <a:rPr lang="en-US" sz="2400" dirty="0" smtClean="0">
                <a:solidFill>
                  <a:schemeClr val="accent6">
                    <a:lumMod val="75000"/>
                  </a:schemeClr>
                </a:solidFill>
              </a:rPr>
              <a:t>the </a:t>
            </a:r>
            <a:r>
              <a:rPr lang="en-US" sz="2400" dirty="0">
                <a:solidFill>
                  <a:schemeClr val="accent6">
                    <a:lumMod val="75000"/>
                  </a:schemeClr>
                </a:solidFill>
              </a:rPr>
              <a:t>thermal transmittance (retain more heat</a:t>
            </a:r>
            <a:r>
              <a:rPr lang="en-US" sz="2400" dirty="0" smtClean="0">
                <a:solidFill>
                  <a:schemeClr val="accent6">
                    <a:lumMod val="75000"/>
                  </a:schemeClr>
                </a:solidFill>
              </a:rPr>
              <a:t>).</a:t>
            </a:r>
            <a:endParaRPr lang="en-US" sz="2400" dirty="0">
              <a:solidFill>
                <a:schemeClr val="accent6">
                  <a:lumMod val="75000"/>
                </a:schemeClr>
              </a:solidFill>
            </a:endParaRPr>
          </a:p>
          <a:p>
            <a:pPr marL="45720" indent="0">
              <a:buNone/>
            </a:pPr>
            <a:endParaRPr lang="en-US" sz="2800" dirty="0">
              <a:solidFill>
                <a:schemeClr val="accent6">
                  <a:lumMod val="75000"/>
                </a:schemeClr>
              </a:solidFill>
            </a:endParaRPr>
          </a:p>
          <a:p>
            <a:endParaRPr lang="en-US" sz="2800" dirty="0">
              <a:solidFill>
                <a:schemeClr val="accent6">
                  <a:lumMod val="75000"/>
                </a:schemeClr>
              </a:solidFill>
            </a:endParaRPr>
          </a:p>
        </p:txBody>
      </p:sp>
      <p:pic>
        <p:nvPicPr>
          <p:cNvPr id="7" name="Picture 6" descr="Illustration showing a cross-section of a window, with parts labeled. Double-paned glass is shown to have a low-e and/or solar control coating, a gas fill between the double panes, and a spacer at the base of the window between the panes. On the interior of the house is a strip of wood at the bottom edge of the window labeled the stop, and just in front of it is a step-like shelf labeled the stool. Beneath the stool and on top of a two by four is a thin pipe labeled the backer rod. On the exterior of the house, the illustration shows the frame of the window labeled the sash, and the shelf in front of the window labeled the sill. Weatherstripping is shown to be between the sill and sash. Beneath the sash, vertical against the house, is a strip of wood called the apron or flange, and the jamb is on the end of the sill. "/>
          <p:cNvPicPr/>
          <p:nvPr/>
        </p:nvPicPr>
        <p:blipFill>
          <a:blip r:embed="rId4">
            <a:extLst>
              <a:ext uri="{28A0092B-C50C-407E-A947-70E740481C1C}">
                <a14:useLocalDpi xmlns:a14="http://schemas.microsoft.com/office/drawing/2010/main" val="0"/>
              </a:ext>
            </a:extLst>
          </a:blip>
          <a:srcRect/>
          <a:stretch>
            <a:fillRect/>
          </a:stretch>
        </p:blipFill>
        <p:spPr bwMode="auto">
          <a:xfrm>
            <a:off x="6856393" y="841193"/>
            <a:ext cx="3577676" cy="5149179"/>
          </a:xfrm>
          <a:prstGeom prst="rect">
            <a:avLst/>
          </a:prstGeom>
          <a:noFill/>
          <a:ln>
            <a:noFill/>
          </a:ln>
        </p:spPr>
      </p:pic>
    </p:spTree>
    <p:extLst>
      <p:ext uri="{BB962C8B-B14F-4D97-AF65-F5344CB8AC3E}">
        <p14:creationId xmlns:p14="http://schemas.microsoft.com/office/powerpoint/2010/main" val="29760015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07209" y="694264"/>
            <a:ext cx="12559486" cy="9269134"/>
          </a:xfrm>
          <a:prstGeom prst="rect">
            <a:avLst/>
          </a:prstGeom>
          <a:blipFill dpi="0" rotWithShape="1">
            <a:blip r:embed="rId2">
              <a:alphaModFix amt="2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109785" y="1580332"/>
            <a:ext cx="5388429" cy="4038600"/>
          </a:xfrm>
        </p:spPr>
        <p:txBody>
          <a:bodyPr/>
          <a:lstStyle/>
          <a:p>
            <a:r>
              <a:rPr lang="en-US" sz="2800" dirty="0"/>
              <a:t>Low- E coating</a:t>
            </a:r>
            <a:r>
              <a:rPr lang="en-US" sz="2800" dirty="0">
                <a:solidFill>
                  <a:schemeClr val="accent6">
                    <a:lumMod val="75000"/>
                  </a:schemeClr>
                </a:solidFill>
              </a:rPr>
              <a:t>: a coating that helps reflect heat back into the house in the winter and sunlight back to the outside in the </a:t>
            </a:r>
            <a:r>
              <a:rPr lang="en-US" sz="2800" dirty="0" smtClean="0">
                <a:solidFill>
                  <a:schemeClr val="accent6">
                    <a:lumMod val="75000"/>
                  </a:schemeClr>
                </a:solidFill>
              </a:rPr>
              <a:t>summer.</a:t>
            </a:r>
            <a:endParaRPr lang="en-US" sz="2800" dirty="0">
              <a:solidFill>
                <a:schemeClr val="accent6">
                  <a:lumMod val="75000"/>
                </a:schemeClr>
              </a:solidFill>
            </a:endParaRPr>
          </a:p>
          <a:p>
            <a:endParaRPr lang="en-US" dirty="0"/>
          </a:p>
        </p:txBody>
      </p:sp>
      <p:sp>
        <p:nvSpPr>
          <p:cNvPr id="4" name="Title 1"/>
          <p:cNvSpPr>
            <a:spLocks noGrp="1"/>
          </p:cNvSpPr>
          <p:nvPr>
            <p:ph type="title"/>
          </p:nvPr>
        </p:nvSpPr>
        <p:spPr>
          <a:xfrm>
            <a:off x="228600" y="-78378"/>
            <a:ext cx="9875520" cy="1356360"/>
          </a:xfrm>
        </p:spPr>
        <p:txBody>
          <a:bodyPr>
            <a:normAutofit/>
          </a:bodyPr>
          <a:lstStyle/>
          <a:p>
            <a:r>
              <a:rPr lang="en-US" sz="7200" cap="small" dirty="0" smtClean="0"/>
              <a:t>windows</a:t>
            </a:r>
            <a:endParaRPr lang="en-US" sz="7200" cap="small"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287" y="1580332"/>
            <a:ext cx="5201466" cy="4101597"/>
          </a:xfrm>
          <a:prstGeom prst="rect">
            <a:avLst/>
          </a:prstGeom>
          <a:ln>
            <a:solidFill>
              <a:schemeClr val="tx1"/>
            </a:solidFill>
          </a:ln>
        </p:spPr>
      </p:pic>
      <p:sp>
        <p:nvSpPr>
          <p:cNvPr id="8" name="Rectangle 7"/>
          <p:cNvSpPr/>
          <p:nvPr/>
        </p:nvSpPr>
        <p:spPr>
          <a:xfrm>
            <a:off x="114300" y="87866"/>
            <a:ext cx="11990970" cy="6655834"/>
          </a:xfrm>
          <a:prstGeom prst="rect">
            <a:avLst/>
          </a:prstGeom>
          <a:noFill/>
          <a:ln w="21272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3773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07209" y="694264"/>
            <a:ext cx="12559486" cy="9269134"/>
          </a:xfrm>
          <a:prstGeom prst="rect">
            <a:avLst/>
          </a:prstGeom>
          <a:blipFill dpi="0" rotWithShape="1">
            <a:blip r:embed="rId2">
              <a:alphaModFix amt="2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24543" y="1444226"/>
            <a:ext cx="5388429" cy="3415157"/>
          </a:xfrm>
        </p:spPr>
        <p:txBody>
          <a:bodyPr>
            <a:normAutofit/>
          </a:bodyPr>
          <a:lstStyle/>
          <a:p>
            <a:pPr lvl="1"/>
            <a:r>
              <a:rPr lang="en-US" sz="2400" dirty="0">
                <a:solidFill>
                  <a:schemeClr val="accent6">
                    <a:lumMod val="75000"/>
                  </a:schemeClr>
                </a:solidFill>
              </a:rPr>
              <a:t>Home insulation levels are rated based on their </a:t>
            </a:r>
            <a:r>
              <a:rPr lang="en-US" sz="2400" dirty="0"/>
              <a:t>thermal resistance</a:t>
            </a:r>
            <a:r>
              <a:rPr lang="en-US" sz="2400" dirty="0">
                <a:solidFill>
                  <a:schemeClr val="accent6">
                    <a:lumMod val="75000"/>
                  </a:schemeClr>
                </a:solidFill>
              </a:rPr>
              <a:t> (noted as the </a:t>
            </a:r>
            <a:r>
              <a:rPr lang="en-US" sz="2400" dirty="0"/>
              <a:t>R-value</a:t>
            </a:r>
            <a:r>
              <a:rPr lang="en-US" sz="2400" dirty="0">
                <a:solidFill>
                  <a:schemeClr val="accent6">
                    <a:lumMod val="75000"/>
                  </a:schemeClr>
                </a:solidFill>
              </a:rPr>
              <a:t>; this is the opposite of </a:t>
            </a:r>
            <a:r>
              <a:rPr lang="en-US" sz="2400" dirty="0"/>
              <a:t>U-value</a:t>
            </a:r>
            <a:r>
              <a:rPr lang="en-US" sz="2400" dirty="0" smtClean="0">
                <a:solidFill>
                  <a:schemeClr val="accent6">
                    <a:lumMod val="75000"/>
                  </a:schemeClr>
                </a:solidFill>
              </a:rPr>
              <a:t>).</a:t>
            </a:r>
          </a:p>
          <a:p>
            <a:pPr lvl="1"/>
            <a:endParaRPr lang="en-US" sz="2400" dirty="0">
              <a:solidFill>
                <a:schemeClr val="accent6">
                  <a:lumMod val="75000"/>
                </a:schemeClr>
              </a:solidFill>
            </a:endParaRPr>
          </a:p>
          <a:p>
            <a:pPr lvl="1"/>
            <a:r>
              <a:rPr lang="en-US" sz="2400" dirty="0">
                <a:solidFill>
                  <a:schemeClr val="accent6">
                    <a:lumMod val="75000"/>
                  </a:schemeClr>
                </a:solidFill>
              </a:rPr>
              <a:t>Appropriate levels of insulation depend on the area of the </a:t>
            </a:r>
            <a:br>
              <a:rPr lang="en-US" sz="2400" dirty="0">
                <a:solidFill>
                  <a:schemeClr val="accent6">
                    <a:lumMod val="75000"/>
                  </a:schemeClr>
                </a:solidFill>
              </a:rPr>
            </a:br>
            <a:r>
              <a:rPr lang="en-US" sz="2400" dirty="0" smtClean="0">
                <a:solidFill>
                  <a:schemeClr val="accent6">
                    <a:lumMod val="75000"/>
                  </a:schemeClr>
                </a:solidFill>
              </a:rPr>
              <a:t>country </a:t>
            </a:r>
            <a:r>
              <a:rPr lang="en-US" sz="2400" dirty="0">
                <a:solidFill>
                  <a:schemeClr val="accent6">
                    <a:lumMod val="75000"/>
                  </a:schemeClr>
                </a:solidFill>
              </a:rPr>
              <a:t>one lives </a:t>
            </a:r>
            <a:r>
              <a:rPr lang="en-US" sz="2400" dirty="0" smtClean="0">
                <a:solidFill>
                  <a:schemeClr val="accent6">
                    <a:lumMod val="75000"/>
                  </a:schemeClr>
                </a:solidFill>
              </a:rPr>
              <a:t>in.</a:t>
            </a:r>
            <a:endParaRPr lang="en-US" dirty="0"/>
          </a:p>
        </p:txBody>
      </p:sp>
      <p:sp>
        <p:nvSpPr>
          <p:cNvPr id="4" name="Title 1"/>
          <p:cNvSpPr>
            <a:spLocks noGrp="1"/>
          </p:cNvSpPr>
          <p:nvPr>
            <p:ph type="title"/>
          </p:nvPr>
        </p:nvSpPr>
        <p:spPr>
          <a:xfrm>
            <a:off x="228600" y="-78378"/>
            <a:ext cx="9875520" cy="1356360"/>
          </a:xfrm>
        </p:spPr>
        <p:txBody>
          <a:bodyPr>
            <a:normAutofit/>
          </a:bodyPr>
          <a:lstStyle/>
          <a:p>
            <a:r>
              <a:rPr lang="en-US" sz="7200" cap="small" dirty="0" smtClean="0"/>
              <a:t>insulation</a:t>
            </a:r>
            <a:endParaRPr lang="en-US" sz="7200" cap="small" dirty="0"/>
          </a:p>
        </p:txBody>
      </p:sp>
      <p:sp>
        <p:nvSpPr>
          <p:cNvPr id="8" name="Rectangle 7"/>
          <p:cNvSpPr/>
          <p:nvPr/>
        </p:nvSpPr>
        <p:spPr>
          <a:xfrm>
            <a:off x="114300" y="87866"/>
            <a:ext cx="11990970" cy="6655834"/>
          </a:xfrm>
          <a:prstGeom prst="rect">
            <a:avLst/>
          </a:prstGeom>
          <a:noFill/>
          <a:ln w="21272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6214289" y="881834"/>
            <a:ext cx="5497664" cy="5329156"/>
          </a:xfrm>
          <a:prstGeom prst="rect">
            <a:avLst/>
          </a:prstGeom>
          <a:ln>
            <a:solidFill>
              <a:schemeClr val="tx1"/>
            </a:solidFill>
          </a:ln>
        </p:spPr>
      </p:pic>
      <p:cxnSp>
        <p:nvCxnSpPr>
          <p:cNvPr id="28" name="Straight Arrow Connector 27"/>
          <p:cNvCxnSpPr/>
          <p:nvPr/>
        </p:nvCxnSpPr>
        <p:spPr>
          <a:xfrm>
            <a:off x="5074919" y="3787921"/>
            <a:ext cx="83602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55768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717" y="1674604"/>
            <a:ext cx="5488788" cy="3508484"/>
          </a:xfrm>
          <a:prstGeom prst="rect">
            <a:avLst/>
          </a:prstGeom>
          <a:ln>
            <a:solidFill>
              <a:schemeClr val="tx1"/>
            </a:solidFill>
          </a:ln>
        </p:spPr>
      </p:pic>
      <p:sp>
        <p:nvSpPr>
          <p:cNvPr id="7" name="Rectangle 6"/>
          <p:cNvSpPr/>
          <p:nvPr/>
        </p:nvSpPr>
        <p:spPr>
          <a:xfrm>
            <a:off x="3707209" y="694264"/>
            <a:ext cx="12559486" cy="9269134"/>
          </a:xfrm>
          <a:prstGeom prst="rect">
            <a:avLst/>
          </a:prstGeom>
          <a:blipFill dpi="0" rotWithShape="1">
            <a:blip r:embed="rId3">
              <a:alphaModFix amt="2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737494" y="1632857"/>
            <a:ext cx="5388429" cy="3791967"/>
          </a:xfrm>
        </p:spPr>
        <p:txBody>
          <a:bodyPr>
            <a:normAutofit fontScale="85000" lnSpcReduction="20000"/>
          </a:bodyPr>
          <a:lstStyle/>
          <a:p>
            <a:pPr lvl="1"/>
            <a:r>
              <a:rPr lang="en-US" sz="2800" dirty="0">
                <a:solidFill>
                  <a:schemeClr val="accent6">
                    <a:lumMod val="75000"/>
                  </a:schemeClr>
                </a:solidFill>
              </a:rPr>
              <a:t>The </a:t>
            </a:r>
            <a:r>
              <a:rPr lang="en-US" sz="2800" dirty="0"/>
              <a:t>R-value</a:t>
            </a:r>
            <a:r>
              <a:rPr lang="en-US" sz="2800" dirty="0">
                <a:solidFill>
                  <a:schemeClr val="accent6">
                    <a:lumMod val="75000"/>
                  </a:schemeClr>
                </a:solidFill>
              </a:rPr>
              <a:t> provided is dependent on the type of insulation as well the heating type of the home (furnace, electric baseboards, </a:t>
            </a:r>
            <a:r>
              <a:rPr lang="en-US" sz="2800" dirty="0" smtClean="0">
                <a:solidFill>
                  <a:schemeClr val="accent6">
                    <a:lumMod val="75000"/>
                  </a:schemeClr>
                </a:solidFill>
              </a:rPr>
              <a:t>etc.)</a:t>
            </a:r>
          </a:p>
          <a:p>
            <a:pPr lvl="1"/>
            <a:endParaRPr lang="en-US" sz="2800" dirty="0">
              <a:solidFill>
                <a:schemeClr val="accent6">
                  <a:lumMod val="75000"/>
                </a:schemeClr>
              </a:solidFill>
            </a:endParaRPr>
          </a:p>
          <a:p>
            <a:pPr lvl="2"/>
            <a:r>
              <a:rPr lang="en-US" sz="2800" dirty="0">
                <a:solidFill>
                  <a:schemeClr val="accent6">
                    <a:lumMod val="75000"/>
                  </a:schemeClr>
                </a:solidFill>
              </a:rPr>
              <a:t>Common types of insulation </a:t>
            </a:r>
            <a:r>
              <a:rPr lang="en-US" sz="2800" dirty="0" smtClean="0">
                <a:solidFill>
                  <a:schemeClr val="accent6">
                    <a:lumMod val="75000"/>
                  </a:schemeClr>
                </a:solidFill>
              </a:rPr>
              <a:t>include:</a:t>
            </a:r>
            <a:endParaRPr lang="en-US" sz="2800" dirty="0">
              <a:solidFill>
                <a:schemeClr val="accent6">
                  <a:lumMod val="75000"/>
                </a:schemeClr>
              </a:solidFill>
            </a:endParaRPr>
          </a:p>
          <a:p>
            <a:pPr lvl="3">
              <a:buFont typeface="Courier New" panose="02070309020205020404" pitchFamily="49" charset="0"/>
              <a:buChar char="o"/>
            </a:pPr>
            <a:r>
              <a:rPr lang="en-US" sz="2800" dirty="0" smtClean="0">
                <a:solidFill>
                  <a:schemeClr val="accent6">
                    <a:lumMod val="75000"/>
                  </a:schemeClr>
                </a:solidFill>
              </a:rPr>
              <a:t>Loose fill </a:t>
            </a:r>
            <a:r>
              <a:rPr lang="en-US" sz="2800" dirty="0">
                <a:solidFill>
                  <a:schemeClr val="accent6">
                    <a:lumMod val="75000"/>
                  </a:schemeClr>
                </a:solidFill>
              </a:rPr>
              <a:t>fiberglass</a:t>
            </a:r>
          </a:p>
          <a:p>
            <a:pPr lvl="3">
              <a:buFont typeface="Courier New" panose="02070309020205020404" pitchFamily="49" charset="0"/>
              <a:buChar char="o"/>
            </a:pPr>
            <a:r>
              <a:rPr lang="en-US" sz="2800" dirty="0">
                <a:solidFill>
                  <a:schemeClr val="accent6">
                    <a:lumMod val="75000"/>
                  </a:schemeClr>
                </a:solidFill>
              </a:rPr>
              <a:t>Fiberglass </a:t>
            </a:r>
            <a:r>
              <a:rPr lang="en-US" sz="2800" dirty="0" smtClean="0">
                <a:solidFill>
                  <a:schemeClr val="accent6">
                    <a:lumMod val="75000"/>
                  </a:schemeClr>
                </a:solidFill>
              </a:rPr>
              <a:t>batts</a:t>
            </a:r>
            <a:endParaRPr lang="en-US" sz="2800" dirty="0">
              <a:solidFill>
                <a:schemeClr val="accent6">
                  <a:lumMod val="75000"/>
                </a:schemeClr>
              </a:solidFill>
            </a:endParaRPr>
          </a:p>
          <a:p>
            <a:pPr lvl="3">
              <a:buFont typeface="Courier New" panose="02070309020205020404" pitchFamily="49" charset="0"/>
              <a:buChar char="o"/>
            </a:pPr>
            <a:r>
              <a:rPr lang="en-US" sz="2800" dirty="0">
                <a:solidFill>
                  <a:schemeClr val="accent6">
                    <a:lumMod val="75000"/>
                  </a:schemeClr>
                </a:solidFill>
              </a:rPr>
              <a:t>Spray foam insulation</a:t>
            </a:r>
          </a:p>
          <a:p>
            <a:pPr lvl="3">
              <a:buFont typeface="Courier New" panose="02070309020205020404" pitchFamily="49" charset="0"/>
              <a:buChar char="o"/>
            </a:pPr>
            <a:r>
              <a:rPr lang="en-US" sz="2800" dirty="0" smtClean="0">
                <a:solidFill>
                  <a:schemeClr val="accent6">
                    <a:lumMod val="75000"/>
                  </a:schemeClr>
                </a:solidFill>
              </a:rPr>
              <a:t>Cellulose (blown-in or spray)</a:t>
            </a:r>
            <a:endParaRPr lang="en-US" sz="2800" dirty="0">
              <a:solidFill>
                <a:schemeClr val="accent6">
                  <a:lumMod val="75000"/>
                </a:schemeClr>
              </a:solidFill>
            </a:endParaRPr>
          </a:p>
          <a:p>
            <a:endParaRPr lang="en-US" dirty="0"/>
          </a:p>
        </p:txBody>
      </p:sp>
      <p:sp>
        <p:nvSpPr>
          <p:cNvPr id="4" name="Title 1"/>
          <p:cNvSpPr>
            <a:spLocks noGrp="1"/>
          </p:cNvSpPr>
          <p:nvPr>
            <p:ph type="title"/>
          </p:nvPr>
        </p:nvSpPr>
        <p:spPr>
          <a:xfrm>
            <a:off x="228600" y="-78378"/>
            <a:ext cx="9875520" cy="1356360"/>
          </a:xfrm>
        </p:spPr>
        <p:txBody>
          <a:bodyPr>
            <a:normAutofit/>
          </a:bodyPr>
          <a:lstStyle/>
          <a:p>
            <a:r>
              <a:rPr lang="en-US" sz="7200" cap="small" dirty="0" smtClean="0"/>
              <a:t>insulation</a:t>
            </a:r>
            <a:endParaRPr lang="en-US" sz="7200" cap="small" dirty="0"/>
          </a:p>
        </p:txBody>
      </p:sp>
      <p:sp>
        <p:nvSpPr>
          <p:cNvPr id="8" name="Rectangle 7"/>
          <p:cNvSpPr/>
          <p:nvPr/>
        </p:nvSpPr>
        <p:spPr>
          <a:xfrm>
            <a:off x="114300" y="87866"/>
            <a:ext cx="11990970" cy="6655834"/>
          </a:xfrm>
          <a:prstGeom prst="rect">
            <a:avLst/>
          </a:prstGeom>
          <a:noFill/>
          <a:ln w="21272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16845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07209" y="694264"/>
            <a:ext cx="12559486" cy="9269134"/>
          </a:xfrm>
          <a:prstGeom prst="rect">
            <a:avLst/>
          </a:prstGeom>
          <a:blipFill dpi="0" rotWithShape="1">
            <a:blip r:embed="rId2">
              <a:alphaModFix amt="2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228600" y="-78378"/>
            <a:ext cx="9875520" cy="1356360"/>
          </a:xfrm>
        </p:spPr>
        <p:txBody>
          <a:bodyPr>
            <a:normAutofit/>
          </a:bodyPr>
          <a:lstStyle/>
          <a:p>
            <a:r>
              <a:rPr lang="en-US" sz="7200" cap="small" dirty="0" smtClean="0"/>
              <a:t>insulation</a:t>
            </a:r>
            <a:endParaRPr lang="en-US" sz="7200" cap="small" dirty="0"/>
          </a:p>
        </p:txBody>
      </p:sp>
      <p:sp>
        <p:nvSpPr>
          <p:cNvPr id="8" name="Rectangle 7"/>
          <p:cNvSpPr/>
          <p:nvPr/>
        </p:nvSpPr>
        <p:spPr>
          <a:xfrm>
            <a:off x="114300" y="87866"/>
            <a:ext cx="11990970" cy="6655834"/>
          </a:xfrm>
          <a:prstGeom prst="rect">
            <a:avLst/>
          </a:prstGeom>
          <a:noFill/>
          <a:ln w="21272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68193" y="1277982"/>
            <a:ext cx="4223223" cy="5030329"/>
          </a:xfr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8456" y="774830"/>
            <a:ext cx="5372100" cy="5324475"/>
          </a:xfrm>
          <a:prstGeom prst="rect">
            <a:avLst/>
          </a:prstGeom>
          <a:ln>
            <a:solidFill>
              <a:schemeClr val="tx1"/>
            </a:solidFill>
          </a:ln>
        </p:spPr>
      </p:pic>
    </p:spTree>
    <p:extLst>
      <p:ext uri="{BB962C8B-B14F-4D97-AF65-F5344CB8AC3E}">
        <p14:creationId xmlns:p14="http://schemas.microsoft.com/office/powerpoint/2010/main" val="8031535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spect="1"/>
          </p:cNvSpPr>
          <p:nvPr/>
        </p:nvSpPr>
        <p:spPr>
          <a:xfrm>
            <a:off x="3707209" y="694264"/>
            <a:ext cx="12559486" cy="9269134"/>
          </a:xfrm>
          <a:prstGeom prst="rect">
            <a:avLst/>
          </a:prstGeom>
          <a:blipFill dpi="0" rotWithShape="1">
            <a:blip r:embed="rId2">
              <a:alphaModFix amt="2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615429" y="1217336"/>
            <a:ext cx="5966971" cy="4895228"/>
          </a:xfrm>
        </p:spPr>
        <p:txBody>
          <a:bodyPr>
            <a:normAutofit/>
          </a:bodyPr>
          <a:lstStyle/>
          <a:p>
            <a:pPr marL="45720" indent="0">
              <a:buNone/>
            </a:pPr>
            <a:r>
              <a:rPr lang="en-US" sz="2600" b="1" dirty="0"/>
              <a:t>Here’s a </a:t>
            </a:r>
            <a:r>
              <a:rPr lang="en-US" sz="2600" b="1" dirty="0" smtClean="0"/>
              <a:t>comparison </a:t>
            </a:r>
            <a:r>
              <a:rPr lang="en-US" sz="2600" b="1" dirty="0"/>
              <a:t>of </a:t>
            </a:r>
            <a:r>
              <a:rPr lang="en-US" sz="2600" b="1" dirty="0" smtClean="0"/>
              <a:t>lightbulb </a:t>
            </a:r>
            <a:r>
              <a:rPr lang="en-US" sz="2600" b="1" dirty="0"/>
              <a:t>types</a:t>
            </a:r>
            <a:r>
              <a:rPr lang="en-US" sz="2600" b="1" dirty="0" smtClean="0"/>
              <a:t>:</a:t>
            </a:r>
          </a:p>
          <a:p>
            <a:pPr marL="274320" lvl="1" indent="0">
              <a:buNone/>
            </a:pPr>
            <a:endParaRPr lang="en-US" sz="2400" dirty="0">
              <a:solidFill>
                <a:schemeClr val="accent6">
                  <a:lumMod val="75000"/>
                </a:schemeClr>
              </a:solidFill>
            </a:endParaRPr>
          </a:p>
          <a:p>
            <a:pPr marL="274320" lvl="1" indent="0">
              <a:buNone/>
            </a:pPr>
            <a:r>
              <a:rPr lang="en-US" sz="2400" dirty="0" smtClean="0"/>
              <a:t>Incandescent</a:t>
            </a:r>
            <a:r>
              <a:rPr lang="en-US" sz="2400" dirty="0"/>
              <a:t>:</a:t>
            </a:r>
          </a:p>
          <a:p>
            <a:pPr lvl="2">
              <a:buFont typeface="Arial" panose="020B0604020202020204" pitchFamily="34" charset="0"/>
              <a:buChar char="•"/>
            </a:pPr>
            <a:r>
              <a:rPr lang="en-US" sz="2400" dirty="0">
                <a:solidFill>
                  <a:schemeClr val="accent6">
                    <a:lumMod val="75000"/>
                  </a:schemeClr>
                </a:solidFill>
              </a:rPr>
              <a:t>This is the standard Edison bulb with the glowing filament.</a:t>
            </a:r>
          </a:p>
          <a:p>
            <a:pPr lvl="2"/>
            <a:r>
              <a:rPr lang="en-US" sz="2400" dirty="0"/>
              <a:t>90% </a:t>
            </a:r>
            <a:r>
              <a:rPr lang="en-US" sz="2400" dirty="0">
                <a:solidFill>
                  <a:schemeClr val="accent6">
                    <a:lumMod val="75000"/>
                  </a:schemeClr>
                </a:solidFill>
              </a:rPr>
              <a:t>of the energy consumed by incandescent bulbs is actually given off as heat!</a:t>
            </a:r>
          </a:p>
          <a:p>
            <a:pPr lvl="2"/>
            <a:r>
              <a:rPr lang="en-US" sz="2400" dirty="0">
                <a:solidFill>
                  <a:schemeClr val="accent6">
                    <a:lumMod val="75000"/>
                  </a:schemeClr>
                </a:solidFill>
              </a:rPr>
              <a:t>Typically only last </a:t>
            </a:r>
            <a:r>
              <a:rPr lang="en-US" sz="2400" dirty="0"/>
              <a:t>3-4 years.</a:t>
            </a:r>
          </a:p>
          <a:p>
            <a:pPr lvl="2"/>
            <a:r>
              <a:rPr lang="en-US" sz="2400" dirty="0">
                <a:solidFill>
                  <a:schemeClr val="accent6">
                    <a:lumMod val="75000"/>
                  </a:schemeClr>
                </a:solidFill>
              </a:rPr>
              <a:t>Cost less initially, but because they must be replaced more often, they end up costing more in the end.</a:t>
            </a:r>
          </a:p>
          <a:p>
            <a:endParaRPr lang="en-US" dirty="0"/>
          </a:p>
        </p:txBody>
      </p:sp>
      <p:sp>
        <p:nvSpPr>
          <p:cNvPr id="4" name="Title 1"/>
          <p:cNvSpPr>
            <a:spLocks noGrp="1"/>
          </p:cNvSpPr>
          <p:nvPr>
            <p:ph type="title"/>
          </p:nvPr>
        </p:nvSpPr>
        <p:spPr>
          <a:xfrm>
            <a:off x="228600" y="-78378"/>
            <a:ext cx="9875520" cy="1356360"/>
          </a:xfrm>
        </p:spPr>
        <p:txBody>
          <a:bodyPr>
            <a:normAutofit/>
          </a:bodyPr>
          <a:lstStyle/>
          <a:p>
            <a:r>
              <a:rPr lang="en-US" sz="7200" cap="small" dirty="0" smtClean="0"/>
              <a:t>lighting</a:t>
            </a:r>
            <a:endParaRPr lang="en-US" sz="7200" cap="small" dirty="0"/>
          </a:p>
        </p:txBody>
      </p:sp>
      <p:sp>
        <p:nvSpPr>
          <p:cNvPr id="8" name="Rectangle 7"/>
          <p:cNvSpPr/>
          <p:nvPr/>
        </p:nvSpPr>
        <p:spPr>
          <a:xfrm>
            <a:off x="114300" y="87866"/>
            <a:ext cx="11990970" cy="6655834"/>
          </a:xfrm>
          <a:prstGeom prst="rect">
            <a:avLst/>
          </a:prstGeom>
          <a:noFill/>
          <a:ln w="21272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4095" y="1277982"/>
            <a:ext cx="3672339" cy="4895228"/>
          </a:xfrm>
          <a:prstGeom prst="rect">
            <a:avLst/>
          </a:prstGeom>
          <a:ln w="3175">
            <a:solidFill>
              <a:schemeClr val="tx1"/>
            </a:solidFill>
          </a:ln>
        </p:spPr>
      </p:pic>
    </p:spTree>
    <p:extLst>
      <p:ext uri="{BB962C8B-B14F-4D97-AF65-F5344CB8AC3E}">
        <p14:creationId xmlns:p14="http://schemas.microsoft.com/office/powerpoint/2010/main" val="34829917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spect="1"/>
          </p:cNvSpPr>
          <p:nvPr/>
        </p:nvSpPr>
        <p:spPr>
          <a:xfrm>
            <a:off x="3442514" y="958959"/>
            <a:ext cx="12559486" cy="9269134"/>
          </a:xfrm>
          <a:prstGeom prst="rect">
            <a:avLst/>
          </a:prstGeom>
          <a:blipFill dpi="0" rotWithShape="1">
            <a:blip r:embed="rId2">
              <a:alphaModFix amt="2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27883" y="1234835"/>
            <a:ext cx="6645827" cy="5631962"/>
          </a:xfrm>
        </p:spPr>
        <p:txBody>
          <a:bodyPr>
            <a:normAutofit/>
          </a:bodyPr>
          <a:lstStyle/>
          <a:p>
            <a:pPr marL="274320" lvl="1" indent="0">
              <a:buNone/>
            </a:pPr>
            <a:r>
              <a:rPr lang="en-US" sz="2400" dirty="0"/>
              <a:t>CFLs (Compact Fluorescent Lighting):</a:t>
            </a:r>
          </a:p>
          <a:p>
            <a:pPr lvl="2"/>
            <a:r>
              <a:rPr lang="en-US" sz="2200" dirty="0">
                <a:solidFill>
                  <a:schemeClr val="accent6">
                    <a:lumMod val="75000"/>
                  </a:schemeClr>
                </a:solidFill>
              </a:rPr>
              <a:t>CFLs are a form of efficient lighting.</a:t>
            </a:r>
          </a:p>
          <a:p>
            <a:pPr lvl="2"/>
            <a:r>
              <a:rPr lang="en-US" sz="2200" dirty="0">
                <a:solidFill>
                  <a:schemeClr val="accent6">
                    <a:lumMod val="75000"/>
                  </a:schemeClr>
                </a:solidFill>
              </a:rPr>
              <a:t>CFLs use </a:t>
            </a:r>
            <a:r>
              <a:rPr lang="en-US" sz="2200" dirty="0"/>
              <a:t>75-80% less energy</a:t>
            </a:r>
            <a:r>
              <a:rPr lang="en-US" sz="2200" dirty="0">
                <a:solidFill>
                  <a:schemeClr val="accent6">
                    <a:lumMod val="75000"/>
                  </a:schemeClr>
                </a:solidFill>
              </a:rPr>
              <a:t> than incandescent bulbs.</a:t>
            </a:r>
          </a:p>
          <a:p>
            <a:pPr lvl="2"/>
            <a:r>
              <a:rPr lang="en-US" sz="2200" dirty="0">
                <a:solidFill>
                  <a:schemeClr val="accent6">
                    <a:lumMod val="75000"/>
                  </a:schemeClr>
                </a:solidFill>
              </a:rPr>
              <a:t>They are typically cheaper than LEDs, though they don’t last quite as long.</a:t>
            </a:r>
          </a:p>
          <a:p>
            <a:pPr lvl="2"/>
            <a:r>
              <a:rPr lang="en-US" sz="2200" dirty="0">
                <a:solidFill>
                  <a:schemeClr val="accent6">
                    <a:lumMod val="75000"/>
                  </a:schemeClr>
                </a:solidFill>
              </a:rPr>
              <a:t>Come in all shapes, sizes, and color temperatures.</a:t>
            </a:r>
          </a:p>
          <a:p>
            <a:pPr lvl="2"/>
            <a:r>
              <a:rPr lang="en-US" sz="2200" dirty="0">
                <a:solidFill>
                  <a:schemeClr val="accent6">
                    <a:lumMod val="75000"/>
                  </a:schemeClr>
                </a:solidFill>
              </a:rPr>
              <a:t>Don’t work as well in cold weather (need to heat up to full brightness).</a:t>
            </a:r>
          </a:p>
          <a:p>
            <a:pPr lvl="2"/>
            <a:r>
              <a:rPr lang="en-US" sz="2200" dirty="0">
                <a:solidFill>
                  <a:schemeClr val="accent6">
                    <a:lumMod val="75000"/>
                  </a:schemeClr>
                </a:solidFill>
              </a:rPr>
              <a:t>Wear out quicker when turned on and off frequently.</a:t>
            </a:r>
          </a:p>
          <a:p>
            <a:pPr lvl="2"/>
            <a:r>
              <a:rPr lang="en-US" sz="2200" dirty="0">
                <a:solidFill>
                  <a:schemeClr val="accent6">
                    <a:lumMod val="75000"/>
                  </a:schemeClr>
                </a:solidFill>
              </a:rPr>
              <a:t>Contain </a:t>
            </a:r>
            <a:r>
              <a:rPr lang="en-US" sz="2200" dirty="0"/>
              <a:t>mercury gas</a:t>
            </a:r>
            <a:r>
              <a:rPr lang="en-US" sz="2200" dirty="0">
                <a:solidFill>
                  <a:schemeClr val="accent6">
                    <a:lumMod val="75000"/>
                  </a:schemeClr>
                </a:solidFill>
              </a:rPr>
              <a:t>, which must be disposed of properly when broken or at the end of lifespan (check with local recycling guidelines).</a:t>
            </a:r>
          </a:p>
          <a:p>
            <a:endParaRPr lang="en-US" dirty="0"/>
          </a:p>
        </p:txBody>
      </p:sp>
      <p:sp>
        <p:nvSpPr>
          <p:cNvPr id="4" name="Title 1"/>
          <p:cNvSpPr>
            <a:spLocks noGrp="1"/>
          </p:cNvSpPr>
          <p:nvPr>
            <p:ph type="title"/>
          </p:nvPr>
        </p:nvSpPr>
        <p:spPr>
          <a:xfrm>
            <a:off x="228600" y="-78378"/>
            <a:ext cx="9875520" cy="1356360"/>
          </a:xfrm>
        </p:spPr>
        <p:txBody>
          <a:bodyPr>
            <a:normAutofit/>
          </a:bodyPr>
          <a:lstStyle/>
          <a:p>
            <a:r>
              <a:rPr lang="en-US" sz="7200" cap="small" dirty="0" smtClean="0"/>
              <a:t>lighting</a:t>
            </a:r>
            <a:endParaRPr lang="en-US" sz="7200" cap="small" dirty="0"/>
          </a:p>
        </p:txBody>
      </p:sp>
      <p:sp>
        <p:nvSpPr>
          <p:cNvPr id="8" name="Rectangle 7"/>
          <p:cNvSpPr/>
          <p:nvPr/>
        </p:nvSpPr>
        <p:spPr>
          <a:xfrm>
            <a:off x="114300" y="87866"/>
            <a:ext cx="11990970" cy="6655834"/>
          </a:xfrm>
          <a:prstGeom prst="rect">
            <a:avLst/>
          </a:prstGeom>
          <a:noFill/>
          <a:ln w="21272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546" y="1316269"/>
            <a:ext cx="4776537" cy="4776537"/>
          </a:xfrm>
          <a:prstGeom prst="rect">
            <a:avLst/>
          </a:prstGeom>
          <a:ln w="3175">
            <a:solidFill>
              <a:schemeClr val="tx1"/>
            </a:solidFill>
          </a:ln>
        </p:spPr>
      </p:pic>
    </p:spTree>
    <p:extLst>
      <p:ext uri="{BB962C8B-B14F-4D97-AF65-F5344CB8AC3E}">
        <p14:creationId xmlns:p14="http://schemas.microsoft.com/office/powerpoint/2010/main" val="16817922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spect="1"/>
          </p:cNvSpPr>
          <p:nvPr/>
        </p:nvSpPr>
        <p:spPr>
          <a:xfrm>
            <a:off x="3442514" y="958959"/>
            <a:ext cx="12559486" cy="9269134"/>
          </a:xfrm>
          <a:prstGeom prst="rect">
            <a:avLst/>
          </a:prstGeom>
          <a:blipFill dpi="0" rotWithShape="1">
            <a:blip r:embed="rId2">
              <a:alphaModFix amt="2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3744" y="1197772"/>
            <a:ext cx="5424488" cy="4384881"/>
          </a:xfrm>
        </p:spPr>
        <p:txBody>
          <a:bodyPr>
            <a:normAutofit/>
          </a:bodyPr>
          <a:lstStyle/>
          <a:p>
            <a:pPr marL="274320" lvl="1" indent="0">
              <a:buNone/>
            </a:pPr>
            <a:r>
              <a:rPr lang="en-US" sz="2400" dirty="0"/>
              <a:t>LEDs (Light Emitting Diode):</a:t>
            </a:r>
          </a:p>
          <a:p>
            <a:pPr lvl="2"/>
            <a:r>
              <a:rPr lang="en-US" sz="2200" dirty="0">
                <a:solidFill>
                  <a:schemeClr val="accent6">
                    <a:lumMod val="75000"/>
                  </a:schemeClr>
                </a:solidFill>
              </a:rPr>
              <a:t>LEDs are the most efficient form of lighting on the market today.</a:t>
            </a:r>
          </a:p>
          <a:p>
            <a:pPr lvl="2"/>
            <a:r>
              <a:rPr lang="en-US" sz="2200" dirty="0">
                <a:solidFill>
                  <a:schemeClr val="accent6">
                    <a:lumMod val="75000"/>
                  </a:schemeClr>
                </a:solidFill>
              </a:rPr>
              <a:t>LEDs produce </a:t>
            </a:r>
            <a:r>
              <a:rPr lang="en-US" sz="2200" dirty="0"/>
              <a:t>little to no heat</a:t>
            </a:r>
            <a:r>
              <a:rPr lang="en-US" sz="2200" dirty="0">
                <a:solidFill>
                  <a:schemeClr val="accent6">
                    <a:lumMod val="75000"/>
                  </a:schemeClr>
                </a:solidFill>
              </a:rPr>
              <a:t>, meaning the majority of the energy they consume is given off as light (what we want!).</a:t>
            </a:r>
          </a:p>
          <a:p>
            <a:pPr lvl="2"/>
            <a:r>
              <a:rPr lang="en-US" sz="2200" dirty="0">
                <a:solidFill>
                  <a:schemeClr val="accent6">
                    <a:lumMod val="75000"/>
                  </a:schemeClr>
                </a:solidFill>
              </a:rPr>
              <a:t>LEDs also last much longer </a:t>
            </a:r>
            <a:r>
              <a:rPr lang="en-US" sz="2200" dirty="0"/>
              <a:t>(8-10 years under typical use)</a:t>
            </a:r>
            <a:r>
              <a:rPr lang="en-US" sz="2200" dirty="0">
                <a:solidFill>
                  <a:schemeClr val="accent6">
                    <a:lumMod val="75000"/>
                  </a:schemeClr>
                </a:solidFill>
              </a:rPr>
              <a:t> and come in all shapes and sizes.</a:t>
            </a:r>
          </a:p>
          <a:p>
            <a:endParaRPr lang="en-US" dirty="0"/>
          </a:p>
        </p:txBody>
      </p:sp>
      <p:sp>
        <p:nvSpPr>
          <p:cNvPr id="4" name="Title 1"/>
          <p:cNvSpPr>
            <a:spLocks noGrp="1"/>
          </p:cNvSpPr>
          <p:nvPr>
            <p:ph type="title"/>
          </p:nvPr>
        </p:nvSpPr>
        <p:spPr>
          <a:xfrm>
            <a:off x="228600" y="-78378"/>
            <a:ext cx="9875520" cy="1356360"/>
          </a:xfrm>
        </p:spPr>
        <p:txBody>
          <a:bodyPr>
            <a:normAutofit/>
          </a:bodyPr>
          <a:lstStyle/>
          <a:p>
            <a:r>
              <a:rPr lang="en-US" sz="7200" cap="small" dirty="0" smtClean="0"/>
              <a:t>lighting</a:t>
            </a:r>
            <a:endParaRPr lang="en-US" sz="7200" cap="small" dirty="0"/>
          </a:p>
        </p:txBody>
      </p:sp>
      <p:sp>
        <p:nvSpPr>
          <p:cNvPr id="8" name="Rectangle 7"/>
          <p:cNvSpPr/>
          <p:nvPr/>
        </p:nvSpPr>
        <p:spPr>
          <a:xfrm>
            <a:off x="114300" y="87866"/>
            <a:ext cx="11990970" cy="6655834"/>
          </a:xfrm>
          <a:prstGeom prst="rect">
            <a:avLst/>
          </a:prstGeom>
          <a:noFill/>
          <a:ln w="21272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499" y="1277982"/>
            <a:ext cx="4748027" cy="4748027"/>
          </a:xfrm>
          <a:prstGeom prst="rect">
            <a:avLst/>
          </a:prstGeom>
          <a:ln w="3175">
            <a:solidFill>
              <a:schemeClr val="tx1"/>
            </a:solidFill>
          </a:ln>
        </p:spPr>
      </p:pic>
    </p:spTree>
    <p:extLst>
      <p:ext uri="{BB962C8B-B14F-4D97-AF65-F5344CB8AC3E}">
        <p14:creationId xmlns:p14="http://schemas.microsoft.com/office/powerpoint/2010/main" val="25003483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707209" y="694264"/>
            <a:ext cx="12559486" cy="9269134"/>
          </a:xfrm>
          <a:prstGeom prst="rect">
            <a:avLst/>
          </a:prstGeom>
          <a:blipFill dpi="0" rotWithShape="1">
            <a:blip r:embed="rId3">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35782" y="-68240"/>
            <a:ext cx="9875520" cy="1356360"/>
          </a:xfrm>
        </p:spPr>
        <p:txBody>
          <a:bodyPr>
            <a:normAutofit/>
          </a:bodyPr>
          <a:lstStyle/>
          <a:p>
            <a:r>
              <a:rPr lang="en-US" sz="7200" cap="small" dirty="0"/>
              <a:t>w</a:t>
            </a:r>
            <a:r>
              <a:rPr lang="en-US" sz="7200" cap="small" dirty="0" smtClean="0"/>
              <a:t>hat is energy</a:t>
            </a:r>
            <a:r>
              <a:rPr lang="en-US" sz="6000" cap="small" dirty="0" smtClean="0"/>
              <a:t>?</a:t>
            </a:r>
            <a:endParaRPr lang="en-US" sz="6000" cap="small" dirty="0"/>
          </a:p>
        </p:txBody>
      </p:sp>
      <p:sp>
        <p:nvSpPr>
          <p:cNvPr id="5" name="Rectangle 4"/>
          <p:cNvSpPr/>
          <p:nvPr/>
        </p:nvSpPr>
        <p:spPr>
          <a:xfrm>
            <a:off x="114300" y="72876"/>
            <a:ext cx="11990970" cy="6655834"/>
          </a:xfrm>
          <a:prstGeom prst="rect">
            <a:avLst/>
          </a:prstGeom>
          <a:noFill/>
          <a:ln w="21272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 y="87866"/>
            <a:ext cx="11990970" cy="6655834"/>
          </a:xfrm>
          <a:prstGeom prst="rect">
            <a:avLst/>
          </a:prstGeom>
          <a:noFill/>
          <a:ln w="21272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a:spLocks noGrp="1"/>
          </p:cNvSpPr>
          <p:nvPr>
            <p:ph idx="1"/>
          </p:nvPr>
        </p:nvSpPr>
        <p:spPr>
          <a:xfrm>
            <a:off x="337622" y="1578901"/>
            <a:ext cx="5102844" cy="4633939"/>
          </a:xfrm>
        </p:spPr>
        <p:txBody>
          <a:bodyPr>
            <a:normAutofit fontScale="92500" lnSpcReduction="10000"/>
          </a:bodyPr>
          <a:lstStyle/>
          <a:p>
            <a:r>
              <a:rPr lang="en-US" sz="2800" b="1" dirty="0"/>
              <a:t>Energy</a:t>
            </a:r>
            <a:r>
              <a:rPr lang="en-US" sz="2800" dirty="0">
                <a:solidFill>
                  <a:schemeClr val="accent6">
                    <a:lumMod val="75000"/>
                  </a:schemeClr>
                </a:solidFill>
              </a:rPr>
              <a:t> is the measure of the ability of a body or system to do work or produce a change.</a:t>
            </a:r>
          </a:p>
          <a:p>
            <a:r>
              <a:rPr lang="en-US" sz="2800" dirty="0" smtClean="0">
                <a:solidFill>
                  <a:schemeClr val="accent6">
                    <a:lumMod val="75000"/>
                  </a:schemeClr>
                </a:solidFill>
              </a:rPr>
              <a:t>The total amount of energy </a:t>
            </a:r>
            <a:r>
              <a:rPr lang="en-US" sz="2800" dirty="0">
                <a:solidFill>
                  <a:schemeClr val="accent6">
                    <a:lumMod val="75000"/>
                  </a:schemeClr>
                </a:solidFill>
              </a:rPr>
              <a:t>in the universe is </a:t>
            </a:r>
            <a:r>
              <a:rPr lang="en-US" sz="2800" dirty="0" smtClean="0">
                <a:solidFill>
                  <a:schemeClr val="accent6">
                    <a:lumMod val="75000"/>
                  </a:schemeClr>
                </a:solidFill>
              </a:rPr>
              <a:t>fixed. </a:t>
            </a:r>
            <a:r>
              <a:rPr lang="en-US" sz="2800" b="1" dirty="0" smtClean="0">
                <a:solidFill>
                  <a:schemeClr val="accent5">
                    <a:lumMod val="75000"/>
                  </a:schemeClr>
                </a:solidFill>
              </a:rPr>
              <a:t>Energy can </a:t>
            </a:r>
            <a:r>
              <a:rPr lang="en-US" sz="2800" b="1" dirty="0">
                <a:solidFill>
                  <a:schemeClr val="accent5">
                    <a:lumMod val="75000"/>
                  </a:schemeClr>
                </a:solidFill>
              </a:rPr>
              <a:t>neither be created nor destroyed. </a:t>
            </a:r>
            <a:endParaRPr lang="en-US" sz="2800" b="1" dirty="0" smtClean="0">
              <a:solidFill>
                <a:schemeClr val="accent5">
                  <a:lumMod val="75000"/>
                </a:schemeClr>
              </a:solidFill>
            </a:endParaRPr>
          </a:p>
          <a:p>
            <a:r>
              <a:rPr lang="en-US" sz="2800" dirty="0" smtClean="0">
                <a:solidFill>
                  <a:schemeClr val="accent6">
                    <a:lumMod val="75000"/>
                  </a:schemeClr>
                </a:solidFill>
              </a:rPr>
              <a:t>However, the </a:t>
            </a:r>
            <a:r>
              <a:rPr lang="en-US" sz="2800" dirty="0">
                <a:solidFill>
                  <a:schemeClr val="accent6">
                    <a:lumMod val="75000"/>
                  </a:schemeClr>
                </a:solidFill>
              </a:rPr>
              <a:t>amount of energy available to </a:t>
            </a:r>
            <a:r>
              <a:rPr lang="en-US" sz="2800" dirty="0" smtClean="0">
                <a:solidFill>
                  <a:schemeClr val="accent6">
                    <a:lumMod val="75000"/>
                  </a:schemeClr>
                </a:solidFill>
              </a:rPr>
              <a:t>do work </a:t>
            </a:r>
            <a:r>
              <a:rPr lang="en-US" sz="2800" dirty="0">
                <a:solidFill>
                  <a:schemeClr val="accent6">
                    <a:lumMod val="75000"/>
                  </a:schemeClr>
                </a:solidFill>
              </a:rPr>
              <a:t>decreases as it is transferred from </a:t>
            </a:r>
            <a:r>
              <a:rPr lang="en-US" sz="2800" dirty="0" smtClean="0">
                <a:solidFill>
                  <a:schemeClr val="accent6">
                    <a:lumMod val="75000"/>
                  </a:schemeClr>
                </a:solidFill>
              </a:rPr>
              <a:t>step to step in a process. This is why using </a:t>
            </a:r>
            <a:r>
              <a:rPr lang="en-US" sz="2800" b="1" dirty="0" smtClean="0"/>
              <a:t>energy efficient methods</a:t>
            </a:r>
            <a:r>
              <a:rPr lang="en-US" sz="2800" dirty="0" smtClean="0">
                <a:solidFill>
                  <a:schemeClr val="accent6">
                    <a:lumMod val="75000"/>
                  </a:schemeClr>
                </a:solidFill>
              </a:rPr>
              <a:t> is important! </a:t>
            </a:r>
            <a:endParaRPr lang="en-US" sz="2800" dirty="0">
              <a:solidFill>
                <a:schemeClr val="accent6">
                  <a:lumMod val="75000"/>
                </a:schemeClr>
              </a:solidFill>
            </a:endParaRPr>
          </a:p>
          <a:p>
            <a:endParaRPr lang="en-US" sz="2600" dirty="0">
              <a:solidFill>
                <a:schemeClr val="accent5">
                  <a:lumMod val="75000"/>
                </a:schemeClr>
              </a:solidFill>
            </a:endParaRPr>
          </a:p>
          <a:p>
            <a:pPr lvl="1"/>
            <a:endParaRPr lang="en-US" sz="2400" dirty="0">
              <a:solidFill>
                <a:schemeClr val="accent6">
                  <a:lumMod val="75000"/>
                </a:schemeClr>
              </a:solidFill>
            </a:endParaRPr>
          </a:p>
          <a:p>
            <a:pPr marL="45720" indent="0">
              <a:buNone/>
            </a:pPr>
            <a:endParaRPr lang="en-US" sz="2800" dirty="0">
              <a:solidFill>
                <a:schemeClr val="accent6">
                  <a:lumMod val="75000"/>
                </a:schemeClr>
              </a:solidFill>
            </a:endParaRPr>
          </a:p>
          <a:p>
            <a:endParaRPr lang="en-US" sz="2800" dirty="0">
              <a:solidFill>
                <a:schemeClr val="accent6">
                  <a:lumMod val="75000"/>
                </a:schemeClr>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4874" y="1894518"/>
            <a:ext cx="6131676" cy="3394012"/>
          </a:xfrm>
          <a:prstGeom prst="rect">
            <a:avLst/>
          </a:prstGeom>
          <a:ln w="3175">
            <a:solidFill>
              <a:schemeClr val="tx1"/>
            </a:solidFill>
          </a:ln>
        </p:spPr>
      </p:pic>
    </p:spTree>
    <p:extLst>
      <p:ext uri="{BB962C8B-B14F-4D97-AF65-F5344CB8AC3E}">
        <p14:creationId xmlns:p14="http://schemas.microsoft.com/office/powerpoint/2010/main" val="42042799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spect="1"/>
          </p:cNvSpPr>
          <p:nvPr/>
        </p:nvSpPr>
        <p:spPr>
          <a:xfrm>
            <a:off x="3707209" y="694264"/>
            <a:ext cx="12559486" cy="9269134"/>
          </a:xfrm>
          <a:prstGeom prst="rect">
            <a:avLst/>
          </a:prstGeom>
          <a:blipFill dpi="0" rotWithShape="1">
            <a:blip r:embed="rId2">
              <a:alphaModFix amt="2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57949" y="1722548"/>
            <a:ext cx="5388429" cy="4354402"/>
          </a:xfrm>
        </p:spPr>
        <p:txBody>
          <a:bodyPr>
            <a:normAutofit/>
          </a:bodyPr>
          <a:lstStyle/>
          <a:p>
            <a:pPr lvl="1"/>
            <a:r>
              <a:rPr lang="en-US" sz="2800" dirty="0">
                <a:solidFill>
                  <a:schemeClr val="accent6">
                    <a:lumMod val="75000"/>
                  </a:schemeClr>
                </a:solidFill>
              </a:rPr>
              <a:t>Quick, low cost </a:t>
            </a:r>
            <a:r>
              <a:rPr lang="en-US" sz="2800" dirty="0" smtClean="0">
                <a:solidFill>
                  <a:schemeClr val="accent6">
                    <a:lumMod val="75000"/>
                  </a:schemeClr>
                </a:solidFill>
              </a:rPr>
              <a:t>installations:</a:t>
            </a:r>
            <a:endParaRPr lang="en-US" sz="2800" dirty="0">
              <a:solidFill>
                <a:schemeClr val="accent6">
                  <a:lumMod val="75000"/>
                </a:schemeClr>
              </a:solidFill>
            </a:endParaRPr>
          </a:p>
          <a:p>
            <a:pPr lvl="2">
              <a:buFont typeface="Courier New" panose="02070309020205020404" pitchFamily="49" charset="0"/>
              <a:buChar char="o"/>
            </a:pPr>
            <a:r>
              <a:rPr lang="en-US" sz="2400" dirty="0">
                <a:solidFill>
                  <a:schemeClr val="accent6">
                    <a:lumMod val="75000"/>
                  </a:schemeClr>
                </a:solidFill>
              </a:rPr>
              <a:t>Converting to </a:t>
            </a:r>
            <a:r>
              <a:rPr lang="en-US" sz="2400" dirty="0"/>
              <a:t>low flow </a:t>
            </a:r>
            <a:r>
              <a:rPr lang="en-US" sz="2400" dirty="0">
                <a:solidFill>
                  <a:schemeClr val="accent6">
                    <a:lumMod val="75000"/>
                  </a:schemeClr>
                </a:solidFill>
              </a:rPr>
              <a:t>shower heads on average saves </a:t>
            </a:r>
            <a:r>
              <a:rPr lang="en-US" sz="2400" dirty="0"/>
              <a:t>1 </a:t>
            </a:r>
            <a:r>
              <a:rPr lang="en-US" sz="2400" dirty="0" smtClean="0"/>
              <a:t>gallon/minute/shower.</a:t>
            </a:r>
          </a:p>
          <a:p>
            <a:pPr lvl="2">
              <a:buFont typeface="Courier New" panose="02070309020205020404" pitchFamily="49" charset="0"/>
              <a:buChar char="o"/>
            </a:pPr>
            <a:endParaRPr lang="en-US" sz="2400" dirty="0"/>
          </a:p>
          <a:p>
            <a:pPr lvl="2">
              <a:buFont typeface="Courier New" panose="02070309020205020404" pitchFamily="49" charset="0"/>
              <a:buChar char="o"/>
            </a:pPr>
            <a:endParaRPr lang="en-US" sz="2400" dirty="0" smtClean="0"/>
          </a:p>
          <a:p>
            <a:pPr lvl="2">
              <a:buFont typeface="Courier New" panose="02070309020205020404" pitchFamily="49" charset="0"/>
              <a:buChar char="o"/>
            </a:pPr>
            <a:r>
              <a:rPr lang="en-US" sz="2400" dirty="0" smtClean="0"/>
              <a:t>Sink </a:t>
            </a:r>
            <a:r>
              <a:rPr lang="en-US" sz="2400" dirty="0"/>
              <a:t>aerators </a:t>
            </a:r>
            <a:r>
              <a:rPr lang="en-US" sz="2400" dirty="0">
                <a:solidFill>
                  <a:schemeClr val="accent6">
                    <a:lumMod val="75000"/>
                  </a:schemeClr>
                </a:solidFill>
              </a:rPr>
              <a:t>in the kitchen and bathroom reduce water flow while still maintaining pressure. They save on average 1 </a:t>
            </a:r>
            <a:r>
              <a:rPr lang="en-US" sz="2400" dirty="0" smtClean="0">
                <a:solidFill>
                  <a:schemeClr val="accent6">
                    <a:lumMod val="75000"/>
                  </a:schemeClr>
                </a:solidFill>
              </a:rPr>
              <a:t>gallon/minute.</a:t>
            </a:r>
            <a:endParaRPr lang="en-US" sz="2400" dirty="0">
              <a:solidFill>
                <a:schemeClr val="accent6">
                  <a:lumMod val="75000"/>
                </a:schemeClr>
              </a:solidFill>
            </a:endParaRPr>
          </a:p>
          <a:p>
            <a:endParaRPr lang="en-US" dirty="0"/>
          </a:p>
        </p:txBody>
      </p:sp>
      <p:sp>
        <p:nvSpPr>
          <p:cNvPr id="4" name="Title 1"/>
          <p:cNvSpPr>
            <a:spLocks noGrp="1"/>
          </p:cNvSpPr>
          <p:nvPr>
            <p:ph type="title"/>
          </p:nvPr>
        </p:nvSpPr>
        <p:spPr>
          <a:xfrm>
            <a:off x="228600" y="-78378"/>
            <a:ext cx="9875520" cy="1356360"/>
          </a:xfrm>
        </p:spPr>
        <p:txBody>
          <a:bodyPr>
            <a:normAutofit/>
          </a:bodyPr>
          <a:lstStyle/>
          <a:p>
            <a:r>
              <a:rPr lang="en-US" sz="7200" cap="small" dirty="0" smtClean="0"/>
              <a:t>water</a:t>
            </a:r>
            <a:endParaRPr lang="en-US" sz="7200" cap="small" dirty="0"/>
          </a:p>
        </p:txBody>
      </p:sp>
      <p:sp>
        <p:nvSpPr>
          <p:cNvPr id="8" name="Rectangle 7"/>
          <p:cNvSpPr/>
          <p:nvPr/>
        </p:nvSpPr>
        <p:spPr>
          <a:xfrm>
            <a:off x="114300" y="87866"/>
            <a:ext cx="11990970" cy="6655834"/>
          </a:xfrm>
          <a:prstGeom prst="rect">
            <a:avLst/>
          </a:prstGeom>
          <a:noFill/>
          <a:ln w="21272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6378" y="1899249"/>
            <a:ext cx="2787350" cy="3033068"/>
          </a:xfrm>
          <a:prstGeom prst="rect">
            <a:avLst/>
          </a:prstGeom>
          <a:ln>
            <a:solidFill>
              <a:schemeClr val="tx1"/>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6719" y="1899249"/>
            <a:ext cx="3033068" cy="3033068"/>
          </a:xfrm>
          <a:prstGeom prst="rect">
            <a:avLst/>
          </a:prstGeom>
          <a:ln>
            <a:solidFill>
              <a:schemeClr val="tx1"/>
            </a:solidFill>
          </a:ln>
        </p:spPr>
      </p:pic>
      <p:cxnSp>
        <p:nvCxnSpPr>
          <p:cNvPr id="11" name="Straight Arrow Connector 10"/>
          <p:cNvCxnSpPr/>
          <p:nvPr/>
        </p:nvCxnSpPr>
        <p:spPr>
          <a:xfrm>
            <a:off x="4114800" y="3043646"/>
            <a:ext cx="205086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338731" y="5308809"/>
            <a:ext cx="4497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9836331" y="4835661"/>
            <a:ext cx="0" cy="47314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96572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07209" y="694264"/>
            <a:ext cx="12559486" cy="9269134"/>
          </a:xfrm>
          <a:prstGeom prst="rect">
            <a:avLst/>
          </a:prstGeom>
          <a:blipFill dpi="0" rotWithShape="1">
            <a:blip r:embed="rId2">
              <a:alphaModFix amt="2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7645" y="1409121"/>
            <a:ext cx="3707209" cy="4728563"/>
          </a:xfrm>
        </p:spPr>
        <p:txBody>
          <a:bodyPr>
            <a:normAutofit/>
          </a:bodyPr>
          <a:lstStyle/>
          <a:p>
            <a:pPr lvl="2"/>
            <a:r>
              <a:rPr lang="en-US" dirty="0" smtClean="0">
                <a:solidFill>
                  <a:schemeClr val="accent6">
                    <a:lumMod val="75000"/>
                  </a:schemeClr>
                </a:solidFill>
              </a:rPr>
              <a:t>Efficient </a:t>
            </a:r>
            <a:r>
              <a:rPr lang="en-US" dirty="0">
                <a:solidFill>
                  <a:schemeClr val="accent6">
                    <a:lumMod val="75000"/>
                  </a:schemeClr>
                </a:solidFill>
              </a:rPr>
              <a:t>toilets use as little as 0.8 gallons per flush, though </a:t>
            </a:r>
            <a:r>
              <a:rPr lang="en-US" dirty="0"/>
              <a:t>1.28 gallons/flush </a:t>
            </a:r>
            <a:r>
              <a:rPr lang="en-US" dirty="0">
                <a:solidFill>
                  <a:schemeClr val="accent6">
                    <a:lumMod val="75000"/>
                  </a:schemeClr>
                </a:solidFill>
              </a:rPr>
              <a:t>is most </a:t>
            </a:r>
            <a:r>
              <a:rPr lang="en-US" dirty="0" smtClean="0">
                <a:solidFill>
                  <a:schemeClr val="accent6">
                    <a:lumMod val="75000"/>
                  </a:schemeClr>
                </a:solidFill>
              </a:rPr>
              <a:t>common: </a:t>
            </a:r>
            <a:endParaRPr lang="en-US" dirty="0">
              <a:solidFill>
                <a:schemeClr val="accent6">
                  <a:lumMod val="75000"/>
                </a:schemeClr>
              </a:solidFill>
            </a:endParaRPr>
          </a:p>
          <a:p>
            <a:pPr lvl="3">
              <a:buFont typeface="Courier New" panose="02070309020205020404" pitchFamily="49" charset="0"/>
              <a:buChar char="o"/>
            </a:pPr>
            <a:r>
              <a:rPr lang="en-US" sz="1800" dirty="0">
                <a:solidFill>
                  <a:schemeClr val="accent6">
                    <a:lumMod val="75000"/>
                  </a:schemeClr>
                </a:solidFill>
              </a:rPr>
              <a:t>Converting a </a:t>
            </a:r>
            <a:r>
              <a:rPr lang="en-US" sz="1800" dirty="0" smtClean="0">
                <a:solidFill>
                  <a:schemeClr val="accent6">
                    <a:lumMod val="75000"/>
                  </a:schemeClr>
                </a:solidFill>
              </a:rPr>
              <a:t>post-1992 </a:t>
            </a:r>
            <a:r>
              <a:rPr lang="en-US" sz="1800" dirty="0">
                <a:solidFill>
                  <a:schemeClr val="accent6">
                    <a:lumMod val="75000"/>
                  </a:schemeClr>
                </a:solidFill>
              </a:rPr>
              <a:t>toilet to an efficient toilet saves 1/3 -1/2 gallon per </a:t>
            </a:r>
            <a:r>
              <a:rPr lang="en-US" sz="1800" dirty="0" smtClean="0">
                <a:solidFill>
                  <a:schemeClr val="accent6">
                    <a:lumMod val="75000"/>
                  </a:schemeClr>
                </a:solidFill>
              </a:rPr>
              <a:t>flush.</a:t>
            </a:r>
            <a:endParaRPr lang="en-US" sz="1800" dirty="0">
              <a:solidFill>
                <a:schemeClr val="accent6">
                  <a:lumMod val="75000"/>
                </a:schemeClr>
              </a:solidFill>
            </a:endParaRPr>
          </a:p>
          <a:p>
            <a:pPr lvl="3">
              <a:buFont typeface="Courier New" panose="02070309020205020404" pitchFamily="49" charset="0"/>
              <a:buChar char="o"/>
            </a:pPr>
            <a:r>
              <a:rPr lang="en-US" sz="1800" dirty="0">
                <a:solidFill>
                  <a:schemeClr val="accent6">
                    <a:lumMod val="75000"/>
                  </a:schemeClr>
                </a:solidFill>
              </a:rPr>
              <a:t>Converting from a </a:t>
            </a:r>
            <a:br>
              <a:rPr lang="en-US" sz="1800" dirty="0">
                <a:solidFill>
                  <a:schemeClr val="accent6">
                    <a:lumMod val="75000"/>
                  </a:schemeClr>
                </a:solidFill>
              </a:rPr>
            </a:br>
            <a:r>
              <a:rPr lang="en-US" sz="1800" dirty="0" smtClean="0">
                <a:solidFill>
                  <a:schemeClr val="accent6">
                    <a:lumMod val="75000"/>
                  </a:schemeClr>
                </a:solidFill>
              </a:rPr>
              <a:t>pre-1992 </a:t>
            </a:r>
            <a:r>
              <a:rPr lang="en-US" sz="1800" dirty="0">
                <a:solidFill>
                  <a:schemeClr val="accent6">
                    <a:lumMod val="75000"/>
                  </a:schemeClr>
                </a:solidFill>
              </a:rPr>
              <a:t>toilet can save anywhere from 2.2-6 gallons per flush (depending on the age of the toilet</a:t>
            </a:r>
            <a:r>
              <a:rPr lang="en-US" sz="1800" dirty="0" smtClean="0">
                <a:solidFill>
                  <a:schemeClr val="accent6">
                    <a:lumMod val="75000"/>
                  </a:schemeClr>
                </a:solidFill>
              </a:rPr>
              <a:t>).</a:t>
            </a:r>
            <a:endParaRPr lang="en-US" sz="1800" dirty="0">
              <a:solidFill>
                <a:schemeClr val="accent6">
                  <a:lumMod val="75000"/>
                </a:schemeClr>
              </a:solidFill>
            </a:endParaRPr>
          </a:p>
          <a:p>
            <a:pPr lvl="2"/>
            <a:r>
              <a:rPr lang="en-US" dirty="0">
                <a:solidFill>
                  <a:schemeClr val="accent6">
                    <a:lumMod val="75000"/>
                  </a:schemeClr>
                </a:solidFill>
              </a:rPr>
              <a:t>Look for the </a:t>
            </a:r>
            <a:r>
              <a:rPr lang="en-US" dirty="0" err="1"/>
              <a:t>WaterSense</a:t>
            </a:r>
            <a:r>
              <a:rPr lang="en-US" dirty="0">
                <a:solidFill>
                  <a:schemeClr val="accent6">
                    <a:lumMod val="75000"/>
                  </a:schemeClr>
                </a:solidFill>
              </a:rPr>
              <a:t> label to know you’re getting </a:t>
            </a:r>
            <a:r>
              <a:rPr lang="en-US" dirty="0" smtClean="0">
                <a:solidFill>
                  <a:schemeClr val="accent6">
                    <a:lumMod val="75000"/>
                  </a:schemeClr>
                </a:solidFill>
              </a:rPr>
              <a:t>an efficient fixture.</a:t>
            </a:r>
            <a:endParaRPr lang="en-US" dirty="0">
              <a:solidFill>
                <a:schemeClr val="accent6">
                  <a:lumMod val="75000"/>
                </a:schemeClr>
              </a:solidFill>
            </a:endParaRPr>
          </a:p>
          <a:p>
            <a:endParaRPr lang="en-US" dirty="0"/>
          </a:p>
        </p:txBody>
      </p:sp>
      <p:sp>
        <p:nvSpPr>
          <p:cNvPr id="4" name="Title 1"/>
          <p:cNvSpPr>
            <a:spLocks noGrp="1"/>
          </p:cNvSpPr>
          <p:nvPr>
            <p:ph type="title"/>
          </p:nvPr>
        </p:nvSpPr>
        <p:spPr>
          <a:xfrm>
            <a:off x="228600" y="-78378"/>
            <a:ext cx="9875520" cy="1356360"/>
          </a:xfrm>
        </p:spPr>
        <p:txBody>
          <a:bodyPr>
            <a:normAutofit/>
          </a:bodyPr>
          <a:lstStyle/>
          <a:p>
            <a:r>
              <a:rPr lang="en-US" sz="7200" cap="small" dirty="0" smtClean="0"/>
              <a:t>water</a:t>
            </a:r>
            <a:endParaRPr lang="en-US" sz="7200" cap="small" dirty="0"/>
          </a:p>
        </p:txBody>
      </p:sp>
      <p:sp>
        <p:nvSpPr>
          <p:cNvPr id="8" name="Rectangle 7"/>
          <p:cNvSpPr/>
          <p:nvPr/>
        </p:nvSpPr>
        <p:spPr>
          <a:xfrm>
            <a:off x="114300" y="87866"/>
            <a:ext cx="11990970" cy="6655834"/>
          </a:xfrm>
          <a:prstGeom prst="rect">
            <a:avLst/>
          </a:prstGeom>
          <a:noFill/>
          <a:ln w="21272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2499" y="1277982"/>
            <a:ext cx="7795696" cy="4990842"/>
          </a:xfrm>
          <a:prstGeom prst="rect">
            <a:avLst/>
          </a:prstGeom>
          <a:ln>
            <a:solidFill>
              <a:schemeClr val="tx1"/>
            </a:solidFill>
          </a:ln>
        </p:spPr>
      </p:pic>
    </p:spTree>
    <p:extLst>
      <p:ext uri="{BB962C8B-B14F-4D97-AF65-F5344CB8AC3E}">
        <p14:creationId xmlns:p14="http://schemas.microsoft.com/office/powerpoint/2010/main" val="21390806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07209" y="694264"/>
            <a:ext cx="12559486" cy="9269134"/>
          </a:xfrm>
          <a:prstGeom prst="rect">
            <a:avLst/>
          </a:prstGeom>
          <a:blipFill dpi="0" rotWithShape="1">
            <a:blip r:embed="rId2">
              <a:alphaModFix amt="2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251643" y="1275804"/>
            <a:ext cx="5348174" cy="3921035"/>
          </a:xfrm>
        </p:spPr>
        <p:txBody>
          <a:bodyPr>
            <a:normAutofit/>
          </a:bodyPr>
          <a:lstStyle/>
          <a:p>
            <a:pPr lvl="2"/>
            <a:r>
              <a:rPr lang="en-US" sz="2400" dirty="0" smtClean="0">
                <a:solidFill>
                  <a:schemeClr val="accent6">
                    <a:lumMod val="75000"/>
                  </a:schemeClr>
                </a:solidFill>
              </a:rPr>
              <a:t>Consider </a:t>
            </a:r>
            <a:r>
              <a:rPr lang="en-US" sz="2400" dirty="0"/>
              <a:t>xeriscaping</a:t>
            </a:r>
            <a:r>
              <a:rPr lang="en-US" sz="2400" dirty="0">
                <a:solidFill>
                  <a:schemeClr val="accent6">
                    <a:lumMod val="75000"/>
                  </a:schemeClr>
                </a:solidFill>
              </a:rPr>
              <a:t> your yard (less grass, more native plants that are suited to the environment, rocks</a:t>
            </a:r>
            <a:r>
              <a:rPr lang="en-US" sz="2400" dirty="0" smtClean="0">
                <a:solidFill>
                  <a:schemeClr val="accent6">
                    <a:lumMod val="75000"/>
                  </a:schemeClr>
                </a:solidFill>
              </a:rPr>
              <a:t>).</a:t>
            </a:r>
          </a:p>
          <a:p>
            <a:pPr lvl="2"/>
            <a:endParaRPr lang="en-US" sz="2400" dirty="0" smtClean="0">
              <a:solidFill>
                <a:schemeClr val="accent6">
                  <a:lumMod val="75000"/>
                </a:schemeClr>
              </a:solidFill>
            </a:endParaRPr>
          </a:p>
          <a:p>
            <a:pPr lvl="2"/>
            <a:r>
              <a:rPr lang="en-US" sz="2400" dirty="0" smtClean="0">
                <a:solidFill>
                  <a:schemeClr val="accent6">
                    <a:lumMod val="75000"/>
                  </a:schemeClr>
                </a:solidFill>
              </a:rPr>
              <a:t>Visit </a:t>
            </a:r>
            <a:r>
              <a:rPr lang="en-US" sz="2400" dirty="0" smtClean="0">
                <a:hlinkClick r:id="rId3"/>
              </a:rPr>
              <a:t>The Landscape Design Site </a:t>
            </a:r>
            <a:r>
              <a:rPr lang="en-US" sz="2400" dirty="0" smtClean="0">
                <a:solidFill>
                  <a:schemeClr val="accent6">
                    <a:lumMod val="75000"/>
                  </a:schemeClr>
                </a:solidFill>
              </a:rPr>
              <a:t>to learn how.</a:t>
            </a:r>
            <a:endParaRPr lang="en-US" dirty="0"/>
          </a:p>
        </p:txBody>
      </p:sp>
      <p:sp>
        <p:nvSpPr>
          <p:cNvPr id="4" name="Title 1"/>
          <p:cNvSpPr>
            <a:spLocks noGrp="1"/>
          </p:cNvSpPr>
          <p:nvPr>
            <p:ph type="title"/>
          </p:nvPr>
        </p:nvSpPr>
        <p:spPr>
          <a:xfrm>
            <a:off x="228600" y="-78378"/>
            <a:ext cx="9875520" cy="1356360"/>
          </a:xfrm>
        </p:spPr>
        <p:txBody>
          <a:bodyPr>
            <a:normAutofit/>
          </a:bodyPr>
          <a:lstStyle/>
          <a:p>
            <a:r>
              <a:rPr lang="en-US" sz="7200" cap="small" dirty="0" smtClean="0"/>
              <a:t>water</a:t>
            </a:r>
            <a:endParaRPr lang="en-US" sz="7200" cap="small" dirty="0"/>
          </a:p>
        </p:txBody>
      </p:sp>
      <p:sp>
        <p:nvSpPr>
          <p:cNvPr id="8" name="Rectangle 7"/>
          <p:cNvSpPr/>
          <p:nvPr/>
        </p:nvSpPr>
        <p:spPr>
          <a:xfrm>
            <a:off x="114300" y="87866"/>
            <a:ext cx="11990970" cy="6655834"/>
          </a:xfrm>
          <a:prstGeom prst="rect">
            <a:avLst/>
          </a:prstGeom>
          <a:noFill/>
          <a:ln w="21272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805" y="1277982"/>
            <a:ext cx="6096000" cy="4572000"/>
          </a:xfrm>
          <a:prstGeom prst="rect">
            <a:avLst/>
          </a:prstGeom>
          <a:ln>
            <a:solidFill>
              <a:schemeClr val="tx1"/>
            </a:solidFill>
          </a:ln>
        </p:spPr>
      </p:pic>
    </p:spTree>
    <p:extLst>
      <p:ext uri="{BB962C8B-B14F-4D97-AF65-F5344CB8AC3E}">
        <p14:creationId xmlns:p14="http://schemas.microsoft.com/office/powerpoint/2010/main" val="17275012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694146" y="599802"/>
            <a:ext cx="12559486" cy="9269134"/>
          </a:xfrm>
          <a:prstGeom prst="rect">
            <a:avLst/>
          </a:prstGeom>
          <a:blipFill dpi="0" rotWithShape="1">
            <a:blip r:embed="rId2">
              <a:alphaModFix amt="2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75213" y="1443559"/>
            <a:ext cx="10829108" cy="1240971"/>
          </a:xfrm>
        </p:spPr>
        <p:txBody>
          <a:bodyPr>
            <a:normAutofit lnSpcReduction="10000"/>
          </a:bodyPr>
          <a:lstStyle/>
          <a:p>
            <a:pPr lvl="1"/>
            <a:r>
              <a:rPr lang="en-US" sz="2400" dirty="0">
                <a:solidFill>
                  <a:schemeClr val="accent6">
                    <a:lumMod val="75000"/>
                  </a:schemeClr>
                </a:solidFill>
              </a:rPr>
              <a:t>Buy efficient appliances </a:t>
            </a:r>
            <a:r>
              <a:rPr lang="en-US" sz="2400" dirty="0" smtClean="0">
                <a:solidFill>
                  <a:schemeClr val="accent6">
                    <a:lumMod val="75000"/>
                  </a:schemeClr>
                </a:solidFill>
              </a:rPr>
              <a:t>(</a:t>
            </a:r>
            <a:r>
              <a:rPr lang="en-US" sz="2400" dirty="0" smtClean="0"/>
              <a:t>Energy </a:t>
            </a:r>
            <a:r>
              <a:rPr lang="en-US" sz="2400" dirty="0"/>
              <a:t>S</a:t>
            </a:r>
            <a:r>
              <a:rPr lang="en-US" sz="2400" dirty="0" smtClean="0"/>
              <a:t>tar </a:t>
            </a:r>
            <a:r>
              <a:rPr lang="en-US" sz="2400" dirty="0"/>
              <a:t>rated</a:t>
            </a:r>
            <a:r>
              <a:rPr lang="en-US" sz="2400" dirty="0" smtClean="0">
                <a:solidFill>
                  <a:schemeClr val="accent6">
                    <a:lumMod val="75000"/>
                  </a:schemeClr>
                </a:solidFill>
              </a:rPr>
              <a:t>).</a:t>
            </a:r>
            <a:endParaRPr lang="en-US" sz="2400" dirty="0">
              <a:solidFill>
                <a:schemeClr val="accent6">
                  <a:lumMod val="75000"/>
                </a:schemeClr>
              </a:solidFill>
            </a:endParaRPr>
          </a:p>
          <a:p>
            <a:pPr lvl="1"/>
            <a:r>
              <a:rPr lang="en-US" sz="2400" dirty="0">
                <a:solidFill>
                  <a:schemeClr val="accent6">
                    <a:lumMod val="75000"/>
                  </a:schemeClr>
                </a:solidFill>
              </a:rPr>
              <a:t>Insulate </a:t>
            </a:r>
            <a:r>
              <a:rPr lang="en-US" sz="2400" dirty="0"/>
              <a:t>water heater and pipes </a:t>
            </a:r>
            <a:r>
              <a:rPr lang="en-US" sz="2400" dirty="0">
                <a:solidFill>
                  <a:schemeClr val="accent6">
                    <a:lumMod val="75000"/>
                  </a:schemeClr>
                </a:solidFill>
              </a:rPr>
              <a:t>(saves 7%-16% of energy bill/year</a:t>
            </a:r>
            <a:r>
              <a:rPr lang="en-US" sz="2400" dirty="0" smtClean="0">
                <a:solidFill>
                  <a:schemeClr val="accent6">
                    <a:lumMod val="75000"/>
                  </a:schemeClr>
                </a:solidFill>
              </a:rPr>
              <a:t>).</a:t>
            </a:r>
          </a:p>
          <a:p>
            <a:pPr lvl="1"/>
            <a:r>
              <a:rPr lang="en-US" sz="2400" dirty="0" smtClean="0">
                <a:solidFill>
                  <a:schemeClr val="accent6">
                    <a:lumMod val="75000"/>
                  </a:schemeClr>
                </a:solidFill>
              </a:rPr>
              <a:t>Install a programmable thermostat.</a:t>
            </a:r>
            <a:endParaRPr lang="en-US" sz="2400" dirty="0">
              <a:solidFill>
                <a:schemeClr val="accent6">
                  <a:lumMod val="75000"/>
                </a:schemeClr>
              </a:solidFill>
            </a:endParaRPr>
          </a:p>
          <a:p>
            <a:pPr marL="45720" indent="0">
              <a:buNone/>
            </a:pPr>
            <a:endParaRPr lang="en-US" sz="2400" dirty="0">
              <a:solidFill>
                <a:schemeClr val="accent6">
                  <a:lumMod val="75000"/>
                </a:schemeClr>
              </a:solidFill>
            </a:endParaRPr>
          </a:p>
          <a:p>
            <a:endParaRPr lang="en-US" dirty="0"/>
          </a:p>
        </p:txBody>
      </p:sp>
      <p:sp>
        <p:nvSpPr>
          <p:cNvPr id="4" name="Title 1"/>
          <p:cNvSpPr>
            <a:spLocks noGrp="1"/>
          </p:cNvSpPr>
          <p:nvPr>
            <p:ph type="title"/>
          </p:nvPr>
        </p:nvSpPr>
        <p:spPr>
          <a:xfrm>
            <a:off x="228600" y="-78378"/>
            <a:ext cx="9875520" cy="1356360"/>
          </a:xfrm>
        </p:spPr>
        <p:txBody>
          <a:bodyPr>
            <a:normAutofit/>
          </a:bodyPr>
          <a:lstStyle/>
          <a:p>
            <a:r>
              <a:rPr lang="en-US" sz="7200" cap="small" dirty="0"/>
              <a:t>e</a:t>
            </a:r>
            <a:r>
              <a:rPr lang="en-US" sz="7200" cap="small" dirty="0" smtClean="0"/>
              <a:t>nergy efficiency</a:t>
            </a:r>
            <a:endParaRPr lang="en-US" sz="7200" cap="small" dirty="0"/>
          </a:p>
        </p:txBody>
      </p:sp>
      <p:sp>
        <p:nvSpPr>
          <p:cNvPr id="8" name="Rectangle 7"/>
          <p:cNvSpPr/>
          <p:nvPr/>
        </p:nvSpPr>
        <p:spPr>
          <a:xfrm>
            <a:off x="114300" y="87866"/>
            <a:ext cx="11990970" cy="6655834"/>
          </a:xfrm>
          <a:prstGeom prst="rect">
            <a:avLst/>
          </a:prstGeom>
          <a:noFill/>
          <a:ln w="21272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3097" y="2995032"/>
            <a:ext cx="4363927" cy="3277031"/>
          </a:xfrm>
          <a:prstGeom prst="rect">
            <a:avLst/>
          </a:prstGeom>
          <a:ln>
            <a:solidFill>
              <a:schemeClr val="tx1"/>
            </a:solidFill>
          </a:ln>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5821" y="2995032"/>
            <a:ext cx="4369375" cy="3277031"/>
          </a:xfrm>
          <a:prstGeom prst="rect">
            <a:avLst/>
          </a:prstGeom>
          <a:ln>
            <a:solidFill>
              <a:schemeClr val="tx1"/>
            </a:solidFill>
          </a:ln>
        </p:spPr>
      </p:pic>
    </p:spTree>
    <p:extLst>
      <p:ext uri="{BB962C8B-B14F-4D97-AF65-F5344CB8AC3E}">
        <p14:creationId xmlns:p14="http://schemas.microsoft.com/office/powerpoint/2010/main" val="14499260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707209" y="694264"/>
            <a:ext cx="12559486" cy="9269134"/>
          </a:xfrm>
          <a:prstGeom prst="rect">
            <a:avLst/>
          </a:prstGeom>
          <a:blipFill dpi="0" rotWithShape="1">
            <a:blip r:embed="rId5">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PChart" descr="A. got 0, B. got 0, C. got 0, D. got 0, "/>
          <p:cNvSpPr/>
          <p:nvPr>
            <p:custDataLst>
              <p:tags r:id="rId2"/>
            </p:custDataLst>
          </p:nvPr>
        </p:nvSpPr>
        <p:spPr>
          <a:xfrm>
            <a:off x="5849620" y="1714500"/>
            <a:ext cx="6096000" cy="5143500"/>
          </a:xfrm>
          <a:prstGeom prst="rect">
            <a:avLst/>
          </a:prstGeom>
          <a:blipFill>
            <a:blip r:embed="rId6"/>
            <a:stretch>
              <a:fillRect/>
            </a:stretch>
          </a:blip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PQuestion" title="Question Text Shape"/>
          <p:cNvSpPr>
            <a:spLocks noGrp="1"/>
          </p:cNvSpPr>
          <p:nvPr>
            <p:ph type="title"/>
          </p:nvPr>
        </p:nvSpPr>
        <p:spPr>
          <a:xfrm>
            <a:off x="550304" y="1178392"/>
            <a:ext cx="6271120" cy="1356360"/>
          </a:xfrm>
        </p:spPr>
        <p:txBody>
          <a:bodyPr>
            <a:normAutofit/>
          </a:bodyPr>
          <a:lstStyle/>
          <a:p>
            <a:r>
              <a:rPr lang="en-US" sz="3200" dirty="0" smtClean="0">
                <a:solidFill>
                  <a:schemeClr val="accent6">
                    <a:lumMod val="75000"/>
                  </a:schemeClr>
                </a:solidFill>
              </a:rPr>
              <a:t>Why are LED bulbs the most efficient?</a:t>
            </a:r>
            <a:endParaRPr lang="en-US" sz="3200" dirty="0">
              <a:solidFill>
                <a:schemeClr val="accent6">
                  <a:lumMod val="75000"/>
                </a:schemeClr>
              </a:solidFill>
            </a:endParaRPr>
          </a:p>
        </p:txBody>
      </p:sp>
      <p:sp>
        <p:nvSpPr>
          <p:cNvPr id="3" name="TPAnswers" title="Answer Text Shape"/>
          <p:cNvSpPr>
            <a:spLocks noGrp="1"/>
          </p:cNvSpPr>
          <p:nvPr>
            <p:ph type="body" idx="1"/>
            <p:custDataLst>
              <p:tags r:id="rId3"/>
            </p:custDataLst>
          </p:nvPr>
        </p:nvSpPr>
        <p:spPr>
          <a:xfrm>
            <a:off x="458864" y="2545760"/>
            <a:ext cx="5173840" cy="4038600"/>
          </a:xfrm>
        </p:spPr>
        <p:txBody>
          <a:bodyPr>
            <a:noAutofit/>
          </a:bodyPr>
          <a:lstStyle/>
          <a:p>
            <a:pPr marL="560070" indent="-514350">
              <a:buFont typeface="Corbel" pitchFamily="34" charset="0"/>
              <a:buAutoNum type="alphaUcPeriod"/>
            </a:pPr>
            <a:r>
              <a:rPr lang="en-US" sz="2800" dirty="0" smtClean="0">
                <a:solidFill>
                  <a:schemeClr val="accent6">
                    <a:lumMod val="75000"/>
                  </a:schemeClr>
                </a:solidFill>
              </a:rPr>
              <a:t>They generate little heat, so the majority of energy they consume is given off as just light.</a:t>
            </a:r>
          </a:p>
          <a:p>
            <a:pPr marL="560070" indent="-514350">
              <a:buFont typeface="Corbel" pitchFamily="34" charset="0"/>
              <a:buAutoNum type="alphaUcPeriod"/>
            </a:pPr>
            <a:r>
              <a:rPr lang="en-US" sz="2800" dirty="0" smtClean="0">
                <a:solidFill>
                  <a:schemeClr val="accent6">
                    <a:lumMod val="75000"/>
                  </a:schemeClr>
                </a:solidFill>
              </a:rPr>
              <a:t>They last longer.</a:t>
            </a:r>
          </a:p>
          <a:p>
            <a:pPr marL="560070" indent="-514350">
              <a:buFont typeface="Corbel" pitchFamily="34" charset="0"/>
              <a:buAutoNum type="alphaUcPeriod"/>
            </a:pPr>
            <a:r>
              <a:rPr lang="en-US" sz="2800" dirty="0" smtClean="0">
                <a:solidFill>
                  <a:schemeClr val="accent6">
                    <a:lumMod val="75000"/>
                  </a:schemeClr>
                </a:solidFill>
              </a:rPr>
              <a:t>They contain mercury gas which extends their life span.</a:t>
            </a:r>
          </a:p>
          <a:p>
            <a:pPr marL="560070" indent="-514350">
              <a:buFont typeface="Corbel" pitchFamily="34" charset="0"/>
              <a:buAutoNum type="alphaUcPeriod"/>
            </a:pPr>
            <a:r>
              <a:rPr lang="en-US" sz="2800" dirty="0" smtClean="0">
                <a:solidFill>
                  <a:schemeClr val="accent6">
                    <a:lumMod val="75000"/>
                  </a:schemeClr>
                </a:solidFill>
              </a:rPr>
              <a:t>Both A and B</a:t>
            </a:r>
            <a:endParaRPr lang="en-US" sz="2800" dirty="0">
              <a:solidFill>
                <a:schemeClr val="accent6">
                  <a:lumMod val="75000"/>
                </a:schemeClr>
              </a:solidFill>
            </a:endParaRPr>
          </a:p>
        </p:txBody>
      </p:sp>
      <p:sp>
        <p:nvSpPr>
          <p:cNvPr id="4" name="TPPolling"/>
          <p:cNvSpPr/>
          <p:nvPr/>
        </p:nvSpPr>
        <p:spPr>
          <a:xfrm>
            <a:off x="0" y="0"/>
            <a:ext cx="12700" cy="12700"/>
          </a:xfrm>
          <a:prstGeom prst="rect">
            <a:avLst/>
          </a:prstGeom>
          <a:solidFill>
            <a:schemeClr val="accent1">
              <a:alpha val="10000"/>
            </a:schemeClr>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35782" y="-68240"/>
            <a:ext cx="9875520"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7200" cap="small" dirty="0"/>
              <a:t>p</a:t>
            </a:r>
            <a:r>
              <a:rPr lang="en-US" sz="7200" cap="small" dirty="0" smtClean="0"/>
              <a:t>op quiz…</a:t>
            </a:r>
            <a:endParaRPr lang="en-US" sz="7200" cap="small" dirty="0"/>
          </a:p>
        </p:txBody>
      </p:sp>
      <p:sp>
        <p:nvSpPr>
          <p:cNvPr id="7" name="5-Point Star 6"/>
          <p:cNvSpPr/>
          <p:nvPr/>
        </p:nvSpPr>
        <p:spPr>
          <a:xfrm rot="1054873">
            <a:off x="487542" y="5740671"/>
            <a:ext cx="498066" cy="498066"/>
          </a:xfrm>
          <a:prstGeom prst="star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742348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4" grpId="1"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707209" y="694264"/>
            <a:ext cx="12559486" cy="9269134"/>
          </a:xfrm>
          <a:prstGeom prst="rect">
            <a:avLst/>
          </a:prstGeom>
          <a:blipFill dpi="0" rotWithShape="1">
            <a:blip r:embed="rId5">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PChart" descr="Low-flow toilets got 0, Low-flow showerheads got 0, Sink aerators got 0, All of the above got 0, "/>
          <p:cNvSpPr/>
          <p:nvPr>
            <p:custDataLst>
              <p:tags r:id="rId2"/>
            </p:custDataLst>
          </p:nvPr>
        </p:nvSpPr>
        <p:spPr>
          <a:xfrm>
            <a:off x="5849620" y="1824228"/>
            <a:ext cx="6096000" cy="5143500"/>
          </a:xfrm>
          <a:prstGeom prst="rect">
            <a:avLst/>
          </a:prstGeom>
          <a:blipFill>
            <a:blip r:embed="rId6"/>
            <a:stretch>
              <a:fillRect/>
            </a:stretch>
          </a:blip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PQuestion" title="Question Text Shape"/>
          <p:cNvSpPr>
            <a:spLocks noGrp="1"/>
          </p:cNvSpPr>
          <p:nvPr>
            <p:ph type="title"/>
          </p:nvPr>
        </p:nvSpPr>
        <p:spPr>
          <a:xfrm>
            <a:off x="550304" y="1178392"/>
            <a:ext cx="6271120" cy="1356360"/>
          </a:xfrm>
        </p:spPr>
        <p:txBody>
          <a:bodyPr>
            <a:normAutofit/>
          </a:bodyPr>
          <a:lstStyle/>
          <a:p>
            <a:r>
              <a:rPr lang="en-US" sz="3200" dirty="0" smtClean="0">
                <a:solidFill>
                  <a:schemeClr val="accent6">
                    <a:lumMod val="75000"/>
                  </a:schemeClr>
                </a:solidFill>
              </a:rPr>
              <a:t>What installations can be made in a home to reduce water use?</a:t>
            </a:r>
            <a:endParaRPr lang="en-US" sz="3200" dirty="0">
              <a:solidFill>
                <a:schemeClr val="accent6">
                  <a:lumMod val="75000"/>
                </a:schemeClr>
              </a:solidFill>
            </a:endParaRPr>
          </a:p>
        </p:txBody>
      </p:sp>
      <p:sp>
        <p:nvSpPr>
          <p:cNvPr id="3" name="TPAnswers" title="Answer Text Shape"/>
          <p:cNvSpPr>
            <a:spLocks noGrp="1"/>
          </p:cNvSpPr>
          <p:nvPr>
            <p:ph type="body" idx="1"/>
            <p:custDataLst>
              <p:tags r:id="rId3"/>
            </p:custDataLst>
          </p:nvPr>
        </p:nvSpPr>
        <p:spPr>
          <a:xfrm>
            <a:off x="458864" y="2545760"/>
            <a:ext cx="5173840" cy="4038600"/>
          </a:xfrm>
        </p:spPr>
        <p:txBody>
          <a:bodyPr>
            <a:noAutofit/>
          </a:bodyPr>
          <a:lstStyle/>
          <a:p>
            <a:pPr marL="560070" indent="-514350">
              <a:buFont typeface="Corbel" pitchFamily="34" charset="0"/>
              <a:buAutoNum type="alphaUcPeriod"/>
            </a:pPr>
            <a:r>
              <a:rPr lang="en-US" sz="2800" dirty="0" smtClean="0">
                <a:solidFill>
                  <a:schemeClr val="accent6">
                    <a:lumMod val="75000"/>
                  </a:schemeClr>
                </a:solidFill>
              </a:rPr>
              <a:t>Low-flow toilets</a:t>
            </a:r>
          </a:p>
          <a:p>
            <a:pPr marL="560070" indent="-514350">
              <a:buFont typeface="Corbel" pitchFamily="34" charset="0"/>
              <a:buAutoNum type="alphaUcPeriod"/>
            </a:pPr>
            <a:r>
              <a:rPr lang="en-US" sz="2800" dirty="0" smtClean="0">
                <a:solidFill>
                  <a:schemeClr val="accent6">
                    <a:lumMod val="75000"/>
                  </a:schemeClr>
                </a:solidFill>
              </a:rPr>
              <a:t>Low-flow showerheads</a:t>
            </a:r>
          </a:p>
          <a:p>
            <a:pPr marL="560070" indent="-514350">
              <a:buFont typeface="Corbel" pitchFamily="34" charset="0"/>
              <a:buAutoNum type="alphaUcPeriod"/>
            </a:pPr>
            <a:r>
              <a:rPr lang="en-US" sz="2800" dirty="0" smtClean="0">
                <a:solidFill>
                  <a:schemeClr val="accent6">
                    <a:lumMod val="75000"/>
                  </a:schemeClr>
                </a:solidFill>
              </a:rPr>
              <a:t>Sink aerators</a:t>
            </a:r>
          </a:p>
          <a:p>
            <a:pPr marL="560070" indent="-514350">
              <a:buFont typeface="Corbel" pitchFamily="34" charset="0"/>
              <a:buAutoNum type="alphaUcPeriod"/>
            </a:pPr>
            <a:r>
              <a:rPr lang="en-US" sz="2800" dirty="0" smtClean="0">
                <a:solidFill>
                  <a:schemeClr val="accent6">
                    <a:lumMod val="75000"/>
                  </a:schemeClr>
                </a:solidFill>
              </a:rPr>
              <a:t>All of the above</a:t>
            </a:r>
            <a:endParaRPr lang="en-US" sz="2800" dirty="0">
              <a:solidFill>
                <a:schemeClr val="accent6">
                  <a:lumMod val="75000"/>
                </a:schemeClr>
              </a:solidFill>
            </a:endParaRPr>
          </a:p>
        </p:txBody>
      </p:sp>
      <p:sp>
        <p:nvSpPr>
          <p:cNvPr id="4" name="TPPolling"/>
          <p:cNvSpPr/>
          <p:nvPr/>
        </p:nvSpPr>
        <p:spPr>
          <a:xfrm>
            <a:off x="0" y="0"/>
            <a:ext cx="12700" cy="12700"/>
          </a:xfrm>
          <a:prstGeom prst="rect">
            <a:avLst/>
          </a:prstGeom>
          <a:solidFill>
            <a:schemeClr val="accent1">
              <a:alpha val="10000"/>
            </a:schemeClr>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35782" y="-68240"/>
            <a:ext cx="9875520"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7200" cap="small" dirty="0"/>
              <a:t>p</a:t>
            </a:r>
            <a:r>
              <a:rPr lang="en-US" sz="7200" cap="small" dirty="0" smtClean="0"/>
              <a:t>op quiz…</a:t>
            </a:r>
            <a:endParaRPr lang="en-US" sz="7200" cap="small" dirty="0"/>
          </a:p>
        </p:txBody>
      </p:sp>
      <p:sp>
        <p:nvSpPr>
          <p:cNvPr id="7" name="5-Point Star 6"/>
          <p:cNvSpPr/>
          <p:nvPr/>
        </p:nvSpPr>
        <p:spPr>
          <a:xfrm rot="1054873">
            <a:off x="467590" y="4222767"/>
            <a:ext cx="498066" cy="498066"/>
          </a:xfrm>
          <a:prstGeom prst="star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632349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4" grpId="1"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707209" y="694264"/>
            <a:ext cx="12559486" cy="9269134"/>
          </a:xfrm>
          <a:prstGeom prst="rect">
            <a:avLst/>
          </a:prstGeom>
          <a:blipFill dpi="0" rotWithShape="1">
            <a:blip r:embed="rId5">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PChart" descr="A. got 0, B. got 0, C. got 0, D. got 0, "/>
          <p:cNvSpPr/>
          <p:nvPr>
            <p:custDataLst>
              <p:tags r:id="rId2"/>
            </p:custDataLst>
          </p:nvPr>
        </p:nvSpPr>
        <p:spPr>
          <a:xfrm>
            <a:off x="5849620" y="1824228"/>
            <a:ext cx="6096000" cy="5143500"/>
          </a:xfrm>
          <a:prstGeom prst="rect">
            <a:avLst/>
          </a:prstGeom>
          <a:blipFill>
            <a:blip r:embed="rId6"/>
            <a:stretch>
              <a:fillRect/>
            </a:stretch>
          </a:blip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PQuestion" title="Question Text Shape"/>
          <p:cNvSpPr>
            <a:spLocks noGrp="1"/>
          </p:cNvSpPr>
          <p:nvPr>
            <p:ph type="title"/>
          </p:nvPr>
        </p:nvSpPr>
        <p:spPr>
          <a:xfrm>
            <a:off x="550304" y="1178392"/>
            <a:ext cx="6271120" cy="1356360"/>
          </a:xfrm>
        </p:spPr>
        <p:txBody>
          <a:bodyPr>
            <a:normAutofit fontScale="90000"/>
          </a:bodyPr>
          <a:lstStyle/>
          <a:p>
            <a:r>
              <a:rPr lang="en-US" sz="3200" dirty="0" smtClean="0">
                <a:solidFill>
                  <a:schemeClr val="accent6">
                    <a:lumMod val="75000"/>
                  </a:schemeClr>
                </a:solidFill>
              </a:rPr>
              <a:t>What combination represents the most energy efficient type of window?</a:t>
            </a:r>
            <a:endParaRPr lang="en-US" sz="3200" dirty="0">
              <a:solidFill>
                <a:schemeClr val="accent6">
                  <a:lumMod val="75000"/>
                </a:schemeClr>
              </a:solidFill>
            </a:endParaRPr>
          </a:p>
        </p:txBody>
      </p:sp>
      <p:sp>
        <p:nvSpPr>
          <p:cNvPr id="3" name="TPAnswers" title="Answer Text Shape"/>
          <p:cNvSpPr>
            <a:spLocks noGrp="1"/>
          </p:cNvSpPr>
          <p:nvPr>
            <p:ph type="body" idx="1"/>
            <p:custDataLst>
              <p:tags r:id="rId3"/>
            </p:custDataLst>
          </p:nvPr>
        </p:nvSpPr>
        <p:spPr>
          <a:xfrm>
            <a:off x="458864" y="2545760"/>
            <a:ext cx="5173840" cy="4038600"/>
          </a:xfrm>
        </p:spPr>
        <p:txBody>
          <a:bodyPr>
            <a:noAutofit/>
          </a:bodyPr>
          <a:lstStyle/>
          <a:p>
            <a:pPr marL="560070" indent="-514350">
              <a:buFont typeface="Corbel" pitchFamily="34" charset="0"/>
              <a:buAutoNum type="alphaUcPeriod"/>
            </a:pPr>
            <a:r>
              <a:rPr lang="en-US" sz="2800" dirty="0" smtClean="0">
                <a:solidFill>
                  <a:schemeClr val="accent6">
                    <a:lumMod val="75000"/>
                  </a:schemeClr>
                </a:solidFill>
              </a:rPr>
              <a:t>Single-pane window.</a:t>
            </a:r>
          </a:p>
          <a:p>
            <a:pPr marL="560070" indent="-514350">
              <a:buFont typeface="Corbel" pitchFamily="34" charset="0"/>
              <a:buAutoNum type="alphaUcPeriod"/>
            </a:pPr>
            <a:r>
              <a:rPr lang="en-US" sz="2800" dirty="0" smtClean="0">
                <a:solidFill>
                  <a:schemeClr val="accent6">
                    <a:lumMod val="75000"/>
                  </a:schemeClr>
                </a:solidFill>
              </a:rPr>
              <a:t>Double-pane window with low-e coating and a gas fill.</a:t>
            </a:r>
          </a:p>
          <a:p>
            <a:pPr marL="560070" indent="-514350">
              <a:buFont typeface="Corbel" pitchFamily="34" charset="0"/>
              <a:buAutoNum type="alphaUcPeriod"/>
            </a:pPr>
            <a:r>
              <a:rPr lang="en-US" sz="2800" dirty="0" smtClean="0">
                <a:solidFill>
                  <a:schemeClr val="accent6">
                    <a:lumMod val="75000"/>
                  </a:schemeClr>
                </a:solidFill>
              </a:rPr>
              <a:t>Double-pane window.</a:t>
            </a:r>
          </a:p>
          <a:p>
            <a:pPr marL="560070" indent="-514350">
              <a:buFont typeface="Corbel" pitchFamily="34" charset="0"/>
              <a:buAutoNum type="alphaUcPeriod"/>
            </a:pPr>
            <a:r>
              <a:rPr lang="en-US" sz="2800" dirty="0" smtClean="0">
                <a:solidFill>
                  <a:schemeClr val="accent6">
                    <a:lumMod val="75000"/>
                  </a:schemeClr>
                </a:solidFill>
              </a:rPr>
              <a:t>Double-pane window with low-e coating.</a:t>
            </a:r>
            <a:endParaRPr lang="en-US" sz="2800" dirty="0">
              <a:solidFill>
                <a:schemeClr val="accent6">
                  <a:lumMod val="75000"/>
                </a:schemeClr>
              </a:solidFill>
            </a:endParaRPr>
          </a:p>
        </p:txBody>
      </p:sp>
      <p:sp>
        <p:nvSpPr>
          <p:cNvPr id="4" name="TPPolling"/>
          <p:cNvSpPr/>
          <p:nvPr/>
        </p:nvSpPr>
        <p:spPr>
          <a:xfrm>
            <a:off x="0" y="0"/>
            <a:ext cx="12700" cy="12700"/>
          </a:xfrm>
          <a:prstGeom prst="rect">
            <a:avLst/>
          </a:prstGeom>
          <a:solidFill>
            <a:schemeClr val="accent1">
              <a:alpha val="10000"/>
            </a:schemeClr>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35782" y="-68240"/>
            <a:ext cx="9875520"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7200" cap="small" dirty="0"/>
              <a:t>p</a:t>
            </a:r>
            <a:r>
              <a:rPr lang="en-US" sz="7200" cap="small" dirty="0" smtClean="0"/>
              <a:t>op quiz…</a:t>
            </a:r>
            <a:endParaRPr lang="en-US" sz="7200" cap="small" dirty="0"/>
          </a:p>
        </p:txBody>
      </p:sp>
      <p:sp>
        <p:nvSpPr>
          <p:cNvPr id="7" name="5-Point Star 6"/>
          <p:cNvSpPr/>
          <p:nvPr/>
        </p:nvSpPr>
        <p:spPr>
          <a:xfrm rot="1054873">
            <a:off x="433084" y="3101333"/>
            <a:ext cx="498066" cy="498066"/>
          </a:xfrm>
          <a:prstGeom prst="star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684997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4" grpId="1"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707209" y="694264"/>
            <a:ext cx="12559486" cy="9269134"/>
          </a:xfrm>
          <a:prstGeom prst="rect">
            <a:avLst/>
          </a:prstGeom>
          <a:blipFill dpi="0" rotWithShape="1">
            <a:blip r:embed="rId5">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PChart" descr="A. got 0, B. got 0, C. got 0, D. got 0, "/>
          <p:cNvSpPr/>
          <p:nvPr>
            <p:custDataLst>
              <p:tags r:id="rId2"/>
            </p:custDataLst>
          </p:nvPr>
        </p:nvSpPr>
        <p:spPr>
          <a:xfrm>
            <a:off x="5849620" y="1824228"/>
            <a:ext cx="6096000" cy="5143500"/>
          </a:xfrm>
          <a:prstGeom prst="rect">
            <a:avLst/>
          </a:prstGeom>
          <a:blipFill>
            <a:blip r:embed="rId6"/>
            <a:stretch>
              <a:fillRect/>
            </a:stretch>
          </a:blip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PQuestion" title="Question Text Shape"/>
          <p:cNvSpPr>
            <a:spLocks noGrp="1"/>
          </p:cNvSpPr>
          <p:nvPr>
            <p:ph type="title"/>
          </p:nvPr>
        </p:nvSpPr>
        <p:spPr>
          <a:xfrm>
            <a:off x="553290" y="1195977"/>
            <a:ext cx="6540609" cy="1356360"/>
          </a:xfrm>
        </p:spPr>
        <p:txBody>
          <a:bodyPr>
            <a:normAutofit fontScale="90000"/>
          </a:bodyPr>
          <a:lstStyle/>
          <a:p>
            <a:r>
              <a:rPr lang="en-US" sz="3200" dirty="0" smtClean="0">
                <a:solidFill>
                  <a:schemeClr val="accent6">
                    <a:lumMod val="75000"/>
                  </a:schemeClr>
                </a:solidFill>
              </a:rPr>
              <a:t>What is the term for a yard that utilizes native plants and rocks instead of </a:t>
            </a:r>
            <a:br>
              <a:rPr lang="en-US" sz="3200" dirty="0" smtClean="0">
                <a:solidFill>
                  <a:schemeClr val="accent6">
                    <a:lumMod val="75000"/>
                  </a:schemeClr>
                </a:solidFill>
              </a:rPr>
            </a:br>
            <a:r>
              <a:rPr lang="en-US" sz="3200" dirty="0" smtClean="0">
                <a:solidFill>
                  <a:schemeClr val="accent6">
                    <a:lumMod val="75000"/>
                  </a:schemeClr>
                </a:solidFill>
              </a:rPr>
              <a:t>typical grass?</a:t>
            </a:r>
            <a:endParaRPr lang="en-US" sz="3200" dirty="0">
              <a:solidFill>
                <a:schemeClr val="accent6">
                  <a:lumMod val="75000"/>
                </a:schemeClr>
              </a:solidFill>
            </a:endParaRPr>
          </a:p>
        </p:txBody>
      </p:sp>
      <p:sp>
        <p:nvSpPr>
          <p:cNvPr id="3" name="TPAnswers" title="Answer Text Shape"/>
          <p:cNvSpPr>
            <a:spLocks noGrp="1"/>
          </p:cNvSpPr>
          <p:nvPr>
            <p:ph type="body" idx="1"/>
            <p:custDataLst>
              <p:tags r:id="rId3"/>
            </p:custDataLst>
          </p:nvPr>
        </p:nvSpPr>
        <p:spPr>
          <a:xfrm>
            <a:off x="458864" y="2873562"/>
            <a:ext cx="5173840" cy="4038600"/>
          </a:xfrm>
        </p:spPr>
        <p:txBody>
          <a:bodyPr>
            <a:noAutofit/>
          </a:bodyPr>
          <a:lstStyle/>
          <a:p>
            <a:pPr marL="560070" indent="-514350">
              <a:buFont typeface="Corbel" pitchFamily="34" charset="0"/>
              <a:buAutoNum type="alphaUcPeriod"/>
            </a:pPr>
            <a:r>
              <a:rPr lang="en-US" sz="2800" dirty="0" err="1" smtClean="0">
                <a:solidFill>
                  <a:schemeClr val="accent6">
                    <a:lumMod val="75000"/>
                  </a:schemeClr>
                </a:solidFill>
              </a:rPr>
              <a:t>Desertiscaping</a:t>
            </a:r>
            <a:endParaRPr lang="en-US" sz="2800" dirty="0" smtClean="0">
              <a:solidFill>
                <a:schemeClr val="accent6">
                  <a:lumMod val="75000"/>
                </a:schemeClr>
              </a:solidFill>
            </a:endParaRPr>
          </a:p>
          <a:p>
            <a:pPr marL="560070" indent="-514350">
              <a:buFont typeface="Corbel" pitchFamily="34" charset="0"/>
              <a:buAutoNum type="alphaUcPeriod"/>
            </a:pPr>
            <a:r>
              <a:rPr lang="en-US" sz="2800" dirty="0" smtClean="0">
                <a:solidFill>
                  <a:schemeClr val="accent6">
                    <a:lumMod val="75000"/>
                  </a:schemeClr>
                </a:solidFill>
              </a:rPr>
              <a:t>Xeriscaping</a:t>
            </a:r>
          </a:p>
          <a:p>
            <a:pPr marL="560070" indent="-514350">
              <a:buFont typeface="Corbel" pitchFamily="34" charset="0"/>
              <a:buAutoNum type="alphaUcPeriod"/>
            </a:pPr>
            <a:r>
              <a:rPr lang="en-US" sz="2800" dirty="0" smtClean="0">
                <a:solidFill>
                  <a:schemeClr val="accent6">
                    <a:lumMod val="75000"/>
                  </a:schemeClr>
                </a:solidFill>
              </a:rPr>
              <a:t>Rock gardening</a:t>
            </a:r>
          </a:p>
          <a:p>
            <a:pPr marL="560070" indent="-514350">
              <a:buFont typeface="Corbel" pitchFamily="34" charset="0"/>
              <a:buAutoNum type="alphaUcPeriod"/>
            </a:pPr>
            <a:r>
              <a:rPr lang="en-US" sz="2800" dirty="0" err="1" smtClean="0">
                <a:solidFill>
                  <a:schemeClr val="accent6">
                    <a:lumMod val="75000"/>
                  </a:schemeClr>
                </a:solidFill>
              </a:rPr>
              <a:t>Ungrassification</a:t>
            </a:r>
            <a:endParaRPr lang="en-US" sz="2800" dirty="0">
              <a:solidFill>
                <a:schemeClr val="accent6">
                  <a:lumMod val="75000"/>
                </a:schemeClr>
              </a:solidFill>
            </a:endParaRPr>
          </a:p>
        </p:txBody>
      </p:sp>
      <p:sp>
        <p:nvSpPr>
          <p:cNvPr id="4" name="TPPolling"/>
          <p:cNvSpPr/>
          <p:nvPr/>
        </p:nvSpPr>
        <p:spPr>
          <a:xfrm>
            <a:off x="0" y="0"/>
            <a:ext cx="12700" cy="12700"/>
          </a:xfrm>
          <a:prstGeom prst="rect">
            <a:avLst/>
          </a:prstGeom>
          <a:solidFill>
            <a:schemeClr val="accent1">
              <a:alpha val="10000"/>
            </a:schemeClr>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35782" y="-68240"/>
            <a:ext cx="9875520"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7200" cap="small" dirty="0"/>
              <a:t>p</a:t>
            </a:r>
            <a:r>
              <a:rPr lang="en-US" sz="7200" cap="small" dirty="0" smtClean="0"/>
              <a:t>op quiz…</a:t>
            </a:r>
            <a:endParaRPr lang="en-US" sz="7200" cap="small" dirty="0"/>
          </a:p>
        </p:txBody>
      </p:sp>
      <p:sp>
        <p:nvSpPr>
          <p:cNvPr id="7" name="5-Point Star 6"/>
          <p:cNvSpPr/>
          <p:nvPr/>
        </p:nvSpPr>
        <p:spPr>
          <a:xfrm rot="1054873">
            <a:off x="458615" y="3378669"/>
            <a:ext cx="498066" cy="498066"/>
          </a:xfrm>
          <a:prstGeom prst="star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37702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4" grpId="1"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707209" y="694264"/>
            <a:ext cx="12559486" cy="9269134"/>
          </a:xfrm>
          <a:prstGeom prst="rect">
            <a:avLst/>
          </a:prstGeom>
          <a:blipFill dpi="0" rotWithShape="1">
            <a:blip r:embed="rId5">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PChart" descr="A. got 0, B. got 0, C. got 0, D. got 0, "/>
          <p:cNvSpPr/>
          <p:nvPr>
            <p:custDataLst>
              <p:tags r:id="rId2"/>
            </p:custDataLst>
          </p:nvPr>
        </p:nvSpPr>
        <p:spPr>
          <a:xfrm>
            <a:off x="5849620" y="1824228"/>
            <a:ext cx="6096000" cy="5143500"/>
          </a:xfrm>
          <a:prstGeom prst="rect">
            <a:avLst/>
          </a:prstGeom>
          <a:blipFill>
            <a:blip r:embed="rId6"/>
            <a:stretch>
              <a:fillRect/>
            </a:stretch>
          </a:blip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PQuestion" title="Question Text Shape"/>
          <p:cNvSpPr>
            <a:spLocks noGrp="1"/>
          </p:cNvSpPr>
          <p:nvPr>
            <p:ph type="title"/>
          </p:nvPr>
        </p:nvSpPr>
        <p:spPr>
          <a:xfrm>
            <a:off x="553290" y="1195977"/>
            <a:ext cx="6540609" cy="1356360"/>
          </a:xfrm>
        </p:spPr>
        <p:txBody>
          <a:bodyPr>
            <a:normAutofit fontScale="90000"/>
          </a:bodyPr>
          <a:lstStyle/>
          <a:p>
            <a:r>
              <a:rPr lang="en-US" sz="3200" dirty="0" smtClean="0">
                <a:solidFill>
                  <a:schemeClr val="accent6">
                    <a:lumMod val="75000"/>
                  </a:schemeClr>
                </a:solidFill>
              </a:rPr>
              <a:t>What device can you install in your house that controls temperature based on predetermined time settings?</a:t>
            </a:r>
            <a:endParaRPr lang="en-US" sz="3200" dirty="0">
              <a:solidFill>
                <a:schemeClr val="accent6">
                  <a:lumMod val="75000"/>
                </a:schemeClr>
              </a:solidFill>
            </a:endParaRPr>
          </a:p>
        </p:txBody>
      </p:sp>
      <p:sp>
        <p:nvSpPr>
          <p:cNvPr id="3" name="TPAnswers" title="Answer Text Shape"/>
          <p:cNvSpPr>
            <a:spLocks noGrp="1"/>
          </p:cNvSpPr>
          <p:nvPr>
            <p:ph type="body" idx="1"/>
            <p:custDataLst>
              <p:tags r:id="rId3"/>
            </p:custDataLst>
          </p:nvPr>
        </p:nvSpPr>
        <p:spPr>
          <a:xfrm>
            <a:off x="458864" y="2873562"/>
            <a:ext cx="5173840" cy="4038600"/>
          </a:xfrm>
        </p:spPr>
        <p:txBody>
          <a:bodyPr>
            <a:noAutofit/>
          </a:bodyPr>
          <a:lstStyle/>
          <a:p>
            <a:pPr marL="560070" indent="-514350">
              <a:buFont typeface="Corbel" pitchFamily="34" charset="0"/>
              <a:buAutoNum type="alphaUcPeriod"/>
            </a:pPr>
            <a:r>
              <a:rPr lang="en-US" sz="2800" dirty="0" smtClean="0">
                <a:solidFill>
                  <a:schemeClr val="accent6">
                    <a:lumMod val="75000"/>
                  </a:schemeClr>
                </a:solidFill>
              </a:rPr>
              <a:t>Programmable thermostat</a:t>
            </a:r>
          </a:p>
          <a:p>
            <a:pPr marL="560070" indent="-514350">
              <a:buFont typeface="Corbel" pitchFamily="34" charset="0"/>
              <a:buAutoNum type="alphaUcPeriod"/>
            </a:pPr>
            <a:r>
              <a:rPr lang="en-US" sz="2800" dirty="0" smtClean="0">
                <a:solidFill>
                  <a:schemeClr val="accent6">
                    <a:lumMod val="75000"/>
                  </a:schemeClr>
                </a:solidFill>
              </a:rPr>
              <a:t>HVAC</a:t>
            </a:r>
          </a:p>
          <a:p>
            <a:pPr marL="560070" indent="-514350">
              <a:buFont typeface="Corbel" pitchFamily="34" charset="0"/>
              <a:buAutoNum type="alphaUcPeriod"/>
            </a:pPr>
            <a:r>
              <a:rPr lang="en-US" sz="2800" dirty="0" smtClean="0">
                <a:solidFill>
                  <a:schemeClr val="accent6">
                    <a:lumMod val="75000"/>
                  </a:schemeClr>
                </a:solidFill>
              </a:rPr>
              <a:t>Thermometer</a:t>
            </a:r>
          </a:p>
          <a:p>
            <a:pPr marL="560070" indent="-514350">
              <a:buFont typeface="Corbel" pitchFamily="34" charset="0"/>
              <a:buAutoNum type="alphaUcPeriod"/>
            </a:pPr>
            <a:r>
              <a:rPr lang="en-US" sz="2800" dirty="0" smtClean="0">
                <a:solidFill>
                  <a:schemeClr val="accent6">
                    <a:lumMod val="75000"/>
                  </a:schemeClr>
                </a:solidFill>
              </a:rPr>
              <a:t>Ventilator</a:t>
            </a:r>
            <a:endParaRPr lang="en-US" sz="2800" dirty="0">
              <a:solidFill>
                <a:schemeClr val="accent6">
                  <a:lumMod val="75000"/>
                </a:schemeClr>
              </a:solidFill>
            </a:endParaRPr>
          </a:p>
        </p:txBody>
      </p:sp>
      <p:sp>
        <p:nvSpPr>
          <p:cNvPr id="4" name="TPPolling"/>
          <p:cNvSpPr/>
          <p:nvPr/>
        </p:nvSpPr>
        <p:spPr>
          <a:xfrm>
            <a:off x="0" y="0"/>
            <a:ext cx="12700" cy="12700"/>
          </a:xfrm>
          <a:prstGeom prst="rect">
            <a:avLst/>
          </a:prstGeom>
          <a:solidFill>
            <a:schemeClr val="accent1">
              <a:alpha val="10000"/>
            </a:schemeClr>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35782" y="-68240"/>
            <a:ext cx="9875520"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7200" cap="small" dirty="0"/>
              <a:t>p</a:t>
            </a:r>
            <a:r>
              <a:rPr lang="en-US" sz="7200" cap="small" dirty="0" smtClean="0"/>
              <a:t>op quiz…</a:t>
            </a:r>
            <a:endParaRPr lang="en-US" sz="7200" cap="small" dirty="0"/>
          </a:p>
        </p:txBody>
      </p:sp>
      <p:sp>
        <p:nvSpPr>
          <p:cNvPr id="7" name="5-Point Star 6"/>
          <p:cNvSpPr/>
          <p:nvPr/>
        </p:nvSpPr>
        <p:spPr>
          <a:xfrm rot="1054873">
            <a:off x="476200" y="2851129"/>
            <a:ext cx="498066" cy="498066"/>
          </a:xfrm>
          <a:prstGeom prst="star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442816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4" grpId="1"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707209" y="694264"/>
            <a:ext cx="12559486" cy="9269134"/>
          </a:xfrm>
          <a:prstGeom prst="rect">
            <a:avLst/>
          </a:prstGeom>
          <a:blipFill dpi="0" rotWithShape="1">
            <a:blip r:embed="rId3">
              <a:alphaModFix amt="2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73477"/>
            <a:ext cx="9875520" cy="1356360"/>
          </a:xfrm>
        </p:spPr>
        <p:txBody>
          <a:bodyPr>
            <a:normAutofit/>
          </a:bodyPr>
          <a:lstStyle/>
          <a:p>
            <a:r>
              <a:rPr lang="en-US" sz="7200" cap="small" dirty="0"/>
              <a:t>w</a:t>
            </a:r>
            <a:r>
              <a:rPr lang="en-US" sz="7200" cap="small" dirty="0" smtClean="0"/>
              <a:t>ant to learn more</a:t>
            </a:r>
            <a:r>
              <a:rPr lang="en-US" sz="6000" cap="small" dirty="0" smtClean="0"/>
              <a:t>?</a:t>
            </a:r>
            <a:endParaRPr lang="en-US" sz="6000" cap="small" dirty="0"/>
          </a:p>
        </p:txBody>
      </p:sp>
      <p:sp>
        <p:nvSpPr>
          <p:cNvPr id="4" name="TextBox 3"/>
          <p:cNvSpPr txBox="1"/>
          <p:nvPr/>
        </p:nvSpPr>
        <p:spPr>
          <a:xfrm>
            <a:off x="6498771" y="1667417"/>
            <a:ext cx="8180615" cy="3385542"/>
          </a:xfrm>
          <a:prstGeom prst="rect">
            <a:avLst/>
          </a:prstGeom>
          <a:noFill/>
        </p:spPr>
        <p:txBody>
          <a:bodyPr wrap="square" rtlCol="0">
            <a:spAutoFit/>
          </a:bodyPr>
          <a:lstStyle/>
          <a:p>
            <a:r>
              <a:rPr lang="en-US" sz="5400" cap="small" dirty="0">
                <a:solidFill>
                  <a:schemeClr val="accent1"/>
                </a:solidFill>
              </a:rPr>
              <a:t>c</a:t>
            </a:r>
            <a:r>
              <a:rPr lang="en-US" sz="5400" cap="small" dirty="0" smtClean="0">
                <a:solidFill>
                  <a:schemeClr val="accent1"/>
                </a:solidFill>
              </a:rPr>
              <a:t>ontact</a:t>
            </a:r>
            <a:r>
              <a:rPr lang="en-US" sz="5400" cap="small" dirty="0">
                <a:solidFill>
                  <a:schemeClr val="accent1"/>
                </a:solidFill>
              </a:rPr>
              <a:t>:</a:t>
            </a:r>
            <a:endParaRPr lang="en-US" sz="5400" cap="small" dirty="0" smtClean="0">
              <a:solidFill>
                <a:schemeClr val="accent1"/>
              </a:solidFill>
            </a:endParaRPr>
          </a:p>
          <a:p>
            <a:endParaRPr lang="en-US" sz="3200" dirty="0"/>
          </a:p>
          <a:p>
            <a:r>
              <a:rPr lang="en-US" sz="3200" cap="small" dirty="0" smtClean="0">
                <a:solidFill>
                  <a:schemeClr val="accent6">
                    <a:lumMod val="75000"/>
                  </a:schemeClr>
                </a:solidFill>
              </a:rPr>
              <a:t>name</a:t>
            </a:r>
          </a:p>
          <a:p>
            <a:r>
              <a:rPr lang="en-US" sz="3200" cap="small" dirty="0" smtClean="0">
                <a:solidFill>
                  <a:schemeClr val="accent6">
                    <a:lumMod val="75000"/>
                  </a:schemeClr>
                </a:solidFill>
              </a:rPr>
              <a:t>position</a:t>
            </a:r>
          </a:p>
          <a:p>
            <a:r>
              <a:rPr lang="en-US" sz="3200" cap="small" dirty="0" smtClean="0">
                <a:solidFill>
                  <a:schemeClr val="accent6">
                    <a:lumMod val="75000"/>
                  </a:schemeClr>
                </a:solidFill>
              </a:rPr>
              <a:t>name@ncat.org</a:t>
            </a:r>
          </a:p>
          <a:p>
            <a:r>
              <a:rPr lang="en-US" sz="3200" cap="small" dirty="0" smtClean="0">
                <a:solidFill>
                  <a:schemeClr val="accent6">
                    <a:lumMod val="75000"/>
                  </a:schemeClr>
                </a:solidFill>
              </a:rPr>
              <a:t>(xxx) xxx-</a:t>
            </a:r>
            <a:r>
              <a:rPr lang="en-US" sz="3200" cap="small" dirty="0" err="1" smtClean="0">
                <a:solidFill>
                  <a:schemeClr val="accent6">
                    <a:lumMod val="75000"/>
                  </a:schemeClr>
                </a:solidFill>
              </a:rPr>
              <a:t>xxxx</a:t>
            </a:r>
            <a:endParaRPr lang="en-US" sz="3200" cap="small" dirty="0">
              <a:solidFill>
                <a:schemeClr val="accent6">
                  <a:lumMod val="75000"/>
                </a:schemeClr>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637" y="1721033"/>
            <a:ext cx="5688479" cy="3596640"/>
          </a:xfrm>
          <a:prstGeom prst="rect">
            <a:avLst/>
          </a:prstGeom>
        </p:spPr>
      </p:pic>
      <p:sp>
        <p:nvSpPr>
          <p:cNvPr id="7" name="Rectangle 6"/>
          <p:cNvSpPr/>
          <p:nvPr/>
        </p:nvSpPr>
        <p:spPr>
          <a:xfrm>
            <a:off x="95534" y="95534"/>
            <a:ext cx="12003505" cy="6660108"/>
          </a:xfrm>
          <a:prstGeom prst="rect">
            <a:avLst/>
          </a:prstGeom>
          <a:noFill/>
          <a:ln w="2032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32637" y="5302019"/>
            <a:ext cx="580704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1" u="none" strike="noStrike" cap="none" spc="0" normalizeH="0" baseline="0" dirty="0" smtClean="0">
                <a:ln>
                  <a:noFill/>
                </a:ln>
                <a:solidFill>
                  <a:schemeClr val="accent6">
                    <a:lumMod val="75000"/>
                  </a:schemeClr>
                </a:solidFill>
                <a:effectLst/>
                <a:uFillTx/>
                <a:latin typeface="Corbel"/>
                <a:ea typeface="Corbel"/>
                <a:cs typeface="Corbel"/>
                <a:sym typeface="Corbel"/>
              </a:rPr>
              <a:t>Our headquarters is</a:t>
            </a:r>
            <a:r>
              <a:rPr kumimoji="0" lang="en-US" sz="1800" b="0" i="1" u="none" strike="noStrike" cap="none" spc="0" normalizeH="0" dirty="0" smtClean="0">
                <a:ln>
                  <a:noFill/>
                </a:ln>
                <a:solidFill>
                  <a:schemeClr val="accent6">
                    <a:lumMod val="75000"/>
                  </a:schemeClr>
                </a:solidFill>
                <a:effectLst/>
                <a:uFillTx/>
                <a:latin typeface="Corbel"/>
                <a:ea typeface="Corbel"/>
                <a:cs typeface="Corbel"/>
                <a:sym typeface="Corbel"/>
              </a:rPr>
              <a:t> located at 3040 Continental Dr. Butte, MT</a:t>
            </a:r>
            <a:endParaRPr kumimoji="0" lang="en-US" sz="1800" b="0" i="1" u="none" strike="noStrike" cap="none" spc="0" normalizeH="0" baseline="0" dirty="0">
              <a:ln>
                <a:noFill/>
              </a:ln>
              <a:solidFill>
                <a:srgbClr val="000000"/>
              </a:solidFill>
              <a:effectLst/>
              <a:uFillTx/>
              <a:latin typeface="Corbel"/>
              <a:ea typeface="Corbel"/>
              <a:cs typeface="Corbel"/>
              <a:sym typeface="Corbel"/>
            </a:endParaRPr>
          </a:p>
        </p:txBody>
      </p:sp>
    </p:spTree>
    <p:extLst>
      <p:ext uri="{BB962C8B-B14F-4D97-AF65-F5344CB8AC3E}">
        <p14:creationId xmlns:p14="http://schemas.microsoft.com/office/powerpoint/2010/main" val="7185494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707209" y="694264"/>
            <a:ext cx="12559486" cy="9269134"/>
          </a:xfrm>
          <a:prstGeom prst="rect">
            <a:avLst/>
          </a:prstGeom>
          <a:blipFill dpi="0" rotWithShape="1">
            <a:blip r:embed="rId3">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35782" y="-68240"/>
            <a:ext cx="9875520" cy="1356360"/>
          </a:xfrm>
        </p:spPr>
        <p:txBody>
          <a:bodyPr>
            <a:normAutofit/>
          </a:bodyPr>
          <a:lstStyle/>
          <a:p>
            <a:r>
              <a:rPr lang="en-US" sz="7200" cap="small" dirty="0"/>
              <a:t>p</a:t>
            </a:r>
            <a:r>
              <a:rPr lang="en-US" sz="7200" cap="small" dirty="0" smtClean="0"/>
              <a:t>op quiz…</a:t>
            </a:r>
            <a:endParaRPr lang="en-US" sz="7200" cap="small" dirty="0"/>
          </a:p>
        </p:txBody>
      </p:sp>
      <p:sp>
        <p:nvSpPr>
          <p:cNvPr id="5" name="Rectangle 4"/>
          <p:cNvSpPr/>
          <p:nvPr/>
        </p:nvSpPr>
        <p:spPr>
          <a:xfrm>
            <a:off x="114300" y="72876"/>
            <a:ext cx="11990970" cy="6655834"/>
          </a:xfrm>
          <a:prstGeom prst="rect">
            <a:avLst/>
          </a:prstGeom>
          <a:noFill/>
          <a:ln w="21272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 y="87866"/>
            <a:ext cx="11990970" cy="6655834"/>
          </a:xfrm>
          <a:prstGeom prst="rect">
            <a:avLst/>
          </a:prstGeom>
          <a:noFill/>
          <a:ln w="212725">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a:spLocks noGrp="1"/>
          </p:cNvSpPr>
          <p:nvPr>
            <p:ph idx="1"/>
          </p:nvPr>
        </p:nvSpPr>
        <p:spPr>
          <a:xfrm>
            <a:off x="916529" y="2169127"/>
            <a:ext cx="10386512" cy="4704091"/>
          </a:xfrm>
        </p:spPr>
        <p:txBody>
          <a:bodyPr>
            <a:normAutofit/>
          </a:bodyPr>
          <a:lstStyle/>
          <a:p>
            <a:pPr marL="45720" indent="0" algn="ctr">
              <a:buNone/>
            </a:pPr>
            <a:r>
              <a:rPr lang="en-US" sz="2800" dirty="0">
                <a:solidFill>
                  <a:schemeClr val="accent6">
                    <a:lumMod val="75000"/>
                  </a:schemeClr>
                </a:solidFill>
              </a:rPr>
              <a:t>This presentation includes an interactive component using </a:t>
            </a:r>
            <a:r>
              <a:rPr lang="en-US" sz="2800" dirty="0" err="1">
                <a:solidFill>
                  <a:schemeClr val="accent6">
                    <a:lumMod val="75000"/>
                  </a:schemeClr>
                </a:solidFill>
              </a:rPr>
              <a:t>TurningPoint</a:t>
            </a:r>
            <a:r>
              <a:rPr lang="en-US" sz="2800" dirty="0">
                <a:solidFill>
                  <a:schemeClr val="accent6">
                    <a:lumMod val="75000"/>
                  </a:schemeClr>
                </a:solidFill>
              </a:rPr>
              <a:t> software. You will be asked a series of questions at the start of the presentation and again at the end to help us measure your change in knowledge. Questions are answered by using the remotes handed out. </a:t>
            </a:r>
          </a:p>
          <a:p>
            <a:pPr marL="45720" indent="0" algn="ctr">
              <a:buNone/>
            </a:pPr>
            <a:r>
              <a:rPr lang="en-US" sz="2800" dirty="0">
                <a:solidFill>
                  <a:schemeClr val="accent6">
                    <a:lumMod val="75000"/>
                  </a:schemeClr>
                </a:solidFill>
              </a:rPr>
              <a:t/>
            </a:r>
            <a:br>
              <a:rPr lang="en-US" sz="2800" dirty="0">
                <a:solidFill>
                  <a:schemeClr val="accent6">
                    <a:lumMod val="75000"/>
                  </a:schemeClr>
                </a:solidFill>
              </a:rPr>
            </a:br>
            <a:r>
              <a:rPr lang="en-US" sz="2800" dirty="0">
                <a:solidFill>
                  <a:schemeClr val="accent6">
                    <a:lumMod val="75000"/>
                  </a:schemeClr>
                </a:solidFill>
              </a:rPr>
              <a:t>Let’s do a practice question!</a:t>
            </a:r>
          </a:p>
          <a:p>
            <a:pPr marL="45720" indent="0">
              <a:buNone/>
            </a:pPr>
            <a:r>
              <a:rPr lang="en-US" sz="2400" dirty="0"/>
              <a:t/>
            </a:r>
            <a:br>
              <a:rPr lang="en-US" sz="2400" dirty="0"/>
            </a:br>
            <a:r>
              <a:rPr lang="en-US" sz="2400" dirty="0"/>
              <a:t/>
            </a:r>
            <a:br>
              <a:rPr lang="en-US" sz="2400" dirty="0"/>
            </a:br>
            <a:endParaRPr lang="en-US" sz="2400" dirty="0" smtClean="0">
              <a:solidFill>
                <a:schemeClr val="accent6">
                  <a:lumMod val="75000"/>
                </a:schemeClr>
              </a:solidFill>
            </a:endParaRPr>
          </a:p>
          <a:p>
            <a:pPr lvl="0"/>
            <a:endParaRPr lang="en-US" sz="2400" dirty="0">
              <a:solidFill>
                <a:schemeClr val="accent6">
                  <a:lumMod val="75000"/>
                </a:schemeClr>
              </a:solidFill>
            </a:endParaRPr>
          </a:p>
          <a:p>
            <a:pPr lvl="1"/>
            <a:endParaRPr lang="en-US" sz="2400" dirty="0">
              <a:solidFill>
                <a:schemeClr val="accent6">
                  <a:lumMod val="75000"/>
                </a:schemeClr>
              </a:solidFill>
            </a:endParaRPr>
          </a:p>
          <a:p>
            <a:pPr marL="45720" indent="0">
              <a:buNone/>
            </a:pPr>
            <a:endParaRPr lang="en-US" sz="2800" dirty="0">
              <a:solidFill>
                <a:schemeClr val="accent6">
                  <a:lumMod val="75000"/>
                </a:schemeClr>
              </a:solidFill>
            </a:endParaRPr>
          </a:p>
          <a:p>
            <a:endParaRPr lang="en-US" sz="2800" dirty="0">
              <a:solidFill>
                <a:schemeClr val="accent6">
                  <a:lumMod val="75000"/>
                </a:schemeClr>
              </a:solidFill>
            </a:endParaRPr>
          </a:p>
        </p:txBody>
      </p:sp>
    </p:spTree>
    <p:extLst>
      <p:ext uri="{BB962C8B-B14F-4D97-AF65-F5344CB8AC3E}">
        <p14:creationId xmlns:p14="http://schemas.microsoft.com/office/powerpoint/2010/main" val="31463365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707209" y="694264"/>
            <a:ext cx="12559486" cy="9269134"/>
          </a:xfrm>
          <a:prstGeom prst="rect">
            <a:avLst/>
          </a:prstGeom>
          <a:blipFill dpi="0" rotWithShape="1">
            <a:blip r:embed="rId5">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PChart" descr="Fumble got 1, Pack got 1, Business got 1, Enterprise got 1, "/>
          <p:cNvSpPr/>
          <p:nvPr>
            <p:custDataLst>
              <p:tags r:id="rId2"/>
            </p:custDataLst>
          </p:nvPr>
        </p:nvSpPr>
        <p:spPr>
          <a:xfrm>
            <a:off x="6032500" y="1714500"/>
            <a:ext cx="6096000" cy="5143500"/>
          </a:xfrm>
          <a:prstGeom prst="rect">
            <a:avLst/>
          </a:prstGeom>
          <a:blipFill>
            <a:blip r:embed="rId6"/>
            <a:stretch>
              <a:fillRect/>
            </a:stretch>
          </a:blip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PQuestion" title="Question Text Shape"/>
          <p:cNvSpPr>
            <a:spLocks noGrp="1"/>
          </p:cNvSpPr>
          <p:nvPr>
            <p:ph type="title"/>
          </p:nvPr>
        </p:nvSpPr>
        <p:spPr>
          <a:xfrm>
            <a:off x="458864" y="1590262"/>
            <a:ext cx="6664950" cy="1244903"/>
          </a:xfrm>
        </p:spPr>
        <p:txBody>
          <a:bodyPr>
            <a:normAutofit/>
          </a:bodyPr>
          <a:lstStyle/>
          <a:p>
            <a:r>
              <a:rPr lang="en-US" sz="3200" dirty="0" smtClean="0">
                <a:solidFill>
                  <a:schemeClr val="accent6">
                    <a:lumMod val="75000"/>
                  </a:schemeClr>
                </a:solidFill>
              </a:rPr>
              <a:t>A group of ferrets is called a(n)…</a:t>
            </a:r>
            <a:endParaRPr lang="en-US" sz="3200" dirty="0">
              <a:solidFill>
                <a:schemeClr val="accent6">
                  <a:lumMod val="75000"/>
                </a:schemeClr>
              </a:solidFill>
            </a:endParaRPr>
          </a:p>
        </p:txBody>
      </p:sp>
      <p:sp>
        <p:nvSpPr>
          <p:cNvPr id="3" name="TPAnswers" title="Answer Text Shape"/>
          <p:cNvSpPr>
            <a:spLocks noGrp="1"/>
          </p:cNvSpPr>
          <p:nvPr>
            <p:ph type="body" idx="1"/>
            <p:custDataLst>
              <p:tags r:id="rId3"/>
            </p:custDataLst>
          </p:nvPr>
        </p:nvSpPr>
        <p:spPr>
          <a:xfrm>
            <a:off x="458864" y="2835165"/>
            <a:ext cx="4953000" cy="4038600"/>
          </a:xfrm>
        </p:spPr>
        <p:txBody>
          <a:bodyPr>
            <a:normAutofit/>
          </a:bodyPr>
          <a:lstStyle/>
          <a:p>
            <a:pPr marL="788670" indent="-742950">
              <a:buFont typeface="Corbel" pitchFamily="34" charset="0"/>
              <a:buAutoNum type="alphaUcPeriod"/>
            </a:pPr>
            <a:r>
              <a:rPr lang="en-US" sz="3600" dirty="0" smtClean="0">
                <a:solidFill>
                  <a:schemeClr val="accent6">
                    <a:lumMod val="75000"/>
                  </a:schemeClr>
                </a:solidFill>
              </a:rPr>
              <a:t>Fumble</a:t>
            </a:r>
          </a:p>
          <a:p>
            <a:pPr marL="788670" indent="-742950">
              <a:buFont typeface="Corbel" pitchFamily="34" charset="0"/>
              <a:buAutoNum type="alphaUcPeriod"/>
            </a:pPr>
            <a:r>
              <a:rPr lang="en-US" sz="3600" dirty="0">
                <a:solidFill>
                  <a:schemeClr val="accent6">
                    <a:lumMod val="75000"/>
                  </a:schemeClr>
                </a:solidFill>
              </a:rPr>
              <a:t>P</a:t>
            </a:r>
            <a:r>
              <a:rPr lang="en-US" sz="3600" dirty="0" smtClean="0">
                <a:solidFill>
                  <a:schemeClr val="accent6">
                    <a:lumMod val="75000"/>
                  </a:schemeClr>
                </a:solidFill>
              </a:rPr>
              <a:t>ack</a:t>
            </a:r>
          </a:p>
          <a:p>
            <a:pPr marL="788670" indent="-742950">
              <a:buFont typeface="Corbel" pitchFamily="34" charset="0"/>
              <a:buAutoNum type="alphaUcPeriod"/>
            </a:pPr>
            <a:r>
              <a:rPr lang="en-US" sz="3600" dirty="0" smtClean="0">
                <a:solidFill>
                  <a:schemeClr val="accent6">
                    <a:lumMod val="75000"/>
                  </a:schemeClr>
                </a:solidFill>
              </a:rPr>
              <a:t>Business</a:t>
            </a:r>
          </a:p>
          <a:p>
            <a:pPr marL="788670" indent="-742950">
              <a:buFont typeface="Corbel" pitchFamily="34" charset="0"/>
              <a:buAutoNum type="alphaUcPeriod"/>
            </a:pPr>
            <a:r>
              <a:rPr lang="en-US" sz="3600" dirty="0" smtClean="0">
                <a:solidFill>
                  <a:schemeClr val="accent6">
                    <a:lumMod val="75000"/>
                  </a:schemeClr>
                </a:solidFill>
              </a:rPr>
              <a:t>Enterprise</a:t>
            </a:r>
            <a:endParaRPr lang="en-US" sz="3600" dirty="0">
              <a:solidFill>
                <a:schemeClr val="accent6">
                  <a:lumMod val="75000"/>
                </a:schemeClr>
              </a:solidFill>
            </a:endParaRPr>
          </a:p>
        </p:txBody>
      </p:sp>
      <p:sp>
        <p:nvSpPr>
          <p:cNvPr id="4" name="TPPolling"/>
          <p:cNvSpPr/>
          <p:nvPr/>
        </p:nvSpPr>
        <p:spPr>
          <a:xfrm>
            <a:off x="0" y="0"/>
            <a:ext cx="12700" cy="12700"/>
          </a:xfrm>
          <a:prstGeom prst="rect">
            <a:avLst/>
          </a:prstGeom>
          <a:solidFill>
            <a:schemeClr val="accent1">
              <a:alpha val="10000"/>
            </a:schemeClr>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35782" y="-68240"/>
            <a:ext cx="9875520"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7200" cap="small" dirty="0"/>
              <a:t>p</a:t>
            </a:r>
            <a:r>
              <a:rPr lang="en-US" sz="7200" cap="small" dirty="0" smtClean="0"/>
              <a:t>op quiz…</a:t>
            </a:r>
            <a:endParaRPr lang="en-US" sz="7200" cap="small" dirty="0"/>
          </a:p>
        </p:txBody>
      </p:sp>
      <p:sp>
        <p:nvSpPr>
          <p:cNvPr id="8" name="5-Point Star 7"/>
          <p:cNvSpPr/>
          <p:nvPr/>
        </p:nvSpPr>
        <p:spPr>
          <a:xfrm rot="1054873">
            <a:off x="522454" y="4186191"/>
            <a:ext cx="498066" cy="498066"/>
          </a:xfrm>
          <a:prstGeom prst="star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033270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4" grpId="1"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707209" y="694264"/>
            <a:ext cx="12559486" cy="9269134"/>
          </a:xfrm>
          <a:prstGeom prst="rect">
            <a:avLst/>
          </a:prstGeom>
          <a:blipFill dpi="0" rotWithShape="1">
            <a:blip r:embed="rId2">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0371" y="926111"/>
            <a:ext cx="7223992" cy="4955994"/>
          </a:xfrm>
          <a:prstGeom prst="rect">
            <a:avLst/>
          </a:prstGeom>
          <a:ln w="3175">
            <a:solidFill>
              <a:schemeClr val="tx1"/>
            </a:solidFill>
          </a:ln>
        </p:spPr>
      </p:pic>
      <p:sp>
        <p:nvSpPr>
          <p:cNvPr id="5" name="Oval Callout 4"/>
          <p:cNvSpPr/>
          <p:nvPr/>
        </p:nvSpPr>
        <p:spPr>
          <a:xfrm>
            <a:off x="938463" y="926111"/>
            <a:ext cx="1684421" cy="1371600"/>
          </a:xfrm>
          <a:prstGeom prst="wedgeEllipseCallout">
            <a:avLst>
              <a:gd name="adj1" fmla="val 144167"/>
              <a:gd name="adj2" fmla="val 5811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38463" y="1256572"/>
            <a:ext cx="1684421" cy="830997"/>
          </a:xfrm>
          <a:prstGeom prst="rect">
            <a:avLst/>
          </a:prstGeom>
          <a:noFill/>
        </p:spPr>
        <p:txBody>
          <a:bodyPr wrap="square" rtlCol="0">
            <a:spAutoFit/>
          </a:bodyPr>
          <a:lstStyle/>
          <a:p>
            <a:pPr algn="ctr"/>
            <a:r>
              <a:rPr lang="en-US" sz="1600" dirty="0" smtClean="0"/>
              <a:t>Have that report on my desk by noon, Bob.</a:t>
            </a:r>
            <a:endParaRPr lang="en-US" sz="1600" dirty="0"/>
          </a:p>
        </p:txBody>
      </p:sp>
      <p:sp>
        <p:nvSpPr>
          <p:cNvPr id="7" name="Oval Callout 6"/>
          <p:cNvSpPr/>
          <p:nvPr/>
        </p:nvSpPr>
        <p:spPr>
          <a:xfrm>
            <a:off x="8999621" y="3777916"/>
            <a:ext cx="2009274" cy="1491916"/>
          </a:xfrm>
          <a:prstGeom prst="wedgeEllipseCallout">
            <a:avLst>
              <a:gd name="adj1" fmla="val -80713"/>
              <a:gd name="adj2" fmla="val -7137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324473" y="4108375"/>
            <a:ext cx="1359569" cy="830997"/>
          </a:xfrm>
          <a:prstGeom prst="rect">
            <a:avLst/>
          </a:prstGeom>
          <a:noFill/>
        </p:spPr>
        <p:txBody>
          <a:bodyPr wrap="square" rtlCol="0">
            <a:spAutoFit/>
          </a:bodyPr>
          <a:lstStyle/>
          <a:p>
            <a:pPr algn="ctr"/>
            <a:r>
              <a:rPr lang="en-US" sz="2400" dirty="0" smtClean="0"/>
              <a:t>You got it, Steve</a:t>
            </a:r>
            <a:r>
              <a:rPr lang="en-US" dirty="0" smtClean="0"/>
              <a:t>.</a:t>
            </a:r>
            <a:endParaRPr lang="en-US" dirty="0"/>
          </a:p>
        </p:txBody>
      </p:sp>
    </p:spTree>
    <p:extLst>
      <p:ext uri="{BB962C8B-B14F-4D97-AF65-F5344CB8AC3E}">
        <p14:creationId xmlns:p14="http://schemas.microsoft.com/office/powerpoint/2010/main" val="22920080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534000" y="-4678431"/>
            <a:ext cx="13469616" cy="10040987"/>
          </a:xfrm>
          <a:prstGeom prst="rect">
            <a:avLst/>
          </a:prstGeom>
          <a:blipFill dpi="0" rotWithShape="1">
            <a:blip r:embed="rId3">
              <a:alphaModFix amt="25000"/>
              <a:lum bright="70000" contrast="-7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normAutofit/>
          </a:bodyPr>
          <a:lstStyle/>
          <a:p>
            <a:r>
              <a:rPr lang="en-US" sz="6600" dirty="0" smtClean="0"/>
              <a:t>Home energy savings</a:t>
            </a:r>
            <a:endParaRPr lang="en-US" sz="6600" dirty="0"/>
          </a:p>
        </p:txBody>
      </p:sp>
      <p:pic>
        <p:nvPicPr>
          <p:cNvPr id="4" name="Picture 3" descr="Macintosh HD:Users:kirstengerbatsch2:Desktop:NCATlogoMTFC.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521" y="5547099"/>
            <a:ext cx="3519647" cy="866580"/>
          </a:xfrm>
          <a:prstGeom prst="rect">
            <a:avLst/>
          </a:prstGeom>
          <a:noFill/>
          <a:ln>
            <a:noFill/>
          </a:ln>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15034" y="5701184"/>
            <a:ext cx="1378077" cy="829398"/>
          </a:xfrm>
          <a:prstGeom prst="rect">
            <a:avLst/>
          </a:prstGeom>
        </p:spPr>
      </p:pic>
      <p:pic>
        <p:nvPicPr>
          <p:cNvPr id="6" name="Picture 5" descr="Macintosh HD:Users:kirstengerbatsch2:Desktop:300colorAmeriCorpsMT.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93111" y="5751440"/>
            <a:ext cx="703319" cy="728887"/>
          </a:xfrm>
          <a:prstGeom prst="rect">
            <a:avLst/>
          </a:prstGeom>
          <a:noFill/>
          <a:ln>
            <a:noFill/>
          </a:ln>
        </p:spPr>
      </p:pic>
      <p:sp>
        <p:nvSpPr>
          <p:cNvPr id="8" name="Subtitle 2"/>
          <p:cNvSpPr>
            <a:spLocks noGrp="1"/>
          </p:cNvSpPr>
          <p:nvPr>
            <p:ph type="subTitle" idx="1"/>
          </p:nvPr>
        </p:nvSpPr>
        <p:spPr>
          <a:xfrm>
            <a:off x="1709530" y="3869634"/>
            <a:ext cx="8767860" cy="1388165"/>
          </a:xfrm>
        </p:spPr>
        <p:txBody>
          <a:bodyPr>
            <a:normAutofit/>
          </a:bodyPr>
          <a:lstStyle/>
          <a:p>
            <a:r>
              <a:rPr lang="en-US" sz="2800" cap="small" dirty="0"/>
              <a:t>s</a:t>
            </a:r>
            <a:r>
              <a:rPr lang="en-US" sz="2800" cap="small" dirty="0" smtClean="0"/>
              <a:t>imple ways to lower energy bills</a:t>
            </a:r>
            <a:endParaRPr lang="en-US" sz="2800" cap="small" dirty="0"/>
          </a:p>
        </p:txBody>
      </p:sp>
    </p:spTree>
    <p:extLst>
      <p:ext uri="{BB962C8B-B14F-4D97-AF65-F5344CB8AC3E}">
        <p14:creationId xmlns:p14="http://schemas.microsoft.com/office/powerpoint/2010/main" val="14471250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707209" y="694264"/>
            <a:ext cx="12559486" cy="9269134"/>
          </a:xfrm>
          <a:prstGeom prst="rect">
            <a:avLst/>
          </a:prstGeom>
          <a:blipFill dpi="0" rotWithShape="1">
            <a:blip r:embed="rId5">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PChart" descr="A. got 0, B. got 0, C. got 0, D. got 0, "/>
          <p:cNvSpPr/>
          <p:nvPr>
            <p:custDataLst>
              <p:tags r:id="rId2"/>
            </p:custDataLst>
          </p:nvPr>
        </p:nvSpPr>
        <p:spPr>
          <a:xfrm>
            <a:off x="5849620" y="1714500"/>
            <a:ext cx="6096000" cy="5143500"/>
          </a:xfrm>
          <a:prstGeom prst="rect">
            <a:avLst/>
          </a:prstGeom>
          <a:blipFill>
            <a:blip r:embed="rId6"/>
            <a:stretch>
              <a:fillRect/>
            </a:stretch>
          </a:blip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PQuestion" title="Question Text Shape"/>
          <p:cNvSpPr>
            <a:spLocks noGrp="1"/>
          </p:cNvSpPr>
          <p:nvPr>
            <p:ph type="title"/>
          </p:nvPr>
        </p:nvSpPr>
        <p:spPr>
          <a:xfrm>
            <a:off x="550304" y="1178392"/>
            <a:ext cx="6271120" cy="1356360"/>
          </a:xfrm>
        </p:spPr>
        <p:txBody>
          <a:bodyPr>
            <a:normAutofit/>
          </a:bodyPr>
          <a:lstStyle/>
          <a:p>
            <a:r>
              <a:rPr lang="en-US" sz="3200" dirty="0" smtClean="0">
                <a:solidFill>
                  <a:schemeClr val="accent6">
                    <a:lumMod val="75000"/>
                  </a:schemeClr>
                </a:solidFill>
              </a:rPr>
              <a:t>Why are LED bulbs the most efficient?</a:t>
            </a:r>
            <a:endParaRPr lang="en-US" sz="3200" dirty="0">
              <a:solidFill>
                <a:schemeClr val="accent6">
                  <a:lumMod val="75000"/>
                </a:schemeClr>
              </a:solidFill>
            </a:endParaRPr>
          </a:p>
        </p:txBody>
      </p:sp>
      <p:sp>
        <p:nvSpPr>
          <p:cNvPr id="3" name="TPAnswers" title="Answer Text Shape"/>
          <p:cNvSpPr>
            <a:spLocks noGrp="1"/>
          </p:cNvSpPr>
          <p:nvPr>
            <p:ph type="body" idx="1"/>
            <p:custDataLst>
              <p:tags r:id="rId3"/>
            </p:custDataLst>
          </p:nvPr>
        </p:nvSpPr>
        <p:spPr>
          <a:xfrm>
            <a:off x="458864" y="2545760"/>
            <a:ext cx="5173840" cy="4038600"/>
          </a:xfrm>
        </p:spPr>
        <p:txBody>
          <a:bodyPr>
            <a:noAutofit/>
          </a:bodyPr>
          <a:lstStyle/>
          <a:p>
            <a:pPr marL="560070" indent="-514350">
              <a:buFont typeface="Corbel" pitchFamily="34" charset="0"/>
              <a:buAutoNum type="alphaUcPeriod"/>
            </a:pPr>
            <a:r>
              <a:rPr lang="en-US" sz="2800" dirty="0" smtClean="0">
                <a:solidFill>
                  <a:schemeClr val="accent6">
                    <a:lumMod val="75000"/>
                  </a:schemeClr>
                </a:solidFill>
              </a:rPr>
              <a:t>They generate little heat, so the majority of energy they consume is given off as just light.</a:t>
            </a:r>
          </a:p>
          <a:p>
            <a:pPr marL="560070" indent="-514350">
              <a:buFont typeface="Corbel" pitchFamily="34" charset="0"/>
              <a:buAutoNum type="alphaUcPeriod"/>
            </a:pPr>
            <a:r>
              <a:rPr lang="en-US" sz="2800" dirty="0" smtClean="0">
                <a:solidFill>
                  <a:schemeClr val="accent6">
                    <a:lumMod val="75000"/>
                  </a:schemeClr>
                </a:solidFill>
              </a:rPr>
              <a:t>They last longer.</a:t>
            </a:r>
          </a:p>
          <a:p>
            <a:pPr marL="560070" indent="-514350">
              <a:buFont typeface="Corbel" pitchFamily="34" charset="0"/>
              <a:buAutoNum type="alphaUcPeriod"/>
            </a:pPr>
            <a:r>
              <a:rPr lang="en-US" sz="2800" dirty="0" smtClean="0">
                <a:solidFill>
                  <a:schemeClr val="accent6">
                    <a:lumMod val="75000"/>
                  </a:schemeClr>
                </a:solidFill>
              </a:rPr>
              <a:t>They contain mercury gas which extends their life span.</a:t>
            </a:r>
          </a:p>
          <a:p>
            <a:pPr marL="560070" indent="-514350">
              <a:buFont typeface="Corbel" pitchFamily="34" charset="0"/>
              <a:buAutoNum type="alphaUcPeriod"/>
            </a:pPr>
            <a:r>
              <a:rPr lang="en-US" sz="2800" dirty="0" smtClean="0">
                <a:solidFill>
                  <a:schemeClr val="accent6">
                    <a:lumMod val="75000"/>
                  </a:schemeClr>
                </a:solidFill>
              </a:rPr>
              <a:t>Both A and B</a:t>
            </a:r>
            <a:endParaRPr lang="en-US" sz="2800" dirty="0">
              <a:solidFill>
                <a:schemeClr val="accent6">
                  <a:lumMod val="75000"/>
                </a:schemeClr>
              </a:solidFill>
            </a:endParaRPr>
          </a:p>
        </p:txBody>
      </p:sp>
      <p:sp>
        <p:nvSpPr>
          <p:cNvPr id="4" name="TPPolling"/>
          <p:cNvSpPr/>
          <p:nvPr/>
        </p:nvSpPr>
        <p:spPr>
          <a:xfrm>
            <a:off x="0" y="0"/>
            <a:ext cx="12700" cy="12700"/>
          </a:xfrm>
          <a:prstGeom prst="rect">
            <a:avLst/>
          </a:prstGeom>
          <a:solidFill>
            <a:schemeClr val="accent1">
              <a:alpha val="10000"/>
            </a:schemeClr>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35782" y="-68240"/>
            <a:ext cx="9875520"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7200" cap="small" dirty="0"/>
              <a:t>p</a:t>
            </a:r>
            <a:r>
              <a:rPr lang="en-US" sz="7200" cap="small" dirty="0" smtClean="0"/>
              <a:t>op quiz…</a:t>
            </a:r>
            <a:endParaRPr lang="en-US" sz="7200" cap="small" dirty="0"/>
          </a:p>
        </p:txBody>
      </p:sp>
      <p:sp>
        <p:nvSpPr>
          <p:cNvPr id="7" name="5-Point Star 6"/>
          <p:cNvSpPr/>
          <p:nvPr/>
        </p:nvSpPr>
        <p:spPr>
          <a:xfrm rot="1054873">
            <a:off x="487542" y="5740671"/>
            <a:ext cx="498066" cy="498066"/>
          </a:xfrm>
          <a:prstGeom prst="star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15206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4" grpId="1"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707209" y="694264"/>
            <a:ext cx="12559486" cy="9269134"/>
          </a:xfrm>
          <a:prstGeom prst="rect">
            <a:avLst/>
          </a:prstGeom>
          <a:blipFill dpi="0" rotWithShape="1">
            <a:blip r:embed="rId5">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PChart" descr="Low-flow toilets got 0, Low-flow showerheads got 0, Sink aerators got 0, All of the above got 0, "/>
          <p:cNvSpPr/>
          <p:nvPr>
            <p:custDataLst>
              <p:tags r:id="rId2"/>
            </p:custDataLst>
          </p:nvPr>
        </p:nvSpPr>
        <p:spPr>
          <a:xfrm>
            <a:off x="5849620" y="1824228"/>
            <a:ext cx="6096000" cy="5143500"/>
          </a:xfrm>
          <a:prstGeom prst="rect">
            <a:avLst/>
          </a:prstGeom>
          <a:blipFill>
            <a:blip r:embed="rId6"/>
            <a:stretch>
              <a:fillRect/>
            </a:stretch>
          </a:blip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PQuestion" title="Question Text Shape"/>
          <p:cNvSpPr>
            <a:spLocks noGrp="1"/>
          </p:cNvSpPr>
          <p:nvPr>
            <p:ph type="title"/>
          </p:nvPr>
        </p:nvSpPr>
        <p:spPr>
          <a:xfrm>
            <a:off x="550304" y="1178392"/>
            <a:ext cx="6271120" cy="1356360"/>
          </a:xfrm>
        </p:spPr>
        <p:txBody>
          <a:bodyPr>
            <a:normAutofit/>
          </a:bodyPr>
          <a:lstStyle/>
          <a:p>
            <a:r>
              <a:rPr lang="en-US" sz="3200" dirty="0" smtClean="0">
                <a:solidFill>
                  <a:schemeClr val="accent6">
                    <a:lumMod val="75000"/>
                  </a:schemeClr>
                </a:solidFill>
              </a:rPr>
              <a:t>What installations can be made in a home to reduce water use?</a:t>
            </a:r>
            <a:endParaRPr lang="en-US" sz="3200" dirty="0">
              <a:solidFill>
                <a:schemeClr val="accent6">
                  <a:lumMod val="75000"/>
                </a:schemeClr>
              </a:solidFill>
            </a:endParaRPr>
          </a:p>
        </p:txBody>
      </p:sp>
      <p:sp>
        <p:nvSpPr>
          <p:cNvPr id="3" name="TPAnswers" title="Answer Text Shape"/>
          <p:cNvSpPr>
            <a:spLocks noGrp="1"/>
          </p:cNvSpPr>
          <p:nvPr>
            <p:ph type="body" idx="1"/>
            <p:custDataLst>
              <p:tags r:id="rId3"/>
            </p:custDataLst>
          </p:nvPr>
        </p:nvSpPr>
        <p:spPr>
          <a:xfrm>
            <a:off x="458864" y="2545760"/>
            <a:ext cx="5173840" cy="4038600"/>
          </a:xfrm>
        </p:spPr>
        <p:txBody>
          <a:bodyPr>
            <a:noAutofit/>
          </a:bodyPr>
          <a:lstStyle/>
          <a:p>
            <a:pPr marL="560070" indent="-514350">
              <a:buFont typeface="Corbel" pitchFamily="34" charset="0"/>
              <a:buAutoNum type="alphaUcPeriod"/>
            </a:pPr>
            <a:r>
              <a:rPr lang="en-US" sz="2800" dirty="0" smtClean="0">
                <a:solidFill>
                  <a:schemeClr val="accent6">
                    <a:lumMod val="75000"/>
                  </a:schemeClr>
                </a:solidFill>
              </a:rPr>
              <a:t>Low-flow toilets</a:t>
            </a:r>
          </a:p>
          <a:p>
            <a:pPr marL="560070" indent="-514350">
              <a:buFont typeface="Corbel" pitchFamily="34" charset="0"/>
              <a:buAutoNum type="alphaUcPeriod"/>
            </a:pPr>
            <a:r>
              <a:rPr lang="en-US" sz="2800" dirty="0" smtClean="0">
                <a:solidFill>
                  <a:schemeClr val="accent6">
                    <a:lumMod val="75000"/>
                  </a:schemeClr>
                </a:solidFill>
              </a:rPr>
              <a:t>Low-flow showerheads</a:t>
            </a:r>
          </a:p>
          <a:p>
            <a:pPr marL="560070" indent="-514350">
              <a:buFont typeface="Corbel" pitchFamily="34" charset="0"/>
              <a:buAutoNum type="alphaUcPeriod"/>
            </a:pPr>
            <a:r>
              <a:rPr lang="en-US" sz="2800" dirty="0" smtClean="0">
                <a:solidFill>
                  <a:schemeClr val="accent6">
                    <a:lumMod val="75000"/>
                  </a:schemeClr>
                </a:solidFill>
              </a:rPr>
              <a:t>Sink aerators</a:t>
            </a:r>
          </a:p>
          <a:p>
            <a:pPr marL="560070" indent="-514350">
              <a:buFont typeface="Corbel" pitchFamily="34" charset="0"/>
              <a:buAutoNum type="alphaUcPeriod"/>
            </a:pPr>
            <a:r>
              <a:rPr lang="en-US" sz="2800" dirty="0" smtClean="0">
                <a:solidFill>
                  <a:schemeClr val="accent6">
                    <a:lumMod val="75000"/>
                  </a:schemeClr>
                </a:solidFill>
              </a:rPr>
              <a:t>All of the above</a:t>
            </a:r>
            <a:endParaRPr lang="en-US" sz="2800" dirty="0">
              <a:solidFill>
                <a:schemeClr val="accent6">
                  <a:lumMod val="75000"/>
                </a:schemeClr>
              </a:solidFill>
            </a:endParaRPr>
          </a:p>
        </p:txBody>
      </p:sp>
      <p:sp>
        <p:nvSpPr>
          <p:cNvPr id="4" name="TPPolling"/>
          <p:cNvSpPr/>
          <p:nvPr/>
        </p:nvSpPr>
        <p:spPr>
          <a:xfrm>
            <a:off x="0" y="0"/>
            <a:ext cx="12700" cy="12700"/>
          </a:xfrm>
          <a:prstGeom prst="rect">
            <a:avLst/>
          </a:prstGeom>
          <a:solidFill>
            <a:schemeClr val="accent1">
              <a:alpha val="10000"/>
            </a:schemeClr>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35782" y="-68240"/>
            <a:ext cx="9875520"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7200" cap="small" dirty="0"/>
              <a:t>p</a:t>
            </a:r>
            <a:r>
              <a:rPr lang="en-US" sz="7200" cap="small" dirty="0" smtClean="0"/>
              <a:t>op quiz…</a:t>
            </a:r>
            <a:endParaRPr lang="en-US" sz="7200" cap="small" dirty="0"/>
          </a:p>
        </p:txBody>
      </p:sp>
      <p:sp>
        <p:nvSpPr>
          <p:cNvPr id="7" name="5-Point Star 6"/>
          <p:cNvSpPr/>
          <p:nvPr/>
        </p:nvSpPr>
        <p:spPr>
          <a:xfrm rot="1054873">
            <a:off x="467590" y="4222767"/>
            <a:ext cx="498066" cy="498066"/>
          </a:xfrm>
          <a:prstGeom prst="star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63478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4" grpId="1"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707209" y="694264"/>
            <a:ext cx="12559486" cy="9269134"/>
          </a:xfrm>
          <a:prstGeom prst="rect">
            <a:avLst/>
          </a:prstGeom>
          <a:blipFill dpi="0" rotWithShape="1">
            <a:blip r:embed="rId5">
              <a:alphaModFix amt="1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PChart" descr="A. got 0, B. got 0, C. got 0, D. got 0, "/>
          <p:cNvSpPr/>
          <p:nvPr>
            <p:custDataLst>
              <p:tags r:id="rId2"/>
            </p:custDataLst>
          </p:nvPr>
        </p:nvSpPr>
        <p:spPr>
          <a:xfrm>
            <a:off x="5849620" y="1824228"/>
            <a:ext cx="6096000" cy="5143500"/>
          </a:xfrm>
          <a:prstGeom prst="rect">
            <a:avLst/>
          </a:prstGeom>
          <a:blipFill>
            <a:blip r:embed="rId6"/>
            <a:stretch>
              <a:fillRect/>
            </a:stretch>
          </a:blip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PQuestion" title="Question Text Shape"/>
          <p:cNvSpPr>
            <a:spLocks noGrp="1"/>
          </p:cNvSpPr>
          <p:nvPr>
            <p:ph type="title"/>
          </p:nvPr>
        </p:nvSpPr>
        <p:spPr>
          <a:xfrm>
            <a:off x="550304" y="1178392"/>
            <a:ext cx="6271120" cy="1356360"/>
          </a:xfrm>
        </p:spPr>
        <p:txBody>
          <a:bodyPr>
            <a:normAutofit fontScale="90000"/>
          </a:bodyPr>
          <a:lstStyle/>
          <a:p>
            <a:r>
              <a:rPr lang="en-US" sz="3200" dirty="0" smtClean="0">
                <a:solidFill>
                  <a:schemeClr val="accent6">
                    <a:lumMod val="75000"/>
                  </a:schemeClr>
                </a:solidFill>
              </a:rPr>
              <a:t>What combination represents the most energy efficient type of window?</a:t>
            </a:r>
            <a:endParaRPr lang="en-US" sz="3200" dirty="0">
              <a:solidFill>
                <a:schemeClr val="accent6">
                  <a:lumMod val="75000"/>
                </a:schemeClr>
              </a:solidFill>
            </a:endParaRPr>
          </a:p>
        </p:txBody>
      </p:sp>
      <p:sp>
        <p:nvSpPr>
          <p:cNvPr id="3" name="TPAnswers" title="Answer Text Shape"/>
          <p:cNvSpPr>
            <a:spLocks noGrp="1"/>
          </p:cNvSpPr>
          <p:nvPr>
            <p:ph type="body" idx="1"/>
            <p:custDataLst>
              <p:tags r:id="rId3"/>
            </p:custDataLst>
          </p:nvPr>
        </p:nvSpPr>
        <p:spPr>
          <a:xfrm>
            <a:off x="458864" y="2545760"/>
            <a:ext cx="5173840" cy="4038600"/>
          </a:xfrm>
        </p:spPr>
        <p:txBody>
          <a:bodyPr>
            <a:noAutofit/>
          </a:bodyPr>
          <a:lstStyle/>
          <a:p>
            <a:pPr marL="560070" indent="-514350">
              <a:buFont typeface="Corbel" pitchFamily="34" charset="0"/>
              <a:buAutoNum type="alphaUcPeriod"/>
            </a:pPr>
            <a:r>
              <a:rPr lang="en-US" sz="2800" dirty="0" smtClean="0">
                <a:solidFill>
                  <a:schemeClr val="accent6">
                    <a:lumMod val="75000"/>
                  </a:schemeClr>
                </a:solidFill>
              </a:rPr>
              <a:t>Single-pane window.</a:t>
            </a:r>
          </a:p>
          <a:p>
            <a:pPr marL="560070" indent="-514350">
              <a:buFont typeface="Corbel" pitchFamily="34" charset="0"/>
              <a:buAutoNum type="alphaUcPeriod"/>
            </a:pPr>
            <a:r>
              <a:rPr lang="en-US" sz="2800" dirty="0" smtClean="0">
                <a:solidFill>
                  <a:schemeClr val="accent6">
                    <a:lumMod val="75000"/>
                  </a:schemeClr>
                </a:solidFill>
              </a:rPr>
              <a:t>Double-pane window with low-e coating and a gas fill.</a:t>
            </a:r>
          </a:p>
          <a:p>
            <a:pPr marL="560070" indent="-514350">
              <a:buFont typeface="Corbel" pitchFamily="34" charset="0"/>
              <a:buAutoNum type="alphaUcPeriod"/>
            </a:pPr>
            <a:r>
              <a:rPr lang="en-US" sz="2800" dirty="0" smtClean="0">
                <a:solidFill>
                  <a:schemeClr val="accent6">
                    <a:lumMod val="75000"/>
                  </a:schemeClr>
                </a:solidFill>
              </a:rPr>
              <a:t>Double-pane window.</a:t>
            </a:r>
          </a:p>
          <a:p>
            <a:pPr marL="560070" indent="-514350">
              <a:buFont typeface="Corbel" pitchFamily="34" charset="0"/>
              <a:buAutoNum type="alphaUcPeriod"/>
            </a:pPr>
            <a:r>
              <a:rPr lang="en-US" sz="2800" dirty="0" smtClean="0">
                <a:solidFill>
                  <a:schemeClr val="accent6">
                    <a:lumMod val="75000"/>
                  </a:schemeClr>
                </a:solidFill>
              </a:rPr>
              <a:t>Double-pane window with low-e coating.</a:t>
            </a:r>
            <a:endParaRPr lang="en-US" sz="2800" dirty="0">
              <a:solidFill>
                <a:schemeClr val="accent6">
                  <a:lumMod val="75000"/>
                </a:schemeClr>
              </a:solidFill>
            </a:endParaRPr>
          </a:p>
        </p:txBody>
      </p:sp>
      <p:sp>
        <p:nvSpPr>
          <p:cNvPr id="4" name="TPPolling"/>
          <p:cNvSpPr/>
          <p:nvPr/>
        </p:nvSpPr>
        <p:spPr>
          <a:xfrm>
            <a:off x="0" y="0"/>
            <a:ext cx="12700" cy="12700"/>
          </a:xfrm>
          <a:prstGeom prst="rect">
            <a:avLst/>
          </a:prstGeom>
          <a:solidFill>
            <a:schemeClr val="accent1">
              <a:alpha val="10000"/>
            </a:schemeClr>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35782" y="-68240"/>
            <a:ext cx="9875520"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sz="7200" cap="small" dirty="0"/>
              <a:t>p</a:t>
            </a:r>
            <a:r>
              <a:rPr lang="en-US" sz="7200" cap="small" dirty="0" smtClean="0"/>
              <a:t>op quiz…</a:t>
            </a:r>
            <a:endParaRPr lang="en-US" sz="7200" cap="small" dirty="0"/>
          </a:p>
        </p:txBody>
      </p:sp>
      <p:sp>
        <p:nvSpPr>
          <p:cNvPr id="7" name="5-Point Star 6"/>
          <p:cNvSpPr/>
          <p:nvPr/>
        </p:nvSpPr>
        <p:spPr>
          <a:xfrm rot="1054873">
            <a:off x="433084" y="3101333"/>
            <a:ext cx="498066" cy="498066"/>
          </a:xfrm>
          <a:prstGeom prst="star5">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806896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4" grpId="1" animBg="1"/>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PPRESENTATIONGUID" val="e4870527-bcb7-4a92-928f-c73d7ebfefb4"/>
  <p:tag name="WASPOLLED" val="6D06FDED937246FBB35B3DB7D3A8BB01"/>
  <p:tag name="TPVERSION" val="8"/>
  <p:tag name="TPFULLVERSION" val="8.2.4.6"/>
  <p:tag name="PPTVERSION" val="15"/>
  <p:tag name="TPOS" val="2"/>
  <p:tag name="TPLASTSAVEVERSION" val="6.2 PC"/>
</p:tagLst>
</file>

<file path=ppt/tags/tag10.xml><?xml version="1.0" encoding="utf-8"?>
<p:tagLst xmlns:a="http://schemas.openxmlformats.org/drawingml/2006/main" xmlns:r="http://schemas.openxmlformats.org/officeDocument/2006/relationships" xmlns:p="http://schemas.openxmlformats.org/presentationml/2006/main">
  <p:tag name="ZEROBASED" val="False"/>
</p:tagLst>
</file>

<file path=ppt/tags/tag11.xml><?xml version="1.0" encoding="utf-8"?>
<p:tagLst xmlns:a="http://schemas.openxmlformats.org/drawingml/2006/main" xmlns:r="http://schemas.openxmlformats.org/officeDocument/2006/relationships" xmlns:p="http://schemas.openxmlformats.org/presentationml/2006/main">
  <p:tag name="TYPE" val="MultiChoiceSlide"/>
  <p:tag name="HASRESULTS" val="False"/>
  <p:tag name="TPQUESTIONXML" val="﻿&lt;?xml version=&quot;1.0&quot; encoding=&quot;utf-8&quot;?&gt;&#10;&lt;questionlist&gt;&#10;    &lt;properties&gt;&#10;        &lt;guid&gt;FF90B9F4DEF34A0BA0FC9856332F48A5&lt;/guid&gt;&#10;        &lt;description /&gt;&#10;        &lt;date&gt;1/24/2018 11:03:37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5C14276DE19D481BBD39478B27C6804F&lt;/guid&gt;&#10;            &lt;repollguid&gt;739C53AC3EDF47F2AB7C7530F7E46EED&lt;/repollguid&gt;&#10;            &lt;sourceid&gt;1F166D3EEB8B4A9D8C37DA4295904A91&lt;/sourceid&gt;&#10;            &lt;questiontext&gt;What combination represents the most energy efficient type of window?&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answers&gt;&#10;                &lt;answer&gt;&#10;                    &lt;guid&gt;0CD2FDCFD47B44B3B672E759291DDF07&lt;/guid&gt;&#10;                    &lt;answertext&gt;Single-pane window.&lt;/answertext&gt;&#10;                    &lt;valuetype&gt;-1&lt;/valuetype&gt;&#10;                &lt;/answer&gt;&#10;                &lt;answer&gt;&#10;                    &lt;guid&gt;00F0CF39008F45B9A5A18F4A9B61FB0C&lt;/guid&gt;&#10;                    &lt;answertext&gt;Double-pane window with low-e coating and a gas fill.&lt;/answertext&gt;&#10;                    &lt;valuetype&gt;1&lt;/valuetype&gt;&#10;                &lt;/answer&gt;&#10;                &lt;answer&gt;&#10;                    &lt;guid&gt;CF1051FF8D264B38BC4CA86DE21359F3&lt;/guid&gt;&#10;                    &lt;answertext&gt;Double-pane window.&lt;/answertext&gt;&#10;                    &lt;valuetype&gt;-1&lt;/valuetype&gt;&#10;                &lt;/answer&gt;&#10;                &lt;answer&gt;&#10;                    &lt;guid&gt;E32BA5716DC04B82AD28DC16A951ECF3&lt;/guid&gt;&#10;                    &lt;answertext&gt;Double-pane window with low-e coating.&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Lst>
</file>

<file path=ppt/tags/tag12.xml><?xml version="1.0" encoding="utf-8"?>
<p:tagLst xmlns:a="http://schemas.openxmlformats.org/drawingml/2006/main" xmlns:r="http://schemas.openxmlformats.org/officeDocument/2006/relationships" xmlns:p="http://schemas.openxmlformats.org/presentationml/2006/main">
  <p:tag name="TYPE" val="0"/>
  <p:tag name="CHARTFORMAT" val="UEsDBBQABgAIAAAAIQDvhfRvbQUAAK0RAAAPAAAAY2hhcnQvY2hhcnQueG1s3Fhtb9s2EP4+YP/B0HfHliy/ok7h2M02zGmCJm23faMpSuZMkRpJOXaH/fcdXyTLbpAWdQoMy5dQx+Pp7rmHd2e9er3LWWtLpKKCT4Pwohu0CMcioTybBu8frtujoKU04gligpNpsCcqeH354w+v8ASvkdT3BcKkBUa4muBpsNa6mHQ6Cq9JjtSFKAiHvVTIHGl4lFknkegRjOesE3W7g441EngD6BsM5Ijy6rz8mvMiTSkmC4HLnHDtvJCEIQ0IqDUtVHAJwSVIk3DcjVtbxKZBN+gYIUM8cwLC2+/vnVCKkickmQvJAcaGfo4nM6aJ5GBqLriGt/k4869CKkdyUxZtLPICnFtRRvXeugsOgu35WkAcrXfkr5JKoqYBDuMKCFh+BkVOsRRKpPoCLHYcClU2jNlhZ9SJfD4g2DCeKL1nxAUUdiMTbad+r3XhGjG2QnhjsGko16qHfXPwFAxzCjN5g4rbrTyfQqssnAZMh0FL72CVbGC1yiIji4wMVskGVghjyARo+EUlgX0nqXV6laRX6QCqTgeQdot+JelXkkElGQStNaN8A5kw/4JWKtjPTlCtHIPsHTBooFKLB6oZWRBGNEk89k5rS8ljb2HUpNC/NXhmBb8fC2Y8m+2ORAWQsyBY061P6cCSuoMnB8MpE0KaN+g1xRtOVJPOoFnvK5qQj5D8Z3SbKoYjX1BvqhRM6JkkyFhnaC9KbVY54iViy/p5dyMSHwpJMuJA2j8l9ECMLnrHf9Gbds8fc1ANL8JBNx73RtHQLuI3bctlPHn0WF6Mx+Gg8Td059fV9qg7Gg/7URjGPVM9eu4qnDoPUB7iWiHZW8xNLTVRwtOCSmcOC+bMZ1BjCiiaXsxKBWWFJG5zi+R+Lpioak/oxIrYTNLkmAZCJsSb90VN78x7lZbvSGquOGTfSiiHtqB/Sd+SDMpPxRp/KFmumLLnirvz7+7lKzTh4poydm4jgADQhPFzzRwcMogYi0ZC0hQu0FJVZfyb25WDWQF0FsK1eFySjPDkV7L3RPI5hJ0PCPqz6UFVXkE2R/otyj35fUYUyO+JfFJ+R6SpeZ/ZvipXK0bu6afPTS0JAqIsKRSBo2NkZwAwbsOqVUo6Df6evxn0e8NZ2F4MruftOB302+PFOGwPoyiex+O4P7q6+ufQmqBknowJX2hNYbMt9f3VAQxx2J+YsJ/2FYgMLlpCV06DqCYuRjaKJu+9CNA28fEyr2+EFcFpf6lqI+7tX0xdI0XfNXXN+DJUfKSJ9pUp7Nc+oMJnG++hGUGSHdfQ7hffb6IwisM4iv2J042BK2rQreoTVhNeflzKAM6ZrSQHxRPTCiNwITNoC0mBoXYIc3zLKb9BO+Obwf2gmNjWeMRJtLsTnqUrFwzk7jrX0HDN3DmHPjENfiIwniEG06wo4TYAszckqW9Vjv4U8gGa3g0MXc44tB1nDDw53eMwC7tNDWegFtYOcODag3B75oKfPde8TEFrPU6DQQ9I8FRlMwD7WmRGRFVNDi5bdb7tXlUOzKjyB5E+UvPkUPNViq3YjGXcybD2HAPpbZoq4itR2PUU4+KmZJoutwygbKQWHKtJBFfwaTbV/jVI8gyboBdT71dF28bB59nl2/ET7IKfTd+ZVzXj/h+sqsvLM6yyW1dEPxLiM7ZyD+Z6ATc8JWDVnBjN+gNVt5z5ZuopmVBVXMEvuI2a+WKhCsT9TYUusgDuqVuYeaDsnHCwGs5eDPr/1LDztbVB716onK1Esq9NnTNEwWCm9L39leq+QJxnrHiJsdEWUjRJSPoOYlSfoMWMXJ2DOdJvwqh3hyQyCuaTwjSoPycYHcttA7ZdHL6yXP4LAAD//wMAUEsDBBQABgAIAAAAIQC/uqyqxgYAADYbAAAWAAAAY2hhcnQvbWVkaWEvaW1hZ2UxLmJtcOyY2VNTVxzH6T/Q58700bpUpU0IQh+qD636UHcWK0slcQPZusBYBWULYYtEBBsFTSAJssomEAjUhJhAQCABBGVRAqKyCQi4UO1M+733AnNluAxXsdMHfkPOnJz8zu/3+X3POfdy73d7HD63Ic0B7QZ8OLOfT2w+Q48y46c2NsRnzv5ZtVUF/q8KPCetjTS1Wp2dnX3lypX4+Hh0PjYyMvf39yOz0Wikp0Z2MMAwCIMD3DCIzkohzaemUqBYxKcMefEV46Cq1JsL9b2NvW/Hxsaqq6v1en1VVVVfXx8wAAN/gLFCYlIbociK3ymZCj74oKWnOHJQE2etzVl3TGsXPmUX8WKbtyolJaWgoECpVBYVFVEyIgiwl8OD0uYXmko9X7LG0GZq6Z2YmLBYLE2kLQh4SxVr+eNHq5KvSziw7ugtimfrCQV4bty4oVKpoqOjL5NWXl5uMBgWTF/0K3ji4uLgjEImRp4OmHJR79M7+U6hldywKW749Pd+WTKZDPVSuwIyQn8YUshFJ1ukh3oVXvrzTmsFGm7YJDdi+tvjiuTkZIpHp9MtmnTpQZDExsYCaWL0qTbhAOptTDm4/aQC9QJpu3/OPE9ISAhVb1ZWFngKLp0mefi3E53W8ivswqcJnmMZSUlJ4MnMzEQVS6dm+hVVX79+XZqcWCMmeBqSXXf6qUieyR0BOXK5nNIHYtIjVCtjLdJD8Cd4vNTkek1/41MskUjAA2bsH7o/275Bp4HyiF+f7OpwLI+oN4zgmdenp6eHHrNKGWOWEvvHkOj8xeFSav84+hQnJiaCBwWWlJTQ/dn2rfeajRJnq1JgSnJxOF5A8IRPzfNgpRbwQJ9mcj8bEp3WeBYTPJEvHb2LKB7oU1paypaB7t/f2Vwrce5TETyOJ4rsIgh9dgbO6rMYT8wsj8R5jQf4J+0iXzl4z+qDc1pWVkaPz7b/qMtce8G5Tymou+CCsLiYgGeX/zVq/4Cnu7ubHhPr1XTpIPQ0XnDmHcmxC5vkRb7a4l0iFovz8/M/nOdxt6UuyQX61BI8N0me57sDZOApLCxchEdB8fBRBU+QzT03wYsCz01cx8CTk5OTkZFB52fbB0/DRddZfXxKeZEvuWETewIIfRbl0Shimi8R+xl68viZJM9rjq8OV4+8vLzc3FwcebYMdP8nPRZceaA/6nU8WU7wnBsHT3p6OnikUumC9arMmOWpv+jCE2RR+nB8a6APeKAPjhg9Ptt+e50aPFgvnLL1R7UQn3tubAmeinSRmTxfpiRXHv864HnCGfAIhcK0tLTU1FTcMtgy0P3vmWZ5cH3D/ZEX9Zp7dmxvoIxJH3W6iDpf2HU8vsoO+0c4s9H3jlarxRQYOvT4bPud9RXYD9AHPOuP63lRM5zQUfAkJCTgFoDbXFdXFz2mWh5N+eP6wPNSkus1s9Gvke7zIf3uhkpSf0HNeacNJwz2ED901EdSZ7VazWYz2gXBG8rT4U+cR4kzz0tBrdcmf/MCt/f+aiqVkfGP6MQHNviY7IV/gccj5p17Fj14Q7kcynTJD+P6wPGUY7NhyqYAy6PBcbrbe/fvqNNxf0S9uKt+4VWx0c/8pW+ju4jx/xacR01qUEGsJ9ptgWXYbARPYOujoefvzUCf2FSR0XrZDTzahP1Gg7H+/jP80R2W6G/1L+GGjtpHvwHPwNDkEp7L/8msUdxNdbOqBLfi9+PeuvyJ8KTxtA0MrwxPSxV43MFTHbevt6OJFY+HqJZ7dnSL6M2mn+8ODE+xmsvk3FatJHiUAk3svgeseYwUz+ZfOgaGp5lSsBrXZ8d3pHmApzJmb087u8uIe7SBEzK8RfR286/3B0ZWhseYm3Dvmkevkq+O3oP/pVnV4i4yUjy2v3XWtbJ71GJKVJsr7pT99FBB8IyPsOPxIHiGHGL+tg16YLr7mCkFq3FT/vlOmSd4yoW7x0eesJrrLqzhnCF5gsHDbi5TIvB0kfqURu0eG2YX012ow3o5iN5+FfzQ1M5OWyaeystB968R+tyM3MWWxy1KyzkzOMczyJSC1XhVajC1XsURu54NsdsDbpF/fn36Cbl/uus7hljlZXLWXj3VJfPEeS8K/2GULU9EtW3wQ/uoF7ZBPab2ldFHJzulFTvpxE6q0zuYmJnGC24PXCzs/v1qK9rHo6+Y3NiOT48P4Y/trFX//0YBvMb5wETUWzW0eGkDI98MEQ3e3sDwvEwZHnxgeGJaOh0c8OyGFnMRbflhqYmYu8AwThkFMIdTRtIZllM+GOCM6fOR50JKmWJSIpB6EA0l0dKFr/66qsDHUOBfAAAA//8DAFBLAwQUAAAACABSf0pGhI+kftcCAAAhDgAAHgAAAGNoYXJ0L3RoZW1lL3RoZW1lT3ZlcnJpZGUxLnhtbO1X3WoUMRS+VvAdwtzbWWsVKd2W7vZP+0u7LfTy7Gx2J938DEmmde6kvRQEsYo3gndeiFpowZv6NKsVrdBXMLO1NanNUBZBhGVhmZzzfSfnJCf5yMjYQ0bRJpaKCF4Obg2UAoR5JBqEt8rBam3q5r0AKQ28AVRwXA4yrIKx0RvXR2BYx5jhRcOVpIGRicPVMJSDWOtkOAxVZNygBkSCufE1hWSgzVC2woaELROf0XCwVLobMiA8MCGvmZgRlSs5ESMOzEy32GySCJ96Q8v9C94UXPvwuZ/BhpBTBpQbuhYKmnCkswQ3ITKEKlBSlwTNkVasA5QAF8qYS4OlqdJt85//hrpfQ0F4HgWDFcKyR+pP+1meSEWSJLocPDCTBBbu5PDdyeE+Ojnc62wfdLY/dnZ2OtsffOwZ4C2bffzm6Y9Xj9D3/dfHu88LSMomfXn/+POnZwVobaOPXux9Pdg7evnk29tdH2dcQt3m1AjDCi3gLbQsGHDvVLgue6DVYiA2bZy3FHDIiT7KpI4dykIGFHzgCnYXeU0S3vCip9MNp4iVWKaa+NCzMXPQ80LQipD+YmfN1M4apbxVkItMbfAywKY3leqFtphME3OWCHjxMXZSX6KmU6CFOdYo94k2xj7uOiHEKZtEUijR1GidoAoQ/4LVSF1fzpwhzGxiBgVtAg5zDVUE9U40gTddOJiFpt7gmDorPQ2pBuavAhi14XOgY2/iK5mMnI1RWppkMBVosoGV8hIXZeaUMGuut4JumacZc+FSk7YHnucshA2fEO1qDCzx10F4bBPuq7bpdkBLQvtzEvbZOx2bTQNe3CVrBOsebpJVc+9f3ly5J5Xec4aFe+Yz2gR8Ns1IaGnPuRgRfjUxuiBDd/oy1LMMjUsC9Kri0wVfVXKqQjbI/6k4E5DyJczjvuD0BacvOH9LcLq3xz+QGUtVjOGU7z6SmC54U/12G4MZu8+60Z9QSwMEFAAGAAgAAAAhAPzwneC+AAAAMQEAABoAAABjaGFydC9fcmVscy9jaGFydC54bWwucmVsc4SPwQrCMBBE74L/EPZu03oQkSa9iNCTIPoBIdm2wTYJSRT79y6eLAged4d5M1M3r2lkT4zJeiegKkpg6LQ31vUCbtfTZg8sZeWMGr1DATMmaOR6VV9wVJlMabAhMaK4JGDIORw4T3rASaXCB3SkdD5OKtMZex6Uvqse+bYsdzx+M0AumKw1AmJrKmDXOVDyf7bvOqvx6PVjQpd/RPBMvfBMc6M1SGAVe8wCPu+lWBVUHLis+WKofAMAAP//AwBQSwMEFAAGAAgAAAAhAITsoQcTAQAAVAIAABMAAABbQ29udGVudF9UeXBlc10ueG1spJLNTsMwDMfvSLxDlCtq0nFACK3dgY8jcBgPYFK3jciXkmxsb4/brhKbNi5crMT23/7FznK1s4ZtMSbtXcUXouQMnfKNdl3FP9YvxT1nKYNrwHiHFd9j4qv6+mq53gdMjNQuVbzPOTxImVSPFpLwAR1FWh8tZLrGTgZQX9ChvC3LO6m8y+hykYcavF4+YQsbk9nzjtwTyacNnD1OeUOrims76Ae/PKuIaNKJBEIwWkGmt8mta064igOTIOWYk3od0g2BX+gwRI6Zfjc46N5omFE3yN4h5lewRC5VT+fJir+LnKH0basVNl5tLM1MNBG+aTnWiLHqjHu5baadoBztnLT4N8VRuZlBjn+i/gEAAP//AwBQSwMEFAAGAAgAAAAhABmqkvPRAAAAswEAAAsAAABfcmVscy8ucmVsc6yQy4oCMRBF9wP+Q6i9Xd0uRAbTbkRwK/oBNUl1d7DzIImif2+c2UyLMJtZFpc693DXm5sdxZVjMt5JaKoaBDvltXG9hNNxN1+BSJmcptE7lnDnBJt29rE+8Ei5PKXBhCQKxSUJQ87hEzGpgS2lygd2Jel8tJTLGXsMpM7UMy7qeonxNwPaCVPstYS41wsQx3sozX+zfdcZxVuvLpZdflOBxpbuAqTYc5agBooZLWtDP1FTfdkA+N6k+U+Tqeur0rdYVaZ7uuBk6vYBAAD//wMAUEsBAi0AFAAGAAgAAAAhAO+F9G9tBQAArREAAA8AAAAAAAAAAAAAAAAAAAAAAGNoYXJ0L2NoYXJ0LnhtbFBLAQItABQABgAIAAAAIQC/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
  <p:tag name="COLORTYPE" val="SCHEME"/>
  <p:tag name="DEFINEDCOLORS" val="3,6,10,45,32,50,13,4,9,55,1"/>
  <p:tag name="LABELFORMAT" val="1"/>
  <p:tag name="NUMBERFORMAT" val="3"/>
</p:tagLst>
</file>

<file path=ppt/tags/tag13.xml><?xml version="1.0" encoding="utf-8"?>
<p:tagLst xmlns:a="http://schemas.openxmlformats.org/drawingml/2006/main" xmlns:r="http://schemas.openxmlformats.org/officeDocument/2006/relationships" xmlns:p="http://schemas.openxmlformats.org/presentationml/2006/main">
  <p:tag name="ZEROBASED" val="False"/>
</p:tagLst>
</file>

<file path=ppt/tags/tag14.xml><?xml version="1.0" encoding="utf-8"?>
<p:tagLst xmlns:a="http://schemas.openxmlformats.org/drawingml/2006/main" xmlns:r="http://schemas.openxmlformats.org/officeDocument/2006/relationships" xmlns:p="http://schemas.openxmlformats.org/presentationml/2006/main">
  <p:tag name="TYPE" val="MultiChoiceSlide"/>
  <p:tag name="HASRESULTS" val="False"/>
  <p:tag name="TPQUESTIONXML" val="﻿&lt;?xml version=&quot;1.0&quot; encoding=&quot;utf-8&quot;?&gt;&#10;&lt;questionlist&gt;&#10;    &lt;properties&gt;&#10;        &lt;guid&gt;FF90B9F4DEF34A0BA0FC9856332F48A5&lt;/guid&gt;&#10;        &lt;description /&gt;&#10;        &lt;date&gt;1/24/2018 11:03:37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FADF981FEC6A480D83587BBAAF59CFF1&lt;/guid&gt;&#10;            &lt;repollguid&gt;739C53AC3EDF47F2AB7C7530F7E46EED&lt;/repollguid&gt;&#10;            &lt;sourceid&gt;1F166D3EEB8B4A9D8C37DA4295904A91&lt;/sourceid&gt;&#10;            &lt;questiontext&gt;What is the term for a yard that utilizes native plants and rocks instead of typical grass?&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answers&gt;&#10;                &lt;answer&gt;&#10;                    &lt;guid&gt;0CD2FDCFD47B44B3B672E759291DDF07&lt;/guid&gt;&#10;                    &lt;answertext&gt;Desertiscaping&lt;/answertext&gt;&#10;                    &lt;valuetype&gt;-1&lt;/valuetype&gt;&#10;                &lt;/answer&gt;&#10;                &lt;answer&gt;&#10;                    &lt;guid&gt;00F0CF39008F45B9A5A18F4A9B61FB0C&lt;/guid&gt;&#10;                    &lt;answertext&gt;Xeriscaping&lt;/answertext&gt;&#10;                    &lt;valuetype&gt;1&lt;/valuetype&gt;&#10;                &lt;/answer&gt;&#10;                &lt;answer&gt;&#10;                    &lt;guid&gt;CF1051FF8D264B38BC4CA86DE21359F3&lt;/guid&gt;&#10;                    &lt;answertext&gt;Rock gardening&lt;/answertext&gt;&#10;                    &lt;valuetype&gt;-1&lt;/valuetype&gt;&#10;                &lt;/answer&gt;&#10;                &lt;answer&gt;&#10;                    &lt;guid&gt;E32BA5716DC04B82AD28DC16A951ECF3&lt;/guid&gt;&#10;                    &lt;answertext&gt;Ungrassification&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Lst>
</file>

<file path=ppt/tags/tag15.xml><?xml version="1.0" encoding="utf-8"?>
<p:tagLst xmlns:a="http://schemas.openxmlformats.org/drawingml/2006/main" xmlns:r="http://schemas.openxmlformats.org/officeDocument/2006/relationships" xmlns:p="http://schemas.openxmlformats.org/presentationml/2006/main">
  <p:tag name="TYPE" val="0"/>
  <p:tag name="CHARTFORMAT" val="UEsDBBQABgAIAAAAIQDvhfRvbQUAAK0RAAAPAAAAY2hhcnQvY2hhcnQueG1s3Fhtb9s2EP4+YP/B0HfHliy/ok7h2M02zGmCJm23faMpSuZMkRpJOXaH/fcdXyTLbpAWdQoMy5dQx+Pp7rmHd2e9er3LWWtLpKKCT4Pwohu0CMcioTybBu8frtujoKU04gligpNpsCcqeH354w+v8ASvkdT3BcKkBUa4muBpsNa6mHQ6Cq9JjtSFKAiHvVTIHGl4lFknkegRjOesE3W7g441EngD6BsM5Ijy6rz8mvMiTSkmC4HLnHDtvJCEIQ0IqDUtVHAJwSVIk3DcjVtbxKZBN+gYIUM8cwLC2+/vnVCKkickmQvJAcaGfo4nM6aJ5GBqLriGt/k4869CKkdyUxZtLPICnFtRRvXeugsOgu35WkAcrXfkr5JKoqYBDuMKCFh+BkVOsRRKpPoCLHYcClU2jNlhZ9SJfD4g2DCeKL1nxAUUdiMTbad+r3XhGjG2QnhjsGko16qHfXPwFAxzCjN5g4rbrTyfQqssnAZMh0FL72CVbGC1yiIji4wMVskGVghjyARo+EUlgX0nqXV6laRX6QCqTgeQdot+JelXkkElGQStNaN8A5kw/4JWKtjPTlCtHIPsHTBooFKLB6oZWRBGNEk89k5rS8ljb2HUpNC/NXhmBb8fC2Y8m+2ORAWQsyBY061P6cCSuoMnB8MpE0KaN+g1xRtOVJPOoFnvK5qQj5D8Z3SbKoYjX1BvqhRM6JkkyFhnaC9KbVY54iViy/p5dyMSHwpJMuJA2j8l9ECMLnrHf9Gbds8fc1ANL8JBNx73RtHQLuI3bctlPHn0WF6Mx+Gg8Td059fV9qg7Gg/7URjGPVM9eu4qnDoPUB7iWiHZW8xNLTVRwtOCSmcOC+bMZ1BjCiiaXsxKBWWFJG5zi+R+Lpioak/oxIrYTNLkmAZCJsSb90VN78x7lZbvSGquOGTfSiiHtqB/Sd+SDMpPxRp/KFmumLLnirvz7+7lKzTh4poydm4jgADQhPFzzRwcMogYi0ZC0hQu0FJVZfyb25WDWQF0FsK1eFySjPDkV7L3RPI5hJ0PCPqz6UFVXkE2R/otyj35fUYUyO+JfFJ+R6SpeZ/ZvipXK0bu6afPTS0JAqIsKRSBo2NkZwAwbsOqVUo6Df6evxn0e8NZ2F4MruftOB302+PFOGwPoyiex+O4P7q6+ufQmqBknowJX2hNYbMt9f3VAQxx2J+YsJ/2FYgMLlpCV06DqCYuRjaKJu+9CNA28fEyr2+EFcFpf6lqI+7tX0xdI0XfNXXN+DJUfKSJ9pUp7Nc+oMJnG++hGUGSHdfQ7hffb6IwisM4iv2J042BK2rQreoTVhNeflzKAM6ZrSQHxRPTCiNwITNoC0mBoXYIc3zLKb9BO+Obwf2gmNjWeMRJtLsTnqUrFwzk7jrX0HDN3DmHPjENfiIwniEG06wo4TYAszckqW9Vjv4U8gGa3g0MXc44tB1nDDw53eMwC7tNDWegFtYOcODag3B75oKfPde8TEFrPU6DQQ9I8FRlMwD7WmRGRFVNDi5bdb7tXlUOzKjyB5E+UvPkUPNViq3YjGXcybD2HAPpbZoq4itR2PUU4+KmZJoutwygbKQWHKtJBFfwaTbV/jVI8gyboBdT71dF28bB59nl2/ET7IKfTd+ZVzXj/h+sqsvLM6yyW1dEPxLiM7ZyD+Z6ATc8JWDVnBjN+gNVt5z5ZuopmVBVXMEvuI2a+WKhCsT9TYUusgDuqVuYeaDsnHCwGs5eDPr/1LDztbVB716onK1Esq9NnTNEwWCm9L39leq+QJxnrHiJsdEWUjRJSPoOYlSfoMWMXJ2DOdJvwqh3hyQyCuaTwjSoPycYHcttA7ZdHL6yXP4LAAD//wMAUEsDBBQABgAIAAAAIQC/uqyqxgYAADYbAAAWAAAAY2hhcnQvbWVkaWEvaW1hZ2UxLmJtcOyY2VNTVxzH6T/Q58700bpUpU0IQh+qD636UHcWK0slcQPZusBYBWULYYtEBBsFTSAJssomEAjUhJhAQCABBGVRAqKyCQi4UO1M+733AnNluAxXsdMHfkPOnJz8zu/3+X3POfdy73d7HD63Ic0B7QZ8OLOfT2w+Q48y46c2NsRnzv5ZtVUF/q8KPCetjTS1Wp2dnX3lypX4+Hh0PjYyMvf39yOz0Wikp0Z2MMAwCIMD3DCIzkohzaemUqBYxKcMefEV46Cq1JsL9b2NvW/Hxsaqq6v1en1VVVVfXx8wAAN/gLFCYlIbociK3ymZCj74oKWnOHJQE2etzVl3TGsXPmUX8WKbtyolJaWgoECpVBYVFVEyIgiwl8OD0uYXmko9X7LG0GZq6Z2YmLBYLE2kLQh4SxVr+eNHq5KvSziw7ugtimfrCQV4bty4oVKpoqOjL5NWXl5uMBgWTF/0K3ji4uLgjEImRp4OmHJR79M7+U6hldywKW749Pd+WTKZDPVSuwIyQn8YUshFJ1ukh3oVXvrzTmsFGm7YJDdi+tvjiuTkZIpHp9MtmnTpQZDExsYCaWL0qTbhAOptTDm4/aQC9QJpu3/OPE9ISAhVb1ZWFngKLp0mefi3E53W8ivswqcJnmMZSUlJ4MnMzEQVS6dm+hVVX79+XZqcWCMmeBqSXXf6qUieyR0BOXK5nNIHYtIjVCtjLdJD8Cd4vNTkek1/41MskUjAA2bsH7o/275Bp4HyiF+f7OpwLI+oN4zgmdenp6eHHrNKGWOWEvvHkOj8xeFSav84+hQnJiaCBwWWlJTQ/dn2rfeajRJnq1JgSnJxOF5A8IRPzfNgpRbwQJ9mcj8bEp3WeBYTPJEvHb2LKB7oU1paypaB7t/f2Vwrce5TETyOJ4rsIgh9dgbO6rMYT8wsj8R5jQf4J+0iXzl4z+qDc1pWVkaPz7b/qMtce8G5Tymou+CCsLiYgGeX/zVq/4Cnu7ubHhPr1XTpIPQ0XnDmHcmxC5vkRb7a4l0iFovz8/M/nOdxt6UuyQX61BI8N0me57sDZOApLCxchEdB8fBRBU+QzT03wYsCz01cx8CTk5OTkZFB52fbB0/DRddZfXxKeZEvuWETewIIfRbl0Shimi8R+xl68viZJM9rjq8OV4+8vLzc3FwcebYMdP8nPRZceaA/6nU8WU7wnBsHT3p6OnikUumC9arMmOWpv+jCE2RR+nB8a6APeKAPjhg9Ptt+e50aPFgvnLL1R7UQn3tubAmeinSRmTxfpiRXHv864HnCGfAIhcK0tLTU1FTcMtgy0P3vmWZ5cH3D/ZEX9Zp7dmxvoIxJH3W6iDpf2HU8vsoO+0c4s9H3jlarxRQYOvT4bPud9RXYD9AHPOuP63lRM5zQUfAkJCTgFoDbXFdXFz2mWh5N+eP6wPNSkus1s9Gvke7zIf3uhkpSf0HNeacNJwz2ED901EdSZ7VazWYz2gXBG8rT4U+cR4kzz0tBrdcmf/MCt/f+aiqVkfGP6MQHNviY7IV/gccj5p17Fj14Q7kcynTJD+P6wPGUY7NhyqYAy6PBcbrbe/fvqNNxf0S9uKt+4VWx0c/8pW+ju4jx/xacR01qUEGsJ9ptgWXYbARPYOujoefvzUCf2FSR0XrZDTzahP1Gg7H+/jP80R2W6G/1L+GGjtpHvwHPwNDkEp7L/8msUdxNdbOqBLfi9+PeuvyJ8KTxtA0MrwxPSxV43MFTHbevt6OJFY+HqJZ7dnSL6M2mn+8ODE+xmsvk3FatJHiUAk3svgeseYwUz+ZfOgaGp5lSsBrXZ8d3pHmApzJmb087u8uIe7SBEzK8RfR286/3B0ZWhseYm3Dvmkevkq+O3oP/pVnV4i4yUjy2v3XWtbJ71GJKVJsr7pT99FBB8IyPsOPxIHiGHGL+tg16YLr7mCkFq3FT/vlOmSd4yoW7x0eesJrrLqzhnCF5gsHDbi5TIvB0kfqURu0eG2YX012ow3o5iN5+FfzQ1M5OWyaeystB968R+tyM3MWWxy1KyzkzOMczyJSC1XhVajC1XsURu54NsdsDbpF/fn36Cbl/uus7hljlZXLWXj3VJfPEeS8K/2GULU9EtW3wQ/uoF7ZBPab2ldFHJzulFTvpxE6q0zuYmJnGC24PXCzs/v1qK9rHo6+Y3NiOT48P4Y/trFX//0YBvMb5wETUWzW0eGkDI98MEQ3e3sDwvEwZHnxgeGJaOh0c8OyGFnMRbflhqYmYu8AwThkFMIdTRtIZllM+GOCM6fOR50JKmWJSIpB6EA0l0dKFr/66qsDHUOBfAAAA//8DAFBLAwQUAAAACABSf0pGhI+kftcCAAAhDgAAHgAAAGNoYXJ0L3RoZW1lL3RoZW1lT3ZlcnJpZGUxLnhtbO1X3WoUMRS+VvAdwtzbWWsVKd2W7vZP+0u7LfTy7Gx2J938DEmmde6kvRQEsYo3gndeiFpowZv6NKsVrdBXMLO1NanNUBZBhGVhmZzzfSfnJCf5yMjYQ0bRJpaKCF4Obg2UAoR5JBqEt8rBam3q5r0AKQ28AVRwXA4yrIKx0RvXR2BYx5jhRcOVpIGRicPVMJSDWOtkOAxVZNygBkSCufE1hWSgzVC2woaELROf0XCwVLobMiA8MCGvmZgRlSs5ESMOzEy32GySCJ96Q8v9C94UXPvwuZ/BhpBTBpQbuhYKmnCkswQ3ITKEKlBSlwTNkVasA5QAF8qYS4OlqdJt85//hrpfQ0F4HgWDFcKyR+pP+1meSEWSJLocPDCTBBbu5PDdyeE+Ojnc62wfdLY/dnZ2OtsffOwZ4C2bffzm6Y9Xj9D3/dfHu88LSMomfXn/+POnZwVobaOPXux9Pdg7evnk29tdH2dcQt3m1AjDCi3gLbQsGHDvVLgue6DVYiA2bZy3FHDIiT7KpI4dykIGFHzgCnYXeU0S3vCip9MNp4iVWKaa+NCzMXPQ80LQipD+YmfN1M4apbxVkItMbfAywKY3leqFtphME3OWCHjxMXZSX6KmU6CFOdYo94k2xj7uOiHEKZtEUijR1GidoAoQ/4LVSF1fzpwhzGxiBgVtAg5zDVUE9U40gTddOJiFpt7gmDorPQ2pBuavAhi14XOgY2/iK5mMnI1RWppkMBVosoGV8hIXZeaUMGuut4JumacZc+FSk7YHnucshA2fEO1qDCzx10F4bBPuq7bpdkBLQvtzEvbZOx2bTQNe3CVrBOsebpJVc+9f3ly5J5Xec4aFe+Yz2gR8Ns1IaGnPuRgRfjUxuiBDd/oy1LMMjUsC9Kri0wVfVXKqQjbI/6k4E5DyJczjvuD0BacvOH9LcLq3xz+QGUtVjOGU7z6SmC54U/12G4MZu8+60Z9QSwMEFAAGAAgAAAAhAPzwneC+AAAAMQEAABoAAABjaGFydC9fcmVscy9jaGFydC54bWwucmVsc4SPwQrCMBBE74L/EPZu03oQkSa9iNCTIPoBIdm2wTYJSRT79y6eLAged4d5M1M3r2lkT4zJeiegKkpg6LQ31vUCbtfTZg8sZeWMGr1DATMmaOR6VV9wVJlMabAhMaK4JGDIORw4T3rASaXCB3SkdD5OKtMZex6Uvqse+bYsdzx+M0AumKw1AmJrKmDXOVDyf7bvOqvx6PVjQpd/RPBMvfBMc6M1SGAVe8wCPu+lWBVUHLis+WKofAMAAP//AwBQSwMEFAAGAAgAAAAhAITsoQcTAQAAVAIAABMAAABbQ29udGVudF9UeXBlc10ueG1spJLNTsMwDMfvSLxDlCtq0nFACK3dgY8jcBgPYFK3jciXkmxsb4/brhKbNi5crMT23/7FznK1s4ZtMSbtXcUXouQMnfKNdl3FP9YvxT1nKYNrwHiHFd9j4qv6+mq53gdMjNQuVbzPOTxImVSPFpLwAR1FWh8tZLrGTgZQX9ChvC3LO6m8y+hykYcavF4+YQsbk9nzjtwTyacNnD1OeUOrims76Ae/PKuIaNKJBEIwWkGmt8mta064igOTIOWYk3od0g2BX+gwRI6Zfjc46N5omFE3yN4h5lewRC5VT+fJir+LnKH0basVNl5tLM1MNBG+aTnWiLHqjHu5baadoBztnLT4N8VRuZlBjn+i/gEAAP//AwBQSwMEFAAGAAgAAAAhABmqkvPRAAAAswEAAAsAAABfcmVscy8ucmVsc6yQy4oCMRBF9wP+Q6i9Xd0uRAbTbkRwK/oBNUl1d7DzIImif2+c2UyLMJtZFpc693DXm5sdxZVjMt5JaKoaBDvltXG9hNNxN1+BSJmcptE7lnDnBJt29rE+8Ei5PKXBhCQKxSUJQ87hEzGpgS2lygd2Jel8tJTLGXsMpM7UMy7qeonxNwPaCVPstYS41wsQx3sozX+zfdcZxVuvLpZdflOBxpbuAqTYc5agBooZLWtDP1FTfdkA+N6k+U+Tqeur0rdYVaZ7uuBk6vYBAAD//wMAUEsBAi0AFAAGAAgAAAAhAO+F9G9tBQAArREAAA8AAAAAAAAAAAAAAAAAAAAAAGNoYXJ0L2NoYXJ0LnhtbFBLAQItABQABgAIAAAAIQC/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
  <p:tag name="COLORTYPE" val="SCHEME"/>
  <p:tag name="DEFINEDCOLORS" val="3,6,10,45,32,50,13,4,9,55,1"/>
  <p:tag name="NUMBERFORMAT" val="3"/>
  <p:tag name="LABELFORMAT" val="1"/>
</p:tagLst>
</file>

<file path=ppt/tags/tag16.xml><?xml version="1.0" encoding="utf-8"?>
<p:tagLst xmlns:a="http://schemas.openxmlformats.org/drawingml/2006/main" xmlns:r="http://schemas.openxmlformats.org/officeDocument/2006/relationships" xmlns:p="http://schemas.openxmlformats.org/presentationml/2006/main">
  <p:tag name="ZEROBASED" val="False"/>
</p:tagLst>
</file>

<file path=ppt/tags/tag17.xml><?xml version="1.0" encoding="utf-8"?>
<p:tagLst xmlns:a="http://schemas.openxmlformats.org/drawingml/2006/main" xmlns:r="http://schemas.openxmlformats.org/officeDocument/2006/relationships" xmlns:p="http://schemas.openxmlformats.org/presentationml/2006/main">
  <p:tag name="TYPE" val="MultiChoiceSlide"/>
  <p:tag name="HASRESULTS" val="False"/>
  <p:tag name="TPQUESTIONXML" val="﻿&lt;?xml version=&quot;1.0&quot; encoding=&quot;utf-8&quot;?&gt;&#10;&lt;questionlist&gt;&#10;    &lt;properties&gt;&#10;        &lt;guid&gt;FF90B9F4DEF34A0BA0FC9856332F48A5&lt;/guid&gt;&#10;        &lt;description /&gt;&#10;        &lt;date&gt;1/24/2018 11:03:37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F299FAF470354AB2B1434ABBAE8C411B&lt;/guid&gt;&#10;            &lt;repollguid&gt;739C53AC3EDF47F2AB7C7530F7E46EED&lt;/repollguid&gt;&#10;            &lt;sourceid&gt;1F166D3EEB8B4A9D8C37DA4295904A91&lt;/sourceid&gt;&#10;            &lt;questiontext&gt;What device can you install in your house that controls temperature based on predetermined time settings?&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answers&gt;&#10;                &lt;answer&gt;&#10;                    &lt;guid&gt;0CD2FDCFD47B44B3B672E759291DDF07&lt;/guid&gt;&#10;                    &lt;answertext&gt;Programmable thermostat&lt;/answertext&gt;&#10;                    &lt;valuetype&gt;1&lt;/valuetype&gt;&#10;                &lt;/answer&gt;&#10;                &lt;answer&gt;&#10;                    &lt;guid&gt;00F0CF39008F45B9A5A18F4A9B61FB0C&lt;/guid&gt;&#10;                    &lt;answertext&gt;HVAC&lt;/answertext&gt;&#10;                    &lt;valuetype&gt;-1&lt;/valuetype&gt;&#10;                &lt;/answer&gt;&#10;                &lt;answer&gt;&#10;                    &lt;guid&gt;CF1051FF8D264B38BC4CA86DE21359F3&lt;/guid&gt;&#10;                    &lt;answertext&gt;Thermometer&lt;/answertext&gt;&#10;                    &lt;valuetype&gt;-1&lt;/valuetype&gt;&#10;                &lt;/answer&gt;&#10;                &lt;answer&gt;&#10;                    &lt;guid&gt;E32BA5716DC04B82AD28DC16A951ECF3&lt;/guid&gt;&#10;                    &lt;answertext&gt;Ventilator&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Lst>
</file>

<file path=ppt/tags/tag18.xml><?xml version="1.0" encoding="utf-8"?>
<p:tagLst xmlns:a="http://schemas.openxmlformats.org/drawingml/2006/main" xmlns:r="http://schemas.openxmlformats.org/officeDocument/2006/relationships" xmlns:p="http://schemas.openxmlformats.org/presentationml/2006/main">
  <p:tag name="TYPE" val="0"/>
  <p:tag name="CHARTFORMAT" val="UEsDBBQABgAIAAAAIQDvhfRvbQUAAK0RAAAPAAAAY2hhcnQvY2hhcnQueG1s3Fhtb9s2EP4+YP/B0HfHliy/ok7h2M02zGmCJm23faMpSuZMkRpJOXaH/fcdXyTLbpAWdQoMy5dQx+Pp7rmHd2e9er3LWWtLpKKCT4Pwohu0CMcioTybBu8frtujoKU04gligpNpsCcqeH354w+v8ASvkdT3BcKkBUa4muBpsNa6mHQ6Cq9JjtSFKAiHvVTIHGl4lFknkegRjOesE3W7g441EngD6BsM5Ijy6rz8mvMiTSkmC4HLnHDtvJCEIQ0IqDUtVHAJwSVIk3DcjVtbxKZBN+gYIUM8cwLC2+/vnVCKkickmQvJAcaGfo4nM6aJ5GBqLriGt/k4869CKkdyUxZtLPICnFtRRvXeugsOgu35WkAcrXfkr5JKoqYBDuMKCFh+BkVOsRRKpPoCLHYcClU2jNlhZ9SJfD4g2DCeKL1nxAUUdiMTbad+r3XhGjG2QnhjsGko16qHfXPwFAxzCjN5g4rbrTyfQqssnAZMh0FL72CVbGC1yiIji4wMVskGVghjyARo+EUlgX0nqXV6laRX6QCqTgeQdot+JelXkkElGQStNaN8A5kw/4JWKtjPTlCtHIPsHTBooFKLB6oZWRBGNEk89k5rS8ljb2HUpNC/NXhmBb8fC2Y8m+2ORAWQsyBY061P6cCSuoMnB8MpE0KaN+g1xRtOVJPOoFnvK5qQj5D8Z3SbKoYjX1BvqhRM6JkkyFhnaC9KbVY54iViy/p5dyMSHwpJMuJA2j8l9ECMLnrHf9Gbds8fc1ANL8JBNx73RtHQLuI3bctlPHn0WF6Mx+Gg8Td059fV9qg7Gg/7URjGPVM9eu4qnDoPUB7iWiHZW8xNLTVRwtOCSmcOC+bMZ1BjCiiaXsxKBWWFJG5zi+R+Lpioak/oxIrYTNLkmAZCJsSb90VN78x7lZbvSGquOGTfSiiHtqB/Sd+SDMpPxRp/KFmumLLnirvz7+7lKzTh4poydm4jgADQhPFzzRwcMogYi0ZC0hQu0FJVZfyb25WDWQF0FsK1eFySjPDkV7L3RPI5hJ0PCPqz6UFVXkE2R/otyj35fUYUyO+JfFJ+R6SpeZ/ZvipXK0bu6afPTS0JAqIsKRSBo2NkZwAwbsOqVUo6Df6evxn0e8NZ2F4MruftOB302+PFOGwPoyiex+O4P7q6+ufQmqBknowJX2hNYbMt9f3VAQxx2J+YsJ/2FYgMLlpCV06DqCYuRjaKJu+9CNA28fEyr2+EFcFpf6lqI+7tX0xdI0XfNXXN+DJUfKSJ9pUp7Nc+oMJnG++hGUGSHdfQ7hffb6IwisM4iv2J042BK2rQreoTVhNeflzKAM6ZrSQHxRPTCiNwITNoC0mBoXYIc3zLKb9BO+Obwf2gmNjWeMRJtLsTnqUrFwzk7jrX0HDN3DmHPjENfiIwniEG06wo4TYAszckqW9Vjv4U8gGa3g0MXc44tB1nDDw53eMwC7tNDWegFtYOcODag3B75oKfPde8TEFrPU6DQQ9I8FRlMwD7WmRGRFVNDi5bdb7tXlUOzKjyB5E+UvPkUPNViq3YjGXcybD2HAPpbZoq4itR2PUU4+KmZJoutwygbKQWHKtJBFfwaTbV/jVI8gyboBdT71dF28bB59nl2/ET7IKfTd+ZVzXj/h+sqsvLM6yyW1dEPxLiM7ZyD+Z6ATc8JWDVnBjN+gNVt5z5ZuopmVBVXMEvuI2a+WKhCsT9TYUusgDuqVuYeaDsnHCwGs5eDPr/1LDztbVB716onK1Esq9NnTNEwWCm9L39leq+QJxnrHiJsdEWUjRJSPoOYlSfoMWMXJ2DOdJvwqh3hyQyCuaTwjSoPycYHcttA7ZdHL6yXP4LAAD//wMAUEsDBBQABgAIAAAAIQC/uqyqxgYAADYbAAAWAAAAY2hhcnQvbWVkaWEvaW1hZ2UxLmJtcOyY2VNTVxzH6T/Q58700bpUpU0IQh+qD636UHcWK0slcQPZusBYBWULYYtEBBsFTSAJssomEAjUhJhAQCABBGVRAqKyCQi4UO1M+733AnNluAxXsdMHfkPOnJz8zu/3+X3POfdy73d7HD63Ic0B7QZ8OLOfT2w+Q48y46c2NsRnzv5ZtVUF/q8KPCetjTS1Wp2dnX3lypX4+Hh0PjYyMvf39yOz0Wikp0Z2MMAwCIMD3DCIzkohzaemUqBYxKcMefEV46Cq1JsL9b2NvW/Hxsaqq6v1en1VVVVfXx8wAAN/gLFCYlIbociK3ymZCj74oKWnOHJQE2etzVl3TGsXPmUX8WKbtyolJaWgoECpVBYVFVEyIgiwl8OD0uYXmko9X7LG0GZq6Z2YmLBYLE2kLQh4SxVr+eNHq5KvSziw7ugtimfrCQV4bty4oVKpoqOjL5NWXl5uMBgWTF/0K3ji4uLgjEImRp4OmHJR79M7+U6hldywKW749Pd+WTKZDPVSuwIyQn8YUshFJ1ukh3oVXvrzTmsFGm7YJDdi+tvjiuTkZIpHp9MtmnTpQZDExsYCaWL0qTbhAOptTDm4/aQC9QJpu3/OPE9ISAhVb1ZWFngKLp0mefi3E53W8ivswqcJnmMZSUlJ4MnMzEQVS6dm+hVVX79+XZqcWCMmeBqSXXf6qUieyR0BOXK5nNIHYtIjVCtjLdJD8Cd4vNTkek1/41MskUjAA2bsH7o/275Bp4HyiF+f7OpwLI+oN4zgmdenp6eHHrNKGWOWEvvHkOj8xeFSav84+hQnJiaCBwWWlJTQ/dn2rfeajRJnq1JgSnJxOF5A8IRPzfNgpRbwQJ9mcj8bEp3WeBYTPJEvHb2LKB7oU1paypaB7t/f2Vwrce5TETyOJ4rsIgh9dgbO6rMYT8wsj8R5jQf4J+0iXzl4z+qDc1pWVkaPz7b/qMtce8G5Tymou+CCsLiYgGeX/zVq/4Cnu7ubHhPr1XTpIPQ0XnDmHcmxC5vkRb7a4l0iFovz8/M/nOdxt6UuyQX61BI8N0me57sDZOApLCxchEdB8fBRBU+QzT03wYsCz01cx8CTk5OTkZFB52fbB0/DRddZfXxKeZEvuWETewIIfRbl0Shimi8R+xl68viZJM9rjq8OV4+8vLzc3FwcebYMdP8nPRZceaA/6nU8WU7wnBsHT3p6OnikUumC9arMmOWpv+jCE2RR+nB8a6APeKAPjhg9Ptt+e50aPFgvnLL1R7UQn3tubAmeinSRmTxfpiRXHv864HnCGfAIhcK0tLTU1FTcMtgy0P3vmWZ5cH3D/ZEX9Zp7dmxvoIxJH3W6iDpf2HU8vsoO+0c4s9H3jlarxRQYOvT4bPud9RXYD9AHPOuP63lRM5zQUfAkJCTgFoDbXFdXFz2mWh5N+eP6wPNSkus1s9Gvke7zIf3uhkpSf0HNeacNJwz2ED901EdSZ7VazWYz2gXBG8rT4U+cR4kzz0tBrdcmf/MCt/f+aiqVkfGP6MQHNviY7IV/gccj5p17Fj14Q7kcynTJD+P6wPGUY7NhyqYAy6PBcbrbe/fvqNNxf0S9uKt+4VWx0c/8pW+ju4jx/xacR01qUEGsJ9ptgWXYbARPYOujoefvzUCf2FSR0XrZDTzahP1Gg7H+/jP80R2W6G/1L+GGjtpHvwHPwNDkEp7L/8msUdxNdbOqBLfi9+PeuvyJ8KTxtA0MrwxPSxV43MFTHbevt6OJFY+HqJZ7dnSL6M2mn+8ODE+xmsvk3FatJHiUAk3svgeseYwUz+ZfOgaGp5lSsBrXZ8d3pHmApzJmb087u8uIe7SBEzK8RfR286/3B0ZWhseYm3Dvmkevkq+O3oP/pVnV4i4yUjy2v3XWtbJ71GJKVJsr7pT99FBB8IyPsOPxIHiGHGL+tg16YLr7mCkFq3FT/vlOmSd4yoW7x0eesJrrLqzhnCF5gsHDbi5TIvB0kfqURu0eG2YX012ow3o5iN5+FfzQ1M5OWyaeystB968R+tyM3MWWxy1KyzkzOMczyJSC1XhVajC1XsURu54NsdsDbpF/fn36Cbl/uus7hljlZXLWXj3VJfPEeS8K/2GULU9EtW3wQ/uoF7ZBPab2ldFHJzulFTvpxE6q0zuYmJnGC24PXCzs/v1qK9rHo6+Y3NiOT48P4Y/trFX//0YBvMb5wETUWzW0eGkDI98MEQ3e3sDwvEwZHnxgeGJaOh0c8OyGFnMRbflhqYmYu8AwThkFMIdTRtIZllM+GOCM6fOR50JKmWJSIpB6EA0l0dKFr/66qsDHUOBfAAAA//8DAFBLAwQUAAAACABSf0pGhI+kftcCAAAhDgAAHgAAAGNoYXJ0L3RoZW1lL3RoZW1lT3ZlcnJpZGUxLnhtbO1X3WoUMRS+VvAdwtzbWWsVKd2W7vZP+0u7LfTy7Gx2J938DEmmde6kvRQEsYo3gndeiFpowZv6NKsVrdBXMLO1NanNUBZBhGVhmZzzfSfnJCf5yMjYQ0bRJpaKCF4Obg2UAoR5JBqEt8rBam3q5r0AKQ28AVRwXA4yrIKx0RvXR2BYx5jhRcOVpIGRicPVMJSDWOtkOAxVZNygBkSCufE1hWSgzVC2woaELROf0XCwVLobMiA8MCGvmZgRlSs5ESMOzEy32GySCJ96Q8v9C94UXPvwuZ/BhpBTBpQbuhYKmnCkswQ3ITKEKlBSlwTNkVasA5QAF8qYS4OlqdJt85//hrpfQ0F4HgWDFcKyR+pP+1meSEWSJLocPDCTBBbu5PDdyeE+Ojnc62wfdLY/dnZ2OtsffOwZ4C2bffzm6Y9Xj9D3/dfHu88LSMomfXn/+POnZwVobaOPXux9Pdg7evnk29tdH2dcQt3m1AjDCi3gLbQsGHDvVLgue6DVYiA2bZy3FHDIiT7KpI4dykIGFHzgCnYXeU0S3vCip9MNp4iVWKaa+NCzMXPQ80LQipD+YmfN1M4apbxVkItMbfAywKY3leqFtphME3OWCHjxMXZSX6KmU6CFOdYo94k2xj7uOiHEKZtEUijR1GidoAoQ/4LVSF1fzpwhzGxiBgVtAg5zDVUE9U40gTddOJiFpt7gmDorPQ2pBuavAhi14XOgY2/iK5mMnI1RWppkMBVosoGV8hIXZeaUMGuut4JumacZc+FSk7YHnucshA2fEO1qDCzx10F4bBPuq7bpdkBLQvtzEvbZOx2bTQNe3CVrBOsebpJVc+9f3ly5J5Xec4aFe+Yz2gR8Ns1IaGnPuRgRfjUxuiBDd/oy1LMMjUsC9Kri0wVfVXKqQjbI/6k4E5DyJczjvuD0BacvOH9LcLq3xz+QGUtVjOGU7z6SmC54U/12G4MZu8+60Z9QSwMEFAAGAAgAAAAhAPzwneC+AAAAMQEAABoAAABjaGFydC9fcmVscy9jaGFydC54bWwucmVsc4SPwQrCMBBE74L/EPZu03oQkSa9iNCTIPoBIdm2wTYJSRT79y6eLAged4d5M1M3r2lkT4zJeiegKkpg6LQ31vUCbtfTZg8sZeWMGr1DATMmaOR6VV9wVJlMabAhMaK4JGDIORw4T3rASaXCB3SkdD5OKtMZex6Uvqse+bYsdzx+M0AumKw1AmJrKmDXOVDyf7bvOqvx6PVjQpd/RPBMvfBMc6M1SGAVe8wCPu+lWBVUHLis+WKofAMAAP//AwBQSwMEFAAGAAgAAAAhAITsoQcTAQAAVAIAABMAAABbQ29udGVudF9UeXBlc10ueG1spJLNTsMwDMfvSLxDlCtq0nFACK3dgY8jcBgPYFK3jciXkmxsb4/brhKbNi5crMT23/7FznK1s4ZtMSbtXcUXouQMnfKNdl3FP9YvxT1nKYNrwHiHFd9j4qv6+mq53gdMjNQuVbzPOTxImVSPFpLwAR1FWh8tZLrGTgZQX9ChvC3LO6m8y+hykYcavF4+YQsbk9nzjtwTyacNnD1OeUOrims76Ae/PKuIaNKJBEIwWkGmt8mta064igOTIOWYk3od0g2BX+gwRI6Zfjc46N5omFE3yN4h5lewRC5VT+fJir+LnKH0basVNl5tLM1MNBG+aTnWiLHqjHu5baadoBztnLT4N8VRuZlBjn+i/gEAAP//AwBQSwMEFAAGAAgAAAAhABmqkvPRAAAAswEAAAsAAABfcmVscy8ucmVsc6yQy4oCMRBF9wP+Q6i9Xd0uRAbTbkRwK/oBNUl1d7DzIImif2+c2UyLMJtZFpc693DXm5sdxZVjMt5JaKoaBDvltXG9hNNxN1+BSJmcptE7lnDnBJt29rE+8Ei5PKXBhCQKxSUJQ87hEzGpgS2lygd2Jel8tJTLGXsMpM7UMy7qeonxNwPaCVPstYS41wsQx3sozX+zfdcZxVuvLpZdflOBxpbuAqTYc5agBooZLWtDP1FTfdkA+N6k+U+Tqeur0rdYVaZ7uuBk6vYBAAD//wMAUEsBAi0AFAAGAAgAAAAhAO+F9G9tBQAArREAAA8AAAAAAAAAAAAAAAAAAAAAAGNoYXJ0L2NoYXJ0LnhtbFBLAQItABQABgAIAAAAIQC/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
  <p:tag name="COLORTYPE" val="SCHEME"/>
  <p:tag name="DEFINEDCOLORS" val="3,6,10,45,32,50,13,4,9,55,1"/>
  <p:tag name="NUMBERFORMAT" val="3"/>
  <p:tag name="LABELFORMAT" val="1"/>
</p:tagLst>
</file>

<file path=ppt/tags/tag19.xml><?xml version="1.0" encoding="utf-8"?>
<p:tagLst xmlns:a="http://schemas.openxmlformats.org/drawingml/2006/main" xmlns:r="http://schemas.openxmlformats.org/officeDocument/2006/relationships" xmlns:p="http://schemas.openxmlformats.org/presentationml/2006/main">
  <p:tag name="ZEROBASED" val="False"/>
</p:tagLst>
</file>

<file path=ppt/tags/tag2.xml><?xml version="1.0" encoding="utf-8"?>
<p:tagLst xmlns:a="http://schemas.openxmlformats.org/drawingml/2006/main" xmlns:r="http://schemas.openxmlformats.org/officeDocument/2006/relationships" xmlns:p="http://schemas.openxmlformats.org/presentationml/2006/main">
  <p:tag name="TYPE" val="MultiChoiceSlide"/>
  <p:tag name="HASRESULTS" val="False"/>
  <p:tag name="TPQUESTIONXML" val="﻿&lt;?xml version=&quot;1.0&quot; encoding=&quot;utf-8&quot;?&gt;&#10;&lt;questionlist&gt;&#10;    &lt;properties&gt;&#10;        &lt;guid&gt;65924B82A82F49139DCECFDE018E1B8F&lt;/guid&gt;&#10;        &lt;description /&gt;&#10;        &lt;date&gt;1/22/2018 2:31:47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E9952991BB6B4EC492940BE9C3477199&lt;/guid&gt;&#10;            &lt;repollguid&gt;1FFB8847B5D3431DB7181893FDF081B0&lt;/repollguid&gt;&#10;            &lt;sourceid&gt;0A465DCB16A74F7E8C5AFC93045D0249&lt;/sourceid&gt;&#10;            &lt;questiontext&gt;A group of ferrets is called a(n)…&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answers&gt;&#10;                &lt;answer&gt;&#10;                    &lt;guid&gt;AB26016B9E614C7886163C28FB2825CE&lt;/guid&gt;&#10;                    &lt;answertext&gt;Fumble&lt;/answertext&gt;&#10;                    &lt;valuetype&gt;-1&lt;/valuetype&gt;&#10;                &lt;/answer&gt;&#10;                &lt;answer&gt;&#10;                    &lt;guid&gt;70C444B300294588B22E1189BDF10C68&lt;/guid&gt;&#10;                    &lt;answertext&gt;Pack&lt;/answertext&gt;&#10;                    &lt;valuetype&gt;-1&lt;/valuetype&gt;&#10;                &lt;/answer&gt;&#10;                &lt;answer&gt;&#10;                    &lt;guid&gt;A2E6E220FF324D1EA8AF1BDDD1F0C755&lt;/guid&gt;&#10;                    &lt;answertext&gt;Business&lt;/answertext&gt;&#10;                    &lt;valuetype&gt;1&lt;/valuetype&gt;&#10;                &lt;/answer&gt;&#10;                &lt;answer&gt;&#10;                    &lt;guid&gt;6DD6BAD08C254C89A3912FA2576DF57F&lt;/guid&gt;&#10;                    &lt;answertext&gt;Enterprise&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Lst>
</file>

<file path=ppt/tags/tag20.xml><?xml version="1.0" encoding="utf-8"?>
<p:tagLst xmlns:a="http://schemas.openxmlformats.org/drawingml/2006/main" xmlns:r="http://schemas.openxmlformats.org/officeDocument/2006/relationships" xmlns:p="http://schemas.openxmlformats.org/presentationml/2006/main">
  <p:tag name="TYPE" val="MultiChoiceSlide"/>
  <p:tag name="HASRESULTS" val="False"/>
  <p:tag name="TPQUESTIONXML" val="﻿&lt;?xml version=&quot;1.0&quot; encoding=&quot;utf-8&quot;?&gt;&#10;&lt;questionlist&gt;&#10;    &lt;properties&gt;&#10;        &lt;guid&gt;FF90B9F4DEF34A0BA0FC9856332F48A5&lt;/guid&gt;&#10;        &lt;description /&gt;&#10;        &lt;date&gt;1/24/2018 11:03:37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55DACACB27DF4B8BB1990933D426305F&lt;/guid&gt;&#10;            &lt;repollguid&gt;739C53AC3EDF47F2AB7C7530F7E46EED&lt;/repollguid&gt;&#10;            &lt;sourceid&gt;1F166D3EEB8B4A9D8C37DA4295904A91&lt;/sourceid&gt;&#10;            &lt;questiontext&gt;Why are LED bulbs the most efficient?&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answers&gt;&#10;                &lt;answer&gt;&#10;                    &lt;guid&gt;0CD2FDCFD47B44B3B672E759291DDF07&lt;/guid&gt;&#10;                    &lt;answertext&gt;They generate little heat, so the majority of energy they consume is given off as just light.&lt;/answertext&gt;&#10;                    &lt;valuetype&gt;-1&lt;/valuetype&gt;&#10;                &lt;/answer&gt;&#10;                &lt;answer&gt;&#10;                    &lt;guid&gt;00F0CF39008F45B9A5A18F4A9B61FB0C&lt;/guid&gt;&#10;                    &lt;answertext&gt;They last longer.&lt;/answertext&gt;&#10;                    &lt;valuetype&gt;-1&lt;/valuetype&gt;&#10;                &lt;/answer&gt;&#10;                &lt;answer&gt;&#10;                    &lt;guid&gt;CF1051FF8D264B38BC4CA86DE21359F3&lt;/guid&gt;&#10;                    &lt;answertext&gt;They contain mercury gas which extends their life span.&lt;/answertext&gt;&#10;                    &lt;valuetype&gt;-1&lt;/valuetype&gt;&#10;                &lt;/answer&gt;&#10;                &lt;answer&gt;&#10;                    &lt;guid&gt;E32BA5716DC04B82AD28DC16A951ECF3&lt;/guid&gt;&#10;                    &lt;answertext&gt;Both A and B&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Lst>
</file>

<file path=ppt/tags/tag21.xml><?xml version="1.0" encoding="utf-8"?>
<p:tagLst xmlns:a="http://schemas.openxmlformats.org/drawingml/2006/main" xmlns:r="http://schemas.openxmlformats.org/officeDocument/2006/relationships" xmlns:p="http://schemas.openxmlformats.org/presentationml/2006/main">
  <p:tag name="TYPE" val="0"/>
  <p:tag name="CHARTFORMAT" val="UEsDBBQABgAIAAAAIQDvhfRvbQUAAK0RAAAPAAAAY2hhcnQvY2hhcnQueG1s3Fhtb9s2EP4+YP/B0HfHliy/ok7h2M02zGmCJm23faMpSuZMkRpJOXaH/fcdXyTLbpAWdQoMy5dQx+Pp7rmHd2e9er3LWWtLpKKCT4Pwohu0CMcioTybBu8frtujoKU04gligpNpsCcqeH354w+v8ASvkdT3BcKkBUa4muBpsNa6mHQ6Cq9JjtSFKAiHvVTIHGl4lFknkegRjOesE3W7g441EngD6BsM5Ijy6rz8mvMiTSkmC4HLnHDtvJCEIQ0IqDUtVHAJwSVIk3DcjVtbxKZBN+gYIUM8cwLC2+/vnVCKkickmQvJAcaGfo4nM6aJ5GBqLriGt/k4869CKkdyUxZtLPICnFtRRvXeugsOgu35WkAcrXfkr5JKoqYBDuMKCFh+BkVOsRRKpPoCLHYcClU2jNlhZ9SJfD4g2DCeKL1nxAUUdiMTbad+r3XhGjG2QnhjsGko16qHfXPwFAxzCjN5g4rbrTyfQqssnAZMh0FL72CVbGC1yiIji4wMVskGVghjyARo+EUlgX0nqXV6laRX6QCqTgeQdot+JelXkkElGQStNaN8A5kw/4JWKtjPTlCtHIPsHTBooFKLB6oZWRBGNEk89k5rS8ljb2HUpNC/NXhmBb8fC2Y8m+2ORAWQsyBY061P6cCSuoMnB8MpE0KaN+g1xRtOVJPOoFnvK5qQj5D8Z3SbKoYjX1BvqhRM6JkkyFhnaC9KbVY54iViy/p5dyMSHwpJMuJA2j8l9ECMLnrHf9Gbds8fc1ANL8JBNx73RtHQLuI3bctlPHn0WF6Mx+Gg8Td059fV9qg7Gg/7URjGPVM9eu4qnDoPUB7iWiHZW8xNLTVRwtOCSmcOC+bMZ1BjCiiaXsxKBWWFJG5zi+R+Lpioak/oxIrYTNLkmAZCJsSb90VN78x7lZbvSGquOGTfSiiHtqB/Sd+SDMpPxRp/KFmumLLnirvz7+7lKzTh4poydm4jgADQhPFzzRwcMogYi0ZC0hQu0FJVZfyb25WDWQF0FsK1eFySjPDkV7L3RPI5hJ0PCPqz6UFVXkE2R/otyj35fUYUyO+JfFJ+R6SpeZ/ZvipXK0bu6afPTS0JAqIsKRSBo2NkZwAwbsOqVUo6Df6evxn0e8NZ2F4MruftOB302+PFOGwPoyiex+O4P7q6+ufQmqBknowJX2hNYbMt9f3VAQxx2J+YsJ/2FYgMLlpCV06DqCYuRjaKJu+9CNA28fEyr2+EFcFpf6lqI+7tX0xdI0XfNXXN+DJUfKSJ9pUp7Nc+oMJnG++hGUGSHdfQ7hffb6IwisM4iv2J042BK2rQreoTVhNeflzKAM6ZrSQHxRPTCiNwITNoC0mBoXYIc3zLKb9BO+Obwf2gmNjWeMRJtLsTnqUrFwzk7jrX0HDN3DmHPjENfiIwniEG06wo4TYAszckqW9Vjv4U8gGa3g0MXc44tB1nDDw53eMwC7tNDWegFtYOcODag3B75oKfPde8TEFrPU6DQQ9I8FRlMwD7WmRGRFVNDi5bdb7tXlUOzKjyB5E+UvPkUPNViq3YjGXcybD2HAPpbZoq4itR2PUU4+KmZJoutwygbKQWHKtJBFfwaTbV/jVI8gyboBdT71dF28bB59nl2/ET7IKfTd+ZVzXj/h+sqsvLM6yyW1dEPxLiM7ZyD+Z6ATc8JWDVnBjN+gNVt5z5ZuopmVBVXMEvuI2a+WKhCsT9TYUusgDuqVuYeaDsnHCwGs5eDPr/1LDztbVB716onK1Esq9NnTNEwWCm9L39leq+QJxnrHiJsdEWUjRJSPoOYlSfoMWMXJ2DOdJvwqh3hyQyCuaTwjSoPycYHcttA7ZdHL6yXP4LAAD//wMAUEsDBBQABgAIAAAAIQC/uqyqxgYAADYbAAAWAAAAY2hhcnQvbWVkaWEvaW1hZ2UxLmJtcOyY2VNTVxzH6T/Q58700bpUpU0IQh+qD636UHcWK0slcQPZusBYBWULYYtEBBsFTSAJssomEAjUhJhAQCABBGVRAqKyCQi4UO1M+733AnNluAxXsdMHfkPOnJz8zu/3+X3POfdy73d7HD63Ic0B7QZ8OLOfT2w+Q48y46c2NsRnzv5ZtVUF/q8KPCetjTS1Wp2dnX3lypX4+Hh0PjYyMvf39yOz0Wikp0Z2MMAwCIMD3DCIzkohzaemUqBYxKcMefEV46Cq1JsL9b2NvW/Hxsaqq6v1en1VVVVfXx8wAAN/gLFCYlIbociK3ymZCj74oKWnOHJQE2etzVl3TGsXPmUX8WKbtyolJaWgoECpVBYVFVEyIgiwl8OD0uYXmko9X7LG0GZq6Z2YmLBYLE2kLQh4SxVr+eNHq5KvSziw7ugtimfrCQV4bty4oVKpoqOjL5NWXl5uMBgWTF/0K3ji4uLgjEImRp4OmHJR79M7+U6hldywKW749Pd+WTKZDPVSuwIyQn8YUshFJ1ukh3oVXvrzTmsFGm7YJDdi+tvjiuTkZIpHp9MtmnTpQZDExsYCaWL0qTbhAOptTDm4/aQC9QJpu3/OPE9ISAhVb1ZWFngKLp0mefi3E53W8ivswqcJnmMZSUlJ4MnMzEQVS6dm+hVVX79+XZqcWCMmeBqSXXf6qUieyR0BOXK5nNIHYtIjVCtjLdJD8Cd4vNTkek1/41MskUjAA2bsH7o/275Bp4HyiF+f7OpwLI+oN4zgmdenp6eHHrNKGWOWEvvHkOj8xeFSav84+hQnJiaCBwWWlJTQ/dn2rfeajRJnq1JgSnJxOF5A8IRPzfNgpRbwQJ9mcj8bEp3WeBYTPJEvHb2LKB7oU1paypaB7t/f2Vwrce5TETyOJ4rsIgh9dgbO6rMYT8wsj8R5jQf4J+0iXzl4z+qDc1pWVkaPz7b/qMtce8G5Tymou+CCsLiYgGeX/zVq/4Cnu7ubHhPr1XTpIPQ0XnDmHcmxC5vkRb7a4l0iFovz8/M/nOdxt6UuyQX61BI8N0me57sDZOApLCxchEdB8fBRBU+QzT03wYsCz01cx8CTk5OTkZFB52fbB0/DRddZfXxKeZEvuWETewIIfRbl0Shimi8R+xl68viZJM9rjq8OV4+8vLzc3FwcebYMdP8nPRZceaA/6nU8WU7wnBsHT3p6OnikUumC9arMmOWpv+jCE2RR+nB8a6APeKAPjhg9Ptt+e50aPFgvnLL1R7UQn3tubAmeinSRmTxfpiRXHv864HnCGfAIhcK0tLTU1FTcMtgy0P3vmWZ5cH3D/ZEX9Zp7dmxvoIxJH3W6iDpf2HU8vsoO+0c4s9H3jlarxRQYOvT4bPud9RXYD9AHPOuP63lRM5zQUfAkJCTgFoDbXFdXFz2mWh5N+eP6wPNSkus1s9Gvke7zIf3uhkpSf0HNeacNJwz2ED901EdSZ7VazWYz2gXBG8rT4U+cR4kzz0tBrdcmf/MCt/f+aiqVkfGP6MQHNviY7IV/gccj5p17Fj14Q7kcynTJD+P6wPGUY7NhyqYAy6PBcbrbe/fvqNNxf0S9uKt+4VWx0c/8pW+ju4jx/xacR01qUEGsJ9ptgWXYbARPYOujoefvzUCf2FSR0XrZDTzahP1Gg7H+/jP80R2W6G/1L+GGjtpHvwHPwNDkEp7L/8msUdxNdbOqBLfi9+PeuvyJ8KTxtA0MrwxPSxV43MFTHbevt6OJFY+HqJZ7dnSL6M2mn+8ODE+xmsvk3FatJHiUAk3svgeseYwUz+ZfOgaGp5lSsBrXZ8d3pHmApzJmb087u8uIe7SBEzK8RfR286/3B0ZWhseYm3Dvmkevkq+O3oP/pVnV4i4yUjy2v3XWtbJ71GJKVJsr7pT99FBB8IyPsOPxIHiGHGL+tg16YLr7mCkFq3FT/vlOmSd4yoW7x0eesJrrLqzhnCF5gsHDbi5TIvB0kfqURu0eG2YX012ow3o5iN5+FfzQ1M5OWyaeystB968R+tyM3MWWxy1KyzkzOMczyJSC1XhVajC1XsURu54NsdsDbpF/fn36Cbl/uus7hljlZXLWXj3VJfPEeS8K/2GULU9EtW3wQ/uoF7ZBPab2ldFHJzulFTvpxE6q0zuYmJnGC24PXCzs/v1qK9rHo6+Y3NiOT48P4Y/trFX//0YBvMb5wETUWzW0eGkDI98MEQ3e3sDwvEwZHnxgeGJaOh0c8OyGFnMRbflhqYmYu8AwThkFMIdTRtIZllM+GOCM6fOR50JKmWJSIpB6EA0l0dKFr/66qsDHUOBfAAAA//8DAFBLAwQUAAAACABSf0pGhI+kftcCAAAhDgAAHgAAAGNoYXJ0L3RoZW1lL3RoZW1lT3ZlcnJpZGUxLnhtbO1X3WoUMRS+VvAdwtzbWWsVKd2W7vZP+0u7LfTy7Gx2J938DEmmde6kvRQEsYo3gndeiFpowZv6NKsVrdBXMLO1NanNUBZBhGVhmZzzfSfnJCf5yMjYQ0bRJpaKCF4Obg2UAoR5JBqEt8rBam3q5r0AKQ28AVRwXA4yrIKx0RvXR2BYx5jhRcOVpIGRicPVMJSDWOtkOAxVZNygBkSCufE1hWSgzVC2woaELROf0XCwVLobMiA8MCGvmZgRlSs5ESMOzEy32GySCJ96Q8v9C94UXPvwuZ/BhpBTBpQbuhYKmnCkswQ3ITKEKlBSlwTNkVasA5QAF8qYS4OlqdJt85//hrpfQ0F4HgWDFcKyR+pP+1meSEWSJLocPDCTBBbu5PDdyeE+Ojnc62wfdLY/dnZ2OtsffOwZ4C2bffzm6Y9Xj9D3/dfHu88LSMomfXn/+POnZwVobaOPXux9Pdg7evnk29tdH2dcQt3m1AjDCi3gLbQsGHDvVLgue6DVYiA2bZy3FHDIiT7KpI4dykIGFHzgCnYXeU0S3vCip9MNp4iVWKaa+NCzMXPQ80LQipD+YmfN1M4apbxVkItMbfAywKY3leqFtphME3OWCHjxMXZSX6KmU6CFOdYo94k2xj7uOiHEKZtEUijR1GidoAoQ/4LVSF1fzpwhzGxiBgVtAg5zDVUE9U40gTddOJiFpt7gmDorPQ2pBuavAhi14XOgY2/iK5mMnI1RWppkMBVosoGV8hIXZeaUMGuut4JumacZc+FSk7YHnucshA2fEO1qDCzx10F4bBPuq7bpdkBLQvtzEvbZOx2bTQNe3CVrBOsebpJVc+9f3ly5J5Xec4aFe+Yz2gR8Ns1IaGnPuRgRfjUxuiBDd/oy1LMMjUsC9Kri0wVfVXKqQjbI/6k4E5DyJczjvuD0BacvOH9LcLq3xz+QGUtVjOGU7z6SmC54U/12G4MZu8+60Z9QSwMEFAAGAAgAAAAhAPzwneC+AAAAMQEAABoAAABjaGFydC9fcmVscy9jaGFydC54bWwucmVsc4SPwQrCMBBE74L/EPZu03oQkSa9iNCTIPoBIdm2wTYJSRT79y6eLAged4d5M1M3r2lkT4zJeiegKkpg6LQ31vUCbtfTZg8sZeWMGr1DATMmaOR6VV9wVJlMabAhMaK4JGDIORw4T3rASaXCB3SkdD5OKtMZex6Uvqse+bYsdzx+M0AumKw1AmJrKmDXOVDyf7bvOqvx6PVjQpd/RPBMvfBMc6M1SGAVe8wCPu+lWBVUHLis+WKofAMAAP//AwBQSwMEFAAGAAgAAAAhAITsoQcTAQAAVAIAABMAAABbQ29udGVudF9UeXBlc10ueG1spJLNTsMwDMfvSLxDlCtq0nFACK3dgY8jcBgPYFK3jciXkmxsb4/brhKbNi5crMT23/7FznK1s4ZtMSbtXcUXouQMnfKNdl3FP9YvxT1nKYNrwHiHFd9j4qv6+mq53gdMjNQuVbzPOTxImVSPFpLwAR1FWh8tZLrGTgZQX9ChvC3LO6m8y+hykYcavF4+YQsbk9nzjtwTyacNnD1OeUOrims76Ae/PKuIaNKJBEIwWkGmt8mta064igOTIOWYk3od0g2BX+gwRI6Zfjc46N5omFE3yN4h5lewRC5VT+fJir+LnKH0basVNl5tLM1MNBG+aTnWiLHqjHu5baadoBztnLT4N8VRuZlBjn+i/gEAAP//AwBQSwMEFAAGAAgAAAAhABmqkvPRAAAAswEAAAsAAABfcmVscy8ucmVsc6yQy4oCMRBF9wP+Q6i9Xd0uRAbTbkRwK/oBNUl1d7DzIImif2+c2UyLMJtZFpc693DXm5sdxZVjMt5JaKoaBDvltXG9hNNxN1+BSJmcptE7lnDnBJt29rE+8Ei5PKXBhCQKxSUJQ87hEzGpgS2lygd2Jel8tJTLGXsMpM7UMy7qeonxNwPaCVPstYS41wsQx3sozX+zfdcZxVuvLpZdflOBxpbuAqTYc5agBooZLWtDP1FTfdkA+N6k+U+Tqeur0rdYVaZ7uuBk6vYBAAD//wMAUEsBAi0AFAAGAAgAAAAhAO+F9G9tBQAArREAAA8AAAAAAAAAAAAAAAAAAAAAAGNoYXJ0L2NoYXJ0LnhtbFBLAQItABQABgAIAAAAIQC/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
  <p:tag name="COLORTYPE" val="SCHEME"/>
  <p:tag name="DEFINEDCOLORS" val="3,6,10,45,32,50,13,4,9,55,1"/>
  <p:tag name="LABELFORMAT" val="1"/>
  <p:tag name="NUMBERFORMAT" val="3"/>
</p:tagLst>
</file>

<file path=ppt/tags/tag22.xml><?xml version="1.0" encoding="utf-8"?>
<p:tagLst xmlns:a="http://schemas.openxmlformats.org/drawingml/2006/main" xmlns:r="http://schemas.openxmlformats.org/officeDocument/2006/relationships" xmlns:p="http://schemas.openxmlformats.org/presentationml/2006/main">
  <p:tag name="ZEROBASED" val="False"/>
</p:tagLst>
</file>

<file path=ppt/tags/tag23.xml><?xml version="1.0" encoding="utf-8"?>
<p:tagLst xmlns:a="http://schemas.openxmlformats.org/drawingml/2006/main" xmlns:r="http://schemas.openxmlformats.org/officeDocument/2006/relationships" xmlns:p="http://schemas.openxmlformats.org/presentationml/2006/main">
  <p:tag name="TYPE" val="MultiChoiceSlide"/>
  <p:tag name="HASRESULTS" val="False"/>
  <p:tag name="TPQUESTIONXML" val="﻿&lt;?xml version=&quot;1.0&quot; encoding=&quot;utf-8&quot;?&gt;&#10;&lt;questionlist&gt;&#10;    &lt;properties&gt;&#10;        &lt;guid&gt;FF90B9F4DEF34A0BA0FC9856332F48A5&lt;/guid&gt;&#10;        &lt;description /&gt;&#10;        &lt;date&gt;1/24/2018 11:03:37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BA2F8FA124A54589843A9D3368A87819&lt;/guid&gt;&#10;            &lt;repollguid&gt;739C53AC3EDF47F2AB7C7530F7E46EED&lt;/repollguid&gt;&#10;            &lt;sourceid&gt;1F166D3EEB8B4A9D8C37DA4295904A91&lt;/sourceid&gt;&#10;            &lt;questiontext&gt;What installations can be made in a home to reduce water use?&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answers&gt;&#10;                &lt;answer&gt;&#10;                    &lt;guid&gt;0CD2FDCFD47B44B3B672E759291DDF07&lt;/guid&gt;&#10;                    &lt;answertext&gt;Low-flow toilets&lt;/answertext&gt;&#10;                    &lt;valuetype&gt;-1&lt;/valuetype&gt;&#10;                &lt;/answer&gt;&#10;                &lt;answer&gt;&#10;                    &lt;guid&gt;00F0CF39008F45B9A5A18F4A9B61FB0C&lt;/guid&gt;&#10;                    &lt;answertext&gt;Low-flow showerheads&lt;/answertext&gt;&#10;                    &lt;valuetype&gt;-1&lt;/valuetype&gt;&#10;                &lt;/answer&gt;&#10;                &lt;answer&gt;&#10;                    &lt;guid&gt;CF1051FF8D264B38BC4CA86DE21359F3&lt;/guid&gt;&#10;                    &lt;answertext&gt;Sink aerators&lt;/answertext&gt;&#10;                    &lt;valuetype&gt;-1&lt;/valuetype&gt;&#10;                &lt;/answer&gt;&#10;                &lt;answer&gt;&#10;                    &lt;guid&gt;E32BA5716DC04B82AD28DC16A951ECF3&lt;/guid&gt;&#10;                    &lt;answertext&gt;All of the above&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Lst>
</file>

<file path=ppt/tags/tag24.xml><?xml version="1.0" encoding="utf-8"?>
<p:tagLst xmlns:a="http://schemas.openxmlformats.org/drawingml/2006/main" xmlns:r="http://schemas.openxmlformats.org/officeDocument/2006/relationships" xmlns:p="http://schemas.openxmlformats.org/presentationml/2006/main">
  <p:tag name="TYPE" val="0"/>
  <p:tag name="CHARTFORMAT" val="UEsDBBQABgAIAAAAIQDvhfRvbQUAAK0RAAAPAAAAY2hhcnQvY2hhcnQueG1s3Fhtb9s2EP4+YP/B0HfHliy/ok7h2M02zGmCJm23faMpSuZMkRpJOXaH/fcdXyTLbpAWdQoMy5dQx+Pp7rmHd2e9er3LWWtLpKKCT4Pwohu0CMcioTybBu8frtujoKU04gligpNpsCcqeH354w+v8ASvkdT3BcKkBUa4muBpsNa6mHQ6Cq9JjtSFKAiHvVTIHGl4lFknkegRjOesE3W7g441EngD6BsM5Ijy6rz8mvMiTSkmC4HLnHDtvJCEIQ0IqDUtVHAJwSVIk3DcjVtbxKZBN+gYIUM8cwLC2+/vnVCKkickmQvJAcaGfo4nM6aJ5GBqLriGt/k4869CKkdyUxZtLPICnFtRRvXeugsOgu35WkAcrXfkr5JKoqYBDuMKCFh+BkVOsRRKpPoCLHYcClU2jNlhZ9SJfD4g2DCeKL1nxAUUdiMTbad+r3XhGjG2QnhjsGko16qHfXPwFAxzCjN5g4rbrTyfQqssnAZMh0FL72CVbGC1yiIji4wMVskGVghjyARo+EUlgX0nqXV6laRX6QCqTgeQdot+JelXkkElGQStNaN8A5kw/4JWKtjPTlCtHIPsHTBooFKLB6oZWRBGNEk89k5rS8ljb2HUpNC/NXhmBb8fC2Y8m+2ORAWQsyBY061P6cCSuoMnB8MpE0KaN+g1xRtOVJPOoFnvK5qQj5D8Z3SbKoYjX1BvqhRM6JkkyFhnaC9KbVY54iViy/p5dyMSHwpJMuJA2j8l9ECMLnrHf9Gbds8fc1ANL8JBNx73RtHQLuI3bctlPHn0WF6Mx+Gg8Td059fV9qg7Gg/7URjGPVM9eu4qnDoPUB7iWiHZW8xNLTVRwtOCSmcOC+bMZ1BjCiiaXsxKBWWFJG5zi+R+Lpioak/oxIrYTNLkmAZCJsSb90VN78x7lZbvSGquOGTfSiiHtqB/Sd+SDMpPxRp/KFmumLLnirvz7+7lKzTh4poydm4jgADQhPFzzRwcMogYi0ZC0hQu0FJVZfyb25WDWQF0FsK1eFySjPDkV7L3RPI5hJ0PCPqz6UFVXkE2R/otyj35fUYUyO+JfFJ+R6SpeZ/ZvipXK0bu6afPTS0JAqIsKRSBo2NkZwAwbsOqVUo6Df6evxn0e8NZ2F4MruftOB302+PFOGwPoyiex+O4P7q6+ufQmqBknowJX2hNYbMt9f3VAQxx2J+YsJ/2FYgMLlpCV06DqCYuRjaKJu+9CNA28fEyr2+EFcFpf6lqI+7tX0xdI0XfNXXN+DJUfKSJ9pUp7Nc+oMJnG++hGUGSHdfQ7hffb6IwisM4iv2J042BK2rQreoTVhNeflzKAM6ZrSQHxRPTCiNwITNoC0mBoXYIc3zLKb9BO+Obwf2gmNjWeMRJtLsTnqUrFwzk7jrX0HDN3DmHPjENfiIwniEG06wo4TYAszckqW9Vjv4U8gGa3g0MXc44tB1nDDw53eMwC7tNDWegFtYOcODag3B75oKfPde8TEFrPU6DQQ9I8FRlMwD7WmRGRFVNDi5bdb7tXlUOzKjyB5E+UvPkUPNViq3YjGXcybD2HAPpbZoq4itR2PUU4+KmZJoutwygbKQWHKtJBFfwaTbV/jVI8gyboBdT71dF28bB59nl2/ET7IKfTd+ZVzXj/h+sqsvLM6yyW1dEPxLiM7ZyD+Z6ATc8JWDVnBjN+gNVt5z5ZuopmVBVXMEvuI2a+WKhCsT9TYUusgDuqVuYeaDsnHCwGs5eDPr/1LDztbVB716onK1Esq9NnTNEwWCm9L39leq+QJxnrHiJsdEWUjRJSPoOYlSfoMWMXJ2DOdJvwqh3hyQyCuaTwjSoPycYHcttA7ZdHL6yXP4LAAD//wMAUEsDBBQABgAIAAAAIQC/uqyqxgYAADYbAAAWAAAAY2hhcnQvbWVkaWEvaW1hZ2UxLmJtcOyY2VNTVxzH6T/Q58700bpUpU0IQh+qD636UHcWK0slcQPZusBYBWULYYtEBBsFTSAJssomEAjUhJhAQCABBGVRAqKyCQi4UO1M+733AnNluAxXsdMHfkPOnJz8zu/3+X3POfdy73d7HD63Ic0B7QZ8OLOfT2w+Q48y46c2NsRnzv5ZtVUF/q8KPCetjTS1Wp2dnX3lypX4+Hh0PjYyMvf39yOz0Wikp0Z2MMAwCIMD3DCIzkohzaemUqBYxKcMefEV46Cq1JsL9b2NvW/Hxsaqq6v1en1VVVVfXx8wAAN/gLFCYlIbociK3ymZCj74oKWnOHJQE2etzVl3TGsXPmUX8WKbtyolJaWgoECpVBYVFVEyIgiwl8OD0uYXmko9X7LG0GZq6Z2YmLBYLE2kLQh4SxVr+eNHq5KvSziw7ugtimfrCQV4bty4oVKpoqOjL5NWXl5uMBgWTF/0K3ji4uLgjEImRp4OmHJR79M7+U6hldywKW749Pd+WTKZDPVSuwIyQn8YUshFJ1ukh3oVXvrzTmsFGm7YJDdi+tvjiuTkZIpHp9MtmnTpQZDExsYCaWL0qTbhAOptTDm4/aQC9QJpu3/OPE9ISAhVb1ZWFngKLp0mefi3E53W8ivswqcJnmMZSUlJ4MnMzEQVS6dm+hVVX79+XZqcWCMmeBqSXXf6qUieyR0BOXK5nNIHYtIjVCtjLdJD8Cd4vNTkek1/41MskUjAA2bsH7o/275Bp4HyiF+f7OpwLI+oN4zgmdenp6eHHrNKGWOWEvvHkOj8xeFSav84+hQnJiaCBwWWlJTQ/dn2rfeajRJnq1JgSnJxOF5A8IRPzfNgpRbwQJ9mcj8bEp3WeBYTPJEvHb2LKB7oU1paypaB7t/f2Vwrce5TETyOJ4rsIgh9dgbO6rMYT8wsj8R5jQf4J+0iXzl4z+qDc1pWVkaPz7b/qMtce8G5Tymou+CCsLiYgGeX/zVq/4Cnu7ubHhPr1XTpIPQ0XnDmHcmxC5vkRb7a4l0iFovz8/M/nOdxt6UuyQX61BI8N0me57sDZOApLCxchEdB8fBRBU+QzT03wYsCz01cx8CTk5OTkZFB52fbB0/DRddZfXxKeZEvuWETewIIfRbl0Shimi8R+xl68viZJM9rjq8OV4+8vLzc3FwcebYMdP8nPRZceaA/6nU8WU7wnBsHT3p6OnikUumC9arMmOWpv+jCE2RR+nB8a6APeKAPjhg9Ptt+e50aPFgvnLL1R7UQn3tubAmeinSRmTxfpiRXHv864HnCGfAIhcK0tLTU1FTcMtgy0P3vmWZ5cH3D/ZEX9Zp7dmxvoIxJH3W6iDpf2HU8vsoO+0c4s9H3jlarxRQYOvT4bPud9RXYD9AHPOuP63lRM5zQUfAkJCTgFoDbXFdXFz2mWh5N+eP6wPNSkus1s9Gvke7zIf3uhkpSf0HNeacNJwz2ED901EdSZ7VazWYz2gXBG8rT4U+cR4kzz0tBrdcmf/MCt/f+aiqVkfGP6MQHNviY7IV/gccj5p17Fj14Q7kcynTJD+P6wPGUY7NhyqYAy6PBcbrbe/fvqNNxf0S9uKt+4VWx0c/8pW+ju4jx/xacR01qUEGsJ9ptgWXYbARPYOujoefvzUCf2FSR0XrZDTzahP1Gg7H+/jP80R2W6G/1L+GGjtpHvwHPwNDkEp7L/8msUdxNdbOqBLfi9+PeuvyJ8KTxtA0MrwxPSxV43MFTHbevt6OJFY+HqJZ7dnSL6M2mn+8ODE+xmsvk3FatJHiUAk3svgeseYwUz+ZfOgaGp5lSsBrXZ8d3pHmApzJmb087u8uIe7SBEzK8RfR286/3B0ZWhseYm3Dvmkevkq+O3oP/pVnV4i4yUjy2v3XWtbJ71GJKVJsr7pT99FBB8IyPsOPxIHiGHGL+tg16YLr7mCkFq3FT/vlOmSd4yoW7x0eesJrrLqzhnCF5gsHDbi5TIvB0kfqURu0eG2YX012ow3o5iN5+FfzQ1M5OWyaeystB968R+tyM3MWWxy1KyzkzOMczyJSC1XhVajC1XsURu54NsdsDbpF/fn36Cbl/uus7hljlZXLWXj3VJfPEeS8K/2GULU9EtW3wQ/uoF7ZBPab2ldFHJzulFTvpxE6q0zuYmJnGC24PXCzs/v1qK9rHo6+Y3NiOT48P4Y/trFX//0YBvMb5wETUWzW0eGkDI98MEQ3e3sDwvEwZHnxgeGJaOh0c8OyGFnMRbflhqYmYu8AwThkFMIdTRtIZllM+GOCM6fOR50JKmWJSIpB6EA0l0dKFr/66qsDHUOBfAAAA//8DAFBLAwQUAAAACABSf0pGhI+kftcCAAAhDgAAHgAAAGNoYXJ0L3RoZW1lL3RoZW1lT3ZlcnJpZGUxLnhtbO1X3WoUMRS+VvAdwtzbWWsVKd2W7vZP+0u7LfTy7Gx2J938DEmmde6kvRQEsYo3gndeiFpowZv6NKsVrdBXMLO1NanNUBZBhGVhmZzzfSfnJCf5yMjYQ0bRJpaKCF4Obg2UAoR5JBqEt8rBam3q5r0AKQ28AVRwXA4yrIKx0RvXR2BYx5jhRcOVpIGRicPVMJSDWOtkOAxVZNygBkSCufE1hWSgzVC2woaELROf0XCwVLobMiA8MCGvmZgRlSs5ESMOzEy32GySCJ96Q8v9C94UXPvwuZ/BhpBTBpQbuhYKmnCkswQ3ITKEKlBSlwTNkVasA5QAF8qYS4OlqdJt85//hrpfQ0F4HgWDFcKyR+pP+1meSEWSJLocPDCTBBbu5PDdyeE+Ojnc62wfdLY/dnZ2OtsffOwZ4C2bffzm6Y9Xj9D3/dfHu88LSMomfXn/+POnZwVobaOPXux9Pdg7evnk29tdH2dcQt3m1AjDCi3gLbQsGHDvVLgue6DVYiA2bZy3FHDIiT7KpI4dykIGFHzgCnYXeU0S3vCip9MNp4iVWKaa+NCzMXPQ80LQipD+YmfN1M4apbxVkItMbfAywKY3leqFtphME3OWCHjxMXZSX6KmU6CFOdYo94k2xj7uOiHEKZtEUijR1GidoAoQ/4LVSF1fzpwhzGxiBgVtAg5zDVUE9U40gTddOJiFpt7gmDorPQ2pBuavAhi14XOgY2/iK5mMnI1RWppkMBVosoGV8hIXZeaUMGuut4JumacZc+FSk7YHnucshA2fEO1qDCzx10F4bBPuq7bpdkBLQvtzEvbZOx2bTQNe3CVrBOsebpJVc+9f3ly5J5Xec4aFe+Yz2gR8Ns1IaGnPuRgRfjUxuiBDd/oy1LMMjUsC9Kri0wVfVXKqQjbI/6k4E5DyJczjvuD0BacvOH9LcLq3xz+QGUtVjOGU7z6SmC54U/12G4MZu8+60Z9QSwMEFAAGAAgAAAAhAPzwneC+AAAAMQEAABoAAABjaGFydC9fcmVscy9jaGFydC54bWwucmVsc4SPwQrCMBBE74L/EPZu03oQkSa9iNCTIPoBIdm2wTYJSRT79y6eLAged4d5M1M3r2lkT4zJeiegKkpg6LQ31vUCbtfTZg8sZeWMGr1DATMmaOR6VV9wVJlMabAhMaK4JGDIORw4T3rASaXCB3SkdD5OKtMZex6Uvqse+bYsdzx+M0AumKw1AmJrKmDXOVDyf7bvOqvx6PVjQpd/RPBMvfBMc6M1SGAVe8wCPu+lWBVUHLis+WKofAMAAP//AwBQSwMEFAAGAAgAAAAhAITsoQcTAQAAVAIAABMAAABbQ29udGVudF9UeXBlc10ueG1spJLNTsMwDMfvSLxDlCtq0nFACK3dgY8jcBgPYFK3jciXkmxsb4/brhKbNi5crMT23/7FznK1s4ZtMSbtXcUXouQMnfKNdl3FP9YvxT1nKYNrwHiHFd9j4qv6+mq53gdMjNQuVbzPOTxImVSPFpLwAR1FWh8tZLrGTgZQX9ChvC3LO6m8y+hykYcavF4+YQsbk9nzjtwTyacNnD1OeUOrims76Ae/PKuIaNKJBEIwWkGmt8mta064igOTIOWYk3od0g2BX+gwRI6Zfjc46N5omFE3yN4h5lewRC5VT+fJir+LnKH0basVNl5tLM1MNBG+aTnWiLHqjHu5baadoBztnLT4N8VRuZlBjn+i/gEAAP//AwBQSwMEFAAGAAgAAAAhABmqkvPRAAAAswEAAAsAAABfcmVscy8ucmVsc6yQy4oCMRBF9wP+Q6i9Xd0uRAbTbkRwK/oBNUl1d7DzIImif2+c2UyLMJtZFpc693DXm5sdxZVjMt5JaKoaBDvltXG9hNNxN1+BSJmcptE7lnDnBJt29rE+8Ei5PKXBhCQKxSUJQ87hEzGpgS2lygd2Jel8tJTLGXsMpM7UMy7qeonxNwPaCVPstYS41wsQx3sozX+zfdcZxVuvLpZdflOBxpbuAqTYc5agBooZLWtDP1FTfdkA+N6k+U+Tqeur0rdYVaZ7uuBk6vYBAAD//wMAUEsBAi0AFAAGAAgAAAAhAO+F9G9tBQAArREAAA8AAAAAAAAAAAAAAAAAAAAAAGNoYXJ0L2NoYXJ0LnhtbFBLAQItABQABgAIAAAAIQC/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
  <p:tag name="COLORTYPE" val="SCHEME"/>
  <p:tag name="DEFINEDCOLORS" val="3,6,10,45,32,50,13,4,9,55,1"/>
  <p:tag name="LABELFORMAT" val="0"/>
  <p:tag name="NUMBERFORMAT" val="3"/>
</p:tagLst>
</file>

<file path=ppt/tags/tag25.xml><?xml version="1.0" encoding="utf-8"?>
<p:tagLst xmlns:a="http://schemas.openxmlformats.org/drawingml/2006/main" xmlns:r="http://schemas.openxmlformats.org/officeDocument/2006/relationships" xmlns:p="http://schemas.openxmlformats.org/presentationml/2006/main">
  <p:tag name="ZEROBASED" val="False"/>
</p:tagLst>
</file>

<file path=ppt/tags/tag26.xml><?xml version="1.0" encoding="utf-8"?>
<p:tagLst xmlns:a="http://schemas.openxmlformats.org/drawingml/2006/main" xmlns:r="http://schemas.openxmlformats.org/officeDocument/2006/relationships" xmlns:p="http://schemas.openxmlformats.org/presentationml/2006/main">
  <p:tag name="TYPE" val="MultiChoiceSlide"/>
  <p:tag name="HASRESULTS" val="False"/>
  <p:tag name="TPQUESTIONXML" val="﻿&lt;?xml version=&quot;1.0&quot; encoding=&quot;utf-8&quot;?&gt;&#10;&lt;questionlist&gt;&#10;    &lt;properties&gt;&#10;        &lt;guid&gt;FF90B9F4DEF34A0BA0FC9856332F48A5&lt;/guid&gt;&#10;        &lt;description /&gt;&#10;        &lt;date&gt;1/24/2018 11:03:37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41C033F2FCFD4CB7B86B9A73547158CB&lt;/guid&gt;&#10;            &lt;repollguid&gt;739C53AC3EDF47F2AB7C7530F7E46EED&lt;/repollguid&gt;&#10;            &lt;sourceid&gt;1F166D3EEB8B4A9D8C37DA4295904A91&lt;/sourceid&gt;&#10;            &lt;questiontext&gt;What combination represents the most energy efficient type of window?&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answers&gt;&#10;                &lt;answer&gt;&#10;                    &lt;guid&gt;0CD2FDCFD47B44B3B672E759291DDF07&lt;/guid&gt;&#10;                    &lt;answertext&gt;Single-pane window.&lt;/answertext&gt;&#10;                    &lt;valuetype&gt;-1&lt;/valuetype&gt;&#10;                &lt;/answer&gt;&#10;                &lt;answer&gt;&#10;                    &lt;guid&gt;00F0CF39008F45B9A5A18F4A9B61FB0C&lt;/guid&gt;&#10;                    &lt;answertext&gt;Double-pane window with low-e coating and a gas fill.&lt;/answertext&gt;&#10;                    &lt;valuetype&gt;1&lt;/valuetype&gt;&#10;                &lt;/answer&gt;&#10;                &lt;answer&gt;&#10;                    &lt;guid&gt;CF1051FF8D264B38BC4CA86DE21359F3&lt;/guid&gt;&#10;                    &lt;answertext&gt;Double-pane window.&lt;/answertext&gt;&#10;                    &lt;valuetype&gt;-1&lt;/valuetype&gt;&#10;                &lt;/answer&gt;&#10;                &lt;answer&gt;&#10;                    &lt;guid&gt;E32BA5716DC04B82AD28DC16A951ECF3&lt;/guid&gt;&#10;                    &lt;answertext&gt;Double-pane window with low-e coating.&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Lst>
</file>

<file path=ppt/tags/tag27.xml><?xml version="1.0" encoding="utf-8"?>
<p:tagLst xmlns:a="http://schemas.openxmlformats.org/drawingml/2006/main" xmlns:r="http://schemas.openxmlformats.org/officeDocument/2006/relationships" xmlns:p="http://schemas.openxmlformats.org/presentationml/2006/main">
  <p:tag name="TYPE" val="0"/>
  <p:tag name="CHARTFORMAT" val="UEsDBBQABgAIAAAAIQDvhfRvbQUAAK0RAAAPAAAAY2hhcnQvY2hhcnQueG1s3Fhtb9s2EP4+YP/B0HfHliy/ok7h2M02zGmCJm23faMpSuZMkRpJOXaH/fcdXyTLbpAWdQoMy5dQx+Pp7rmHd2e9er3LWWtLpKKCT4Pwohu0CMcioTybBu8frtujoKU04gligpNpsCcqeH354w+v8ASvkdT3BcKkBUa4muBpsNa6mHQ6Cq9JjtSFKAiHvVTIHGl4lFknkegRjOesE3W7g441EngD6BsM5Ijy6rz8mvMiTSkmC4HLnHDtvJCEIQ0IqDUtVHAJwSVIk3DcjVtbxKZBN+gYIUM8cwLC2+/vnVCKkickmQvJAcaGfo4nM6aJ5GBqLriGt/k4869CKkdyUxZtLPICnFtRRvXeugsOgu35WkAcrXfkr5JKoqYBDuMKCFh+BkVOsRRKpPoCLHYcClU2jNlhZ9SJfD4g2DCeKL1nxAUUdiMTbad+r3XhGjG2QnhjsGko16qHfXPwFAxzCjN5g4rbrTyfQqssnAZMh0FL72CVbGC1yiIji4wMVskGVghjyARo+EUlgX0nqXV6laRX6QCqTgeQdot+JelXkkElGQStNaN8A5kw/4JWKtjPTlCtHIPsHTBooFKLB6oZWRBGNEk89k5rS8ljb2HUpNC/NXhmBb8fC2Y8m+2ORAWQsyBY061P6cCSuoMnB8MpE0KaN+g1xRtOVJPOoFnvK5qQj5D8Z3SbKoYjX1BvqhRM6JkkyFhnaC9KbVY54iViy/p5dyMSHwpJMuJA2j8l9ECMLnrHf9Gbds8fc1ANL8JBNx73RtHQLuI3bctlPHn0WF6Mx+Gg8Td059fV9qg7Gg/7URjGPVM9eu4qnDoPUB7iWiHZW8xNLTVRwtOCSmcOC+bMZ1BjCiiaXsxKBWWFJG5zi+R+Lpioak/oxIrYTNLkmAZCJsSb90VN78x7lZbvSGquOGTfSiiHtqB/Sd+SDMpPxRp/KFmumLLnirvz7+7lKzTh4poydm4jgADQhPFzzRwcMogYi0ZC0hQu0FJVZfyb25WDWQF0FsK1eFySjPDkV7L3RPI5hJ0PCPqz6UFVXkE2R/otyj35fUYUyO+JfFJ+R6SpeZ/ZvipXK0bu6afPTS0JAqIsKRSBo2NkZwAwbsOqVUo6Df6evxn0e8NZ2F4MruftOB302+PFOGwPoyiex+O4P7q6+ufQmqBknowJX2hNYbMt9f3VAQxx2J+YsJ/2FYgMLlpCV06DqCYuRjaKJu+9CNA28fEyr2+EFcFpf6lqI+7tX0xdI0XfNXXN+DJUfKSJ9pUp7Nc+oMJnG++hGUGSHdfQ7hffb6IwisM4iv2J042BK2rQreoTVhNeflzKAM6ZrSQHxRPTCiNwITNoC0mBoXYIc3zLKb9BO+Obwf2gmNjWeMRJtLsTnqUrFwzk7jrX0HDN3DmHPjENfiIwniEG06wo4TYAszckqW9Vjv4U8gGa3g0MXc44tB1nDDw53eMwC7tNDWegFtYOcODag3B75oKfPde8TEFrPU6DQQ9I8FRlMwD7WmRGRFVNDi5bdb7tXlUOzKjyB5E+UvPkUPNViq3YjGXcybD2HAPpbZoq4itR2PUU4+KmZJoutwygbKQWHKtJBFfwaTbV/jVI8gyboBdT71dF28bB59nl2/ET7IKfTd+ZVzXj/h+sqsvLM6yyW1dEPxLiM7ZyD+Z6ATc8JWDVnBjN+gNVt5z5ZuopmVBVXMEvuI2a+WKhCsT9TYUusgDuqVuYeaDsnHCwGs5eDPr/1LDztbVB716onK1Esq9NnTNEwWCm9L39leq+QJxnrHiJsdEWUjRJSPoOYlSfoMWMXJ2DOdJvwqh3hyQyCuaTwjSoPycYHcttA7ZdHL6yXP4LAAD//wMAUEsDBBQABgAIAAAAIQC/uqyqxgYAADYbAAAWAAAAY2hhcnQvbWVkaWEvaW1hZ2UxLmJtcOyY2VNTVxzH6T/Q58700bpUpU0IQh+qD636UHcWK0slcQPZusBYBWULYYtEBBsFTSAJssomEAjUhJhAQCABBGVRAqKyCQi4UO1M+733AnNluAxXsdMHfkPOnJz8zu/3+X3POfdy73d7HD63Ic0B7QZ8OLOfT2w+Q48y46c2NsRnzv5ZtVUF/q8KPCetjTS1Wp2dnX3lypX4+Hh0PjYyMvf39yOz0Wikp0Z2MMAwCIMD3DCIzkohzaemUqBYxKcMefEV46Cq1JsL9b2NvW/Hxsaqq6v1en1VVVVfXx8wAAN/gLFCYlIbociK3ymZCj74oKWnOHJQE2etzVl3TGsXPmUX8WKbtyolJaWgoECpVBYVFVEyIgiwl8OD0uYXmko9X7LG0GZq6Z2YmLBYLE2kLQh4SxVr+eNHq5KvSziw7ugtimfrCQV4bty4oVKpoqOjL5NWXl5uMBgWTF/0K3ji4uLgjEImRp4OmHJR79M7+U6hldywKW749Pd+WTKZDPVSuwIyQn8YUshFJ1ukh3oVXvrzTmsFGm7YJDdi+tvjiuTkZIpHp9MtmnTpQZDExsYCaWL0qTbhAOptTDm4/aQC9QJpu3/OPE9ISAhVb1ZWFngKLp0mefi3E53W8ivswqcJnmMZSUlJ4MnMzEQVS6dm+hVVX79+XZqcWCMmeBqSXXf6qUieyR0BOXK5nNIHYtIjVCtjLdJD8Cd4vNTkek1/41MskUjAA2bsH7o/275Bp4HyiF+f7OpwLI+oN4zgmdenp6eHHrNKGWOWEvvHkOj8xeFSav84+hQnJiaCBwWWlJTQ/dn2rfeajRJnq1JgSnJxOF5A8IRPzfNgpRbwQJ9mcj8bEp3WeBYTPJEvHb2LKB7oU1paypaB7t/f2Vwrce5TETyOJ4rsIgh9dgbO6rMYT8wsj8R5jQf4J+0iXzl4z+qDc1pWVkaPz7b/qMtce8G5Tymou+CCsLiYgGeX/zVq/4Cnu7ubHhPr1XTpIPQ0XnDmHcmxC5vkRb7a4l0iFovz8/M/nOdxt6UuyQX61BI8N0me57sDZOApLCxchEdB8fBRBU+QzT03wYsCz01cx8CTk5OTkZFB52fbB0/DRddZfXxKeZEvuWETewIIfRbl0Shimi8R+xl68viZJM9rjq8OV4+8vLzc3FwcebYMdP8nPRZceaA/6nU8WU7wnBsHT3p6OnikUumC9arMmOWpv+jCE2RR+nB8a6APeKAPjhg9Ptt+e50aPFgvnLL1R7UQn3tubAmeinSRmTxfpiRXHv864HnCGfAIhcK0tLTU1FTcMtgy0P3vmWZ5cH3D/ZEX9Zp7dmxvoIxJH3W6iDpf2HU8vsoO+0c4s9H3jlarxRQYOvT4bPud9RXYD9AHPOuP63lRM5zQUfAkJCTgFoDbXFdXFz2mWh5N+eP6wPNSkus1s9Gvke7zIf3uhkpSf0HNeacNJwz2ED901EdSZ7VazWYz2gXBG8rT4U+cR4kzz0tBrdcmf/MCt/f+aiqVkfGP6MQHNviY7IV/gccj5p17Fj14Q7kcynTJD+P6wPGUY7NhyqYAy6PBcbrbe/fvqNNxf0S9uKt+4VWx0c/8pW+ju4jx/xacR01qUEGsJ9ptgWXYbARPYOujoefvzUCf2FSR0XrZDTzahP1Gg7H+/jP80R2W6G/1L+GGjtpHvwHPwNDkEp7L/8msUdxNdbOqBLfi9+PeuvyJ8KTxtA0MrwxPSxV43MFTHbevt6OJFY+HqJZ7dnSL6M2mn+8ODE+xmsvk3FatJHiUAk3svgeseYwUz+ZfOgaGp5lSsBrXZ8d3pHmApzJmb087u8uIe7SBEzK8RfR286/3B0ZWhseYm3Dvmkevkq+O3oP/pVnV4i4yUjy2v3XWtbJ71GJKVJsr7pT99FBB8IyPsOPxIHiGHGL+tg16YLr7mCkFq3FT/vlOmSd4yoW7x0eesJrrLqzhnCF5gsHDbi5TIvB0kfqURu0eG2YX012ow3o5iN5+FfzQ1M5OWyaeystB968R+tyM3MWWxy1KyzkzOMczyJSC1XhVajC1XsURu54NsdsDbpF/fn36Cbl/uus7hljlZXLWXj3VJfPEeS8K/2GULU9EtW3wQ/uoF7ZBPab2ldFHJzulFTvpxE6q0zuYmJnGC24PXCzs/v1qK9rHo6+Y3NiOT48P4Y/trFX//0YBvMb5wETUWzW0eGkDI98MEQ3e3sDwvEwZHnxgeGJaOh0c8OyGFnMRbflhqYmYu8AwThkFMIdTRtIZllM+GOCM6fOR50JKmWJSIpB6EA0l0dKFr/66qsDHUOBfAAAA//8DAFBLAwQUAAAACABSf0pGhI+kftcCAAAhDgAAHgAAAGNoYXJ0L3RoZW1lL3RoZW1lT3ZlcnJpZGUxLnhtbO1X3WoUMRS+VvAdwtzbWWsVKd2W7vZP+0u7LfTy7Gx2J938DEmmde6kvRQEsYo3gndeiFpowZv6NKsVrdBXMLO1NanNUBZBhGVhmZzzfSfnJCf5yMjYQ0bRJpaKCF4Obg2UAoR5JBqEt8rBam3q5r0AKQ28AVRwXA4yrIKx0RvXR2BYx5jhRcOVpIGRicPVMJSDWOtkOAxVZNygBkSCufE1hWSgzVC2woaELROf0XCwVLobMiA8MCGvmZgRlSs5ESMOzEy32GySCJ96Q8v9C94UXPvwuZ/BhpBTBpQbuhYKmnCkswQ3ITKEKlBSlwTNkVasA5QAF8qYS4OlqdJt85//hrpfQ0F4HgWDFcKyR+pP+1meSEWSJLocPDCTBBbu5PDdyeE+Ojnc62wfdLY/dnZ2OtsffOwZ4C2bffzm6Y9Xj9D3/dfHu88LSMomfXn/+POnZwVobaOPXux9Pdg7evnk29tdH2dcQt3m1AjDCi3gLbQsGHDvVLgue6DVYiA2bZy3FHDIiT7KpI4dykIGFHzgCnYXeU0S3vCip9MNp4iVWKaa+NCzMXPQ80LQipD+YmfN1M4apbxVkItMbfAywKY3leqFtphME3OWCHjxMXZSX6KmU6CFOdYo94k2xj7uOiHEKZtEUijR1GidoAoQ/4LVSF1fzpwhzGxiBgVtAg5zDVUE9U40gTddOJiFpt7gmDorPQ2pBuavAhi14XOgY2/iK5mMnI1RWppkMBVosoGV8hIXZeaUMGuut4JumacZc+FSk7YHnucshA2fEO1qDCzx10F4bBPuq7bpdkBLQvtzEvbZOx2bTQNe3CVrBOsebpJVc+9f3ly5J5Xec4aFe+Yz2gR8Ns1IaGnPuRgRfjUxuiBDd/oy1LMMjUsC9Kri0wVfVXKqQjbI/6k4E5DyJczjvuD0BacvOH9LcLq3xz+QGUtVjOGU7z6SmC54U/12G4MZu8+60Z9QSwMEFAAGAAgAAAAhAPzwneC+AAAAMQEAABoAAABjaGFydC9fcmVscy9jaGFydC54bWwucmVsc4SPwQrCMBBE74L/EPZu03oQkSa9iNCTIPoBIdm2wTYJSRT79y6eLAged4d5M1M3r2lkT4zJeiegKkpg6LQ31vUCbtfTZg8sZeWMGr1DATMmaOR6VV9wVJlMabAhMaK4JGDIORw4T3rASaXCB3SkdD5OKtMZex6Uvqse+bYsdzx+M0AumKw1AmJrKmDXOVDyf7bvOqvx6PVjQpd/RPBMvfBMc6M1SGAVe8wCPu+lWBVUHLis+WKofAMAAP//AwBQSwMEFAAGAAgAAAAhAITsoQcTAQAAVAIAABMAAABbQ29udGVudF9UeXBlc10ueG1spJLNTsMwDMfvSLxDlCtq0nFACK3dgY8jcBgPYFK3jciXkmxsb4/brhKbNi5crMT23/7FznK1s4ZtMSbtXcUXouQMnfKNdl3FP9YvxT1nKYNrwHiHFd9j4qv6+mq53gdMjNQuVbzPOTxImVSPFpLwAR1FWh8tZLrGTgZQX9ChvC3LO6m8y+hykYcavF4+YQsbk9nzjtwTyacNnD1OeUOrims76Ae/PKuIaNKJBEIwWkGmt8mta064igOTIOWYk3od0g2BX+gwRI6Zfjc46N5omFE3yN4h5lewRC5VT+fJir+LnKH0basVNl5tLM1MNBG+aTnWiLHqjHu5baadoBztnLT4N8VRuZlBjn+i/gEAAP//AwBQSwMEFAAGAAgAAAAhABmqkvPRAAAAswEAAAsAAABfcmVscy8ucmVsc6yQy4oCMRBF9wP+Q6i9Xd0uRAbTbkRwK/oBNUl1d7DzIImif2+c2UyLMJtZFpc693DXm5sdxZVjMt5JaKoaBDvltXG9hNNxN1+BSJmcptE7lnDnBJt29rE+8Ei5PKXBhCQKxSUJQ87hEzGpgS2lygd2Jel8tJTLGXsMpM7UMy7qeonxNwPaCVPstYS41wsQx3sozX+zfdcZxVuvLpZdflOBxpbuAqTYc5agBooZLWtDP1FTfdkA+N6k+U+Tqeur0rdYVaZ7uuBk6vYBAAD//wMAUEsBAi0AFAAGAAgAAAAhAO+F9G9tBQAArREAAA8AAAAAAAAAAAAAAAAAAAAAAGNoYXJ0L2NoYXJ0LnhtbFBLAQItABQABgAIAAAAIQC/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
  <p:tag name="COLORTYPE" val="SCHEME"/>
  <p:tag name="DEFINEDCOLORS" val="3,6,10,45,32,50,13,4,9,55,1"/>
  <p:tag name="LABELFORMAT" val="1"/>
  <p:tag name="NUMBERFORMAT" val="3"/>
</p:tagLst>
</file>

<file path=ppt/tags/tag28.xml><?xml version="1.0" encoding="utf-8"?>
<p:tagLst xmlns:a="http://schemas.openxmlformats.org/drawingml/2006/main" xmlns:r="http://schemas.openxmlformats.org/officeDocument/2006/relationships" xmlns:p="http://schemas.openxmlformats.org/presentationml/2006/main">
  <p:tag name="ZEROBASED" val="False"/>
</p:tagLst>
</file>

<file path=ppt/tags/tag29.xml><?xml version="1.0" encoding="utf-8"?>
<p:tagLst xmlns:a="http://schemas.openxmlformats.org/drawingml/2006/main" xmlns:r="http://schemas.openxmlformats.org/officeDocument/2006/relationships" xmlns:p="http://schemas.openxmlformats.org/presentationml/2006/main">
  <p:tag name="TYPE" val="MultiChoiceSlide"/>
  <p:tag name="HASRESULTS" val="False"/>
  <p:tag name="TPQUESTIONXML" val="﻿&lt;?xml version=&quot;1.0&quot; encoding=&quot;utf-8&quot;?&gt;&#10;&lt;questionlist&gt;&#10;    &lt;properties&gt;&#10;        &lt;guid&gt;FF90B9F4DEF34A0BA0FC9856332F48A5&lt;/guid&gt;&#10;        &lt;description /&gt;&#10;        &lt;date&gt;1/24/2018 11:03:37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0600076B77974E1D9C12EE3CFE956A73&lt;/guid&gt;&#10;            &lt;repollguid&gt;739C53AC3EDF47F2AB7C7530F7E46EED&lt;/repollguid&gt;&#10;            &lt;sourceid&gt;1F166D3EEB8B4A9D8C37DA4295904A91&lt;/sourceid&gt;&#10;            &lt;questiontext&gt;What is the term for a yard that utilizes native plants and rocks instead of typical grass?&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answers&gt;&#10;                &lt;answer&gt;&#10;                    &lt;guid&gt;0CD2FDCFD47B44B3B672E759291DDF07&lt;/guid&gt;&#10;                    &lt;answertext&gt;Desertiscaping&lt;/answertext&gt;&#10;                    &lt;valuetype&gt;-1&lt;/valuetype&gt;&#10;                &lt;/answer&gt;&#10;                &lt;answer&gt;&#10;                    &lt;guid&gt;00F0CF39008F45B9A5A18F4A9B61FB0C&lt;/guid&gt;&#10;                    &lt;answertext&gt;Xeriscaping&lt;/answertext&gt;&#10;                    &lt;valuetype&gt;1&lt;/valuetype&gt;&#10;                &lt;/answer&gt;&#10;                &lt;answer&gt;&#10;                    &lt;guid&gt;CF1051FF8D264B38BC4CA86DE21359F3&lt;/guid&gt;&#10;                    &lt;answertext&gt;Rock gardening&lt;/answertext&gt;&#10;                    &lt;valuetype&gt;-1&lt;/valuetype&gt;&#10;                &lt;/answer&gt;&#10;                &lt;answer&gt;&#10;                    &lt;guid&gt;E32BA5716DC04B82AD28DC16A951ECF3&lt;/guid&gt;&#10;                    &lt;answertext&gt;Ungrassification&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Lst>
</file>

<file path=ppt/tags/tag3.xml><?xml version="1.0" encoding="utf-8"?>
<p:tagLst xmlns:a="http://schemas.openxmlformats.org/drawingml/2006/main" xmlns:r="http://schemas.openxmlformats.org/officeDocument/2006/relationships" xmlns:p="http://schemas.openxmlformats.org/presentationml/2006/main">
  <p:tag name="TYPE" val="0"/>
  <p:tag name="CHARTFORMAT" val="UEsDBBQABgAIAAAAIQDvhfRvbQUAAK0RAAAPAAAAY2hhcnQvY2hhcnQueG1s3Fhtb9s2EP4+YP/B0HfHliy/ok7h2M02zGmCJm23faMpSuZMkRpJOXaH/fcdXyTLbpAWdQoMy5dQx+Pp7rmHd2e9er3LWWtLpKKCT4Pwohu0CMcioTybBu8frtujoKU04gligpNpsCcqeH354w+v8ASvkdT3BcKkBUa4muBpsNa6mHQ6Cq9JjtSFKAiHvVTIHGl4lFknkegRjOesE3W7g441EngD6BsM5Ijy6rz8mvMiTSkmC4HLnHDtvJCEIQ0IqDUtVHAJwSVIk3DcjVtbxKZBN+gYIUM8cwLC2+/vnVCKkickmQvJAcaGfo4nM6aJ5GBqLriGt/k4869CKkdyUxZtLPICnFtRRvXeugsOgu35WkAcrXfkr5JKoqYBDuMKCFh+BkVOsRRKpPoCLHYcClU2jNlhZ9SJfD4g2DCeKL1nxAUUdiMTbad+r3XhGjG2QnhjsGko16qHfXPwFAxzCjN5g4rbrTyfQqssnAZMh0FL72CVbGC1yiIji4wMVskGVghjyARo+EUlgX0nqXV6laRX6QCqTgeQdot+JelXkkElGQStNaN8A5kw/4JWKtjPTlCtHIPsHTBooFKLB6oZWRBGNEk89k5rS8ljb2HUpNC/NXhmBb8fC2Y8m+2ORAWQsyBY061P6cCSuoMnB8MpE0KaN+g1xRtOVJPOoFnvK5qQj5D8Z3SbKoYjX1BvqhRM6JkkyFhnaC9KbVY54iViy/p5dyMSHwpJMuJA2j8l9ECMLnrHf9Gbds8fc1ANL8JBNx73RtHQLuI3bctlPHn0WF6Mx+Gg8Td059fV9qg7Gg/7URjGPVM9eu4qnDoPUB7iWiHZW8xNLTVRwtOCSmcOC+bMZ1BjCiiaXsxKBWWFJG5zi+R+Lpioak/oxIrYTNLkmAZCJsSb90VN78x7lZbvSGquOGTfSiiHtqB/Sd+SDMpPxRp/KFmumLLnirvz7+7lKzTh4poydm4jgADQhPFzzRwcMogYi0ZC0hQu0FJVZfyb25WDWQF0FsK1eFySjPDkV7L3RPI5hJ0PCPqz6UFVXkE2R/otyj35fUYUyO+JfFJ+R6SpeZ/ZvipXK0bu6afPTS0JAqIsKRSBo2NkZwAwbsOqVUo6Df6evxn0e8NZ2F4MruftOB302+PFOGwPoyiex+O4P7q6+ufQmqBknowJX2hNYbMt9f3VAQxx2J+YsJ/2FYgMLlpCV06DqCYuRjaKJu+9CNA28fEyr2+EFcFpf6lqI+7tX0xdI0XfNXXN+DJUfKSJ9pUp7Nc+oMJnG++hGUGSHdfQ7hffb6IwisM4iv2J042BK2rQreoTVhNeflzKAM6ZrSQHxRPTCiNwITNoC0mBoXYIc3zLKb9BO+Obwf2gmNjWeMRJtLsTnqUrFwzk7jrX0HDN3DmHPjENfiIwniEG06wo4TYAszckqW9Vjv4U8gGa3g0MXc44tB1nDDw53eMwC7tNDWegFtYOcODag3B75oKfPde8TEFrPU6DQQ9I8FRlMwD7WmRGRFVNDi5bdb7tXlUOzKjyB5E+UvPkUPNViq3YjGXcybD2HAPpbZoq4itR2PUU4+KmZJoutwygbKQWHKtJBFfwaTbV/jVI8gyboBdT71dF28bB59nl2/ET7IKfTd+ZVzXj/h+sqsvLM6yyW1dEPxLiM7ZyD+Z6ATc8JWDVnBjN+gNVt5z5ZuopmVBVXMEvuI2a+WKhCsT9TYUusgDuqVuYeaDsnHCwGs5eDPr/1LDztbVB716onK1Esq9NnTNEwWCm9L39leq+QJxnrHiJsdEWUjRJSPoOYlSfoMWMXJ2DOdJvwqh3hyQyCuaTwjSoPycYHcttA7ZdHL6yXP4LAAD//wMAUEsDBBQABgAIAAAAIQC/uqyqxgYAADYbAAAWAAAAY2hhcnQvbWVkaWEvaW1hZ2UxLmJtcOyY2VNTVxzH6T/Q58700bpUpU0IQh+qD636UHcWK0slcQPZusBYBWULYYtEBBsFTSAJssomEAjUhJhAQCABBGVRAqKyCQi4UO1M+733AnNluAxXsdMHfkPOnJz8zu/3+X3POfdy73d7HD63Ic0B7QZ8OLOfT2w+Q48y46c2NsRnzv5ZtVUF/q8KPCetjTS1Wp2dnX3lypX4+Hh0PjYyMvf39yOz0Wikp0Z2MMAwCIMD3DCIzkohzaemUqBYxKcMefEV46Cq1JsL9b2NvW/Hxsaqq6v1en1VVVVfXx8wAAN/gLFCYlIbociK3ymZCj74oKWnOHJQE2etzVl3TGsXPmUX8WKbtyolJaWgoECpVBYVFVEyIgiwl8OD0uYXmko9X7LG0GZq6Z2YmLBYLE2kLQh4SxVr+eNHq5KvSziw7ugtimfrCQV4bty4oVKpoqOjL5NWXl5uMBgWTF/0K3ji4uLgjEImRp4OmHJR79M7+U6hldywKW749Pd+WTKZDPVSuwIyQn8YUshFJ1ukh3oVXvrzTmsFGm7YJDdi+tvjiuTkZIpHp9MtmnTpQZDExsYCaWL0qTbhAOptTDm4/aQC9QJpu3/OPE9ISAhVb1ZWFngKLp0mefi3E53W8ivswqcJnmMZSUlJ4MnMzEQVS6dm+hVVX79+XZqcWCMmeBqSXXf6qUieyR0BOXK5nNIHYtIjVCtjLdJD8Cd4vNTkek1/41MskUjAA2bsH7o/275Bp4HyiF+f7OpwLI+oN4zgmdenp6eHHrNKGWOWEvvHkOj8xeFSav84+hQnJiaCBwWWlJTQ/dn2rfeajRJnq1JgSnJxOF5A8IRPzfNgpRbwQJ9mcj8bEp3WeBYTPJEvHb2LKB7oU1paypaB7t/f2Vwrce5TETyOJ4rsIgh9dgbO6rMYT8wsj8R5jQf4J+0iXzl4z+qDc1pWVkaPz7b/qMtce8G5Tymou+CCsLiYgGeX/zVq/4Cnu7ubHhPr1XTpIPQ0XnDmHcmxC5vkRb7a4l0iFovz8/M/nOdxt6UuyQX61BI8N0me57sDZOApLCxchEdB8fBRBU+QzT03wYsCz01cx8CTk5OTkZFB52fbB0/DRddZfXxKeZEvuWETewIIfRbl0Shimi8R+xl68viZJM9rjq8OV4+8vLzc3FwcebYMdP8nPRZceaA/6nU8WU7wnBsHT3p6OnikUumC9arMmOWpv+jCE2RR+nB8a6APeKAPjhg9Ptt+e50aPFgvnLL1R7UQn3tubAmeinSRmTxfpiRXHv864HnCGfAIhcK0tLTU1FTcMtgy0P3vmWZ5cH3D/ZEX9Zp7dmxvoIxJH3W6iDpf2HU8vsoO+0c4s9H3jlarxRQYOvT4bPud9RXYD9AHPOuP63lRM5zQUfAkJCTgFoDbXFdXFz2mWh5N+eP6wPNSkus1s9Gvke7zIf3uhkpSf0HNeacNJwz2ED901EdSZ7VazWYz2gXBG8rT4U+cR4kzz0tBrdcmf/MCt/f+aiqVkfGP6MQHNviY7IV/gccj5p17Fj14Q7kcynTJD+P6wPGUY7NhyqYAy6PBcbrbe/fvqNNxf0S9uKt+4VWx0c/8pW+ju4jx/xacR01qUEGsJ9ptgWXYbARPYOujoefvzUCf2FSR0XrZDTzahP1Gg7H+/jP80R2W6G/1L+GGjtpHvwHPwNDkEp7L/8msUdxNdbOqBLfi9+PeuvyJ8KTxtA0MrwxPSxV43MFTHbevt6OJFY+HqJZ7dnSL6M2mn+8ODE+xmsvk3FatJHiUAk3svgeseYwUz+ZfOgaGp5lSsBrXZ8d3pHmApzJmb087u8uIe7SBEzK8RfR286/3B0ZWhseYm3Dvmkevkq+O3oP/pVnV4i4yUjy2v3XWtbJ71GJKVJsr7pT99FBB8IyPsOPxIHiGHGL+tg16YLr7mCkFq3FT/vlOmSd4yoW7x0eesJrrLqzhnCF5gsHDbi5TIvB0kfqURu0eG2YX012ow3o5iN5+FfzQ1M5OWyaeystB968R+tyM3MWWxy1KyzkzOMczyJSC1XhVajC1XsURu54NsdsDbpF/fn36Cbl/uus7hljlZXLWXj3VJfPEeS8K/2GULU9EtW3wQ/uoF7ZBPab2ldFHJzulFTvpxE6q0zuYmJnGC24PXCzs/v1qK9rHo6+Y3NiOT48P4Y/trFX//0YBvMb5wETUWzW0eGkDI98MEQ3e3sDwvEwZHnxgeGJaOh0c8OyGFnMRbflhqYmYu8AwThkFMIdTRtIZllM+GOCM6fOR50JKmWJSIpB6EA0l0dKFr/66qsDHUOBfAAAA//8DAFBLAwQUAAAACABSf0pGhI+kftcCAAAhDgAAHgAAAGNoYXJ0L3RoZW1lL3RoZW1lT3ZlcnJpZGUxLnhtbO1X3WoUMRS+VvAdwtzbWWsVKd2W7vZP+0u7LfTy7Gx2J938DEmmde6kvRQEsYo3gndeiFpowZv6NKsVrdBXMLO1NanNUBZBhGVhmZzzfSfnJCf5yMjYQ0bRJpaKCF4Obg2UAoR5JBqEt8rBam3q5r0AKQ28AVRwXA4yrIKx0RvXR2BYx5jhRcOVpIGRicPVMJSDWOtkOAxVZNygBkSCufE1hWSgzVC2woaELROf0XCwVLobMiA8MCGvmZgRlSs5ESMOzEy32GySCJ96Q8v9C94UXPvwuZ/BhpBTBpQbuhYKmnCkswQ3ITKEKlBSlwTNkVasA5QAF8qYS4OlqdJt85//hrpfQ0F4HgWDFcKyR+pP+1meSEWSJLocPDCTBBbu5PDdyeE+Ojnc62wfdLY/dnZ2OtsffOwZ4C2bffzm6Y9Xj9D3/dfHu88LSMomfXn/+POnZwVobaOPXux9Pdg7evnk29tdH2dcQt3m1AjDCi3gLbQsGHDvVLgue6DVYiA2bZy3FHDIiT7KpI4dykIGFHzgCnYXeU0S3vCip9MNp4iVWKaa+NCzMXPQ80LQipD+YmfN1M4apbxVkItMbfAywKY3leqFtphME3OWCHjxMXZSX6KmU6CFOdYo94k2xj7uOiHEKZtEUijR1GidoAoQ/4LVSF1fzpwhzGxiBgVtAg5zDVUE9U40gTddOJiFpt7gmDorPQ2pBuavAhi14XOgY2/iK5mMnI1RWppkMBVosoGV8hIXZeaUMGuut4JumacZc+FSk7YHnucshA2fEO1qDCzx10F4bBPuq7bpdkBLQvtzEvbZOx2bTQNe3CVrBOsebpJVc+9f3ly5J5Xec4aFe+Yz2gR8Ns1IaGnPuRgRfjUxuiBDd/oy1LMMjUsC9Kri0wVfVXKqQjbI/6k4E5DyJczjvuD0BacvOH9LcLq3xz+QGUtVjOGU7z6SmC54U/12G4MZu8+60Z9QSwMEFAAGAAgAAAAhAPzwneC+AAAAMQEAABoAAABjaGFydC9fcmVscy9jaGFydC54bWwucmVsc4SPwQrCMBBE74L/EPZu03oQkSa9iNCTIPoBIdm2wTYJSRT79y6eLAged4d5M1M3r2lkT4zJeiegKkpg6LQ31vUCbtfTZg8sZeWMGr1DATMmaOR6VV9wVJlMabAhMaK4JGDIORw4T3rASaXCB3SkdD5OKtMZex6Uvqse+bYsdzx+M0AumKw1AmJrKmDXOVDyf7bvOqvx6PVjQpd/RPBMvfBMc6M1SGAVe8wCPu+lWBVUHLis+WKofAMAAP//AwBQSwMEFAAGAAgAAAAhAITsoQcTAQAAVAIAABMAAABbQ29udGVudF9UeXBlc10ueG1spJLNTsMwDMfvSLxDlCtq0nFACK3dgY8jcBgPYFK3jciXkmxsb4/brhKbNi5crMT23/7FznK1s4ZtMSbtXcUXouQMnfKNdl3FP9YvxT1nKYNrwHiHFd9j4qv6+mq53gdMjNQuVbzPOTxImVSPFpLwAR1FWh8tZLrGTgZQX9ChvC3LO6m8y+hykYcavF4+YQsbk9nzjtwTyacNnD1OeUOrims76Ae/PKuIaNKJBEIwWkGmt8mta064igOTIOWYk3od0g2BX+gwRI6Zfjc46N5omFE3yN4h5lewRC5VT+fJir+LnKH0basVNl5tLM1MNBG+aTnWiLHqjHu5baadoBztnLT4N8VRuZlBjn+i/gEAAP//AwBQSwMEFAAGAAgAAAAhABmqkvPRAAAAswEAAAsAAABfcmVscy8ucmVsc6yQy4oCMRBF9wP+Q6i9Xd0uRAbTbkRwK/oBNUl1d7DzIImif2+c2UyLMJtZFpc693DXm5sdxZVjMt5JaKoaBDvltXG9hNNxN1+BSJmcptE7lnDnBJt29rE+8Ei5PKXBhCQKxSUJQ87hEzGpgS2lygd2Jel8tJTLGXsMpM7UMy7qeonxNwPaCVPstYS41wsQx3sozX+zfdcZxVuvLpZdflOBxpbuAqTYc5agBooZLWtDP1FTfdkA+N6k+U+Tqeur0rdYVaZ7uuBk6vYBAAD//wMAUEsBAi0AFAAGAAgAAAAhAO+F9G9tBQAArREAAA8AAAAAAAAAAAAAAAAAAAAAAGNoYXJ0L2NoYXJ0LnhtbFBLAQItABQABgAIAAAAIQC/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
  <p:tag name="COLORTYPE" val="SCHEME"/>
  <p:tag name="LABELFORMAT" val="0"/>
  <p:tag name="DEFINEDCOLORS" val="3,6,10,45,32,50,13,4,9,55,1"/>
  <p:tag name="NUMBERFORMAT" val="3"/>
</p:tagLst>
</file>

<file path=ppt/tags/tag30.xml><?xml version="1.0" encoding="utf-8"?>
<p:tagLst xmlns:a="http://schemas.openxmlformats.org/drawingml/2006/main" xmlns:r="http://schemas.openxmlformats.org/officeDocument/2006/relationships" xmlns:p="http://schemas.openxmlformats.org/presentationml/2006/main">
  <p:tag name="TYPE" val="0"/>
  <p:tag name="CHARTFORMAT" val="UEsDBBQABgAIAAAAIQDvhfRvbQUAAK0RAAAPAAAAY2hhcnQvY2hhcnQueG1s3Fhtb9s2EP4+YP/B0HfHliy/ok7h2M02zGmCJm23faMpSuZMkRpJOXaH/fcdXyTLbpAWdQoMy5dQx+Pp7rmHd2e9er3LWWtLpKKCT4Pwohu0CMcioTybBu8frtujoKU04gligpNpsCcqeH354w+v8ASvkdT3BcKkBUa4muBpsNa6mHQ6Cq9JjtSFKAiHvVTIHGl4lFknkegRjOesE3W7g441EngD6BsM5Ijy6rz8mvMiTSkmC4HLnHDtvJCEIQ0IqDUtVHAJwSVIk3DcjVtbxKZBN+gYIUM8cwLC2+/vnVCKkickmQvJAcaGfo4nM6aJ5GBqLriGt/k4869CKkdyUxZtLPICnFtRRvXeugsOgu35WkAcrXfkr5JKoqYBDuMKCFh+BkVOsRRKpPoCLHYcClU2jNlhZ9SJfD4g2DCeKL1nxAUUdiMTbad+r3XhGjG2QnhjsGko16qHfXPwFAxzCjN5g4rbrTyfQqssnAZMh0FL72CVbGC1yiIji4wMVskGVghjyARo+EUlgX0nqXV6laRX6QCqTgeQdot+JelXkkElGQStNaN8A5kw/4JWKtjPTlCtHIPsHTBooFKLB6oZWRBGNEk89k5rS8ljb2HUpNC/NXhmBb8fC2Y8m+2ORAWQsyBY061P6cCSuoMnB8MpE0KaN+g1xRtOVJPOoFnvK5qQj5D8Z3SbKoYjX1BvqhRM6JkkyFhnaC9KbVY54iViy/p5dyMSHwpJMuJA2j8l9ECMLnrHf9Gbds8fc1ANL8JBNx73RtHQLuI3bctlPHn0WF6Mx+Gg8Td059fV9qg7Gg/7URjGPVM9eu4qnDoPUB7iWiHZW8xNLTVRwtOCSmcOC+bMZ1BjCiiaXsxKBWWFJG5zi+R+Lpioak/oxIrYTNLkmAZCJsSb90VN78x7lZbvSGquOGTfSiiHtqB/Sd+SDMpPxRp/KFmumLLnirvz7+7lKzTh4poydm4jgADQhPFzzRwcMogYi0ZC0hQu0FJVZfyb25WDWQF0FsK1eFySjPDkV7L3RPI5hJ0PCPqz6UFVXkE2R/otyj35fUYUyO+JfFJ+R6SpeZ/ZvipXK0bu6afPTS0JAqIsKRSBo2NkZwAwbsOqVUo6Df6evxn0e8NZ2F4MruftOB302+PFOGwPoyiex+O4P7q6+ufQmqBknowJX2hNYbMt9f3VAQxx2J+YsJ/2FYgMLlpCV06DqCYuRjaKJu+9CNA28fEyr2+EFcFpf6lqI+7tX0xdI0XfNXXN+DJUfKSJ9pUp7Nc+oMJnG++hGUGSHdfQ7hffb6IwisM4iv2J042BK2rQreoTVhNeflzKAM6ZrSQHxRPTCiNwITNoC0mBoXYIc3zLKb9BO+Obwf2gmNjWeMRJtLsTnqUrFwzk7jrX0HDN3DmHPjENfiIwniEG06wo4TYAszckqW9Vjv4U8gGa3g0MXc44tB1nDDw53eMwC7tNDWegFtYOcODag3B75oKfPde8TEFrPU6DQQ9I8FRlMwD7WmRGRFVNDi5bdb7tXlUOzKjyB5E+UvPkUPNViq3YjGXcybD2HAPpbZoq4itR2PUU4+KmZJoutwygbKQWHKtJBFfwaTbV/jVI8gyboBdT71dF28bB59nl2/ET7IKfTd+ZVzXj/h+sqsvLM6yyW1dEPxLiM7ZyD+Z6ATc8JWDVnBjN+gNVt5z5ZuopmVBVXMEvuI2a+WKhCsT9TYUusgDuqVuYeaDsnHCwGs5eDPr/1LDztbVB716onK1Esq9NnTNEwWCm9L39leq+QJxnrHiJsdEWUjRJSPoOYlSfoMWMXJ2DOdJvwqh3hyQyCuaTwjSoPycYHcttA7ZdHL6yXP4LAAD//wMAUEsDBBQABgAIAAAAIQC/uqyqxgYAADYbAAAWAAAAY2hhcnQvbWVkaWEvaW1hZ2UxLmJtcOyY2VNTVxzH6T/Q58700bpUpU0IQh+qD636UHcWK0slcQPZusBYBWULYYtEBBsFTSAJssomEAjUhJhAQCABBGVRAqKyCQi4UO1M+733AnNluAxXsdMHfkPOnJz8zu/3+X3POfdy73d7HD63Ic0B7QZ8OLOfT2w+Q48y46c2NsRnzv5ZtVUF/q8KPCetjTS1Wp2dnX3lypX4+Hh0PjYyMvf39yOz0Wikp0Z2MMAwCIMD3DCIzkohzaemUqBYxKcMefEV46Cq1JsL9b2NvW/Hxsaqq6v1en1VVVVfXx8wAAN/gLFCYlIbociK3ymZCj74oKWnOHJQE2etzVl3TGsXPmUX8WKbtyolJaWgoECpVBYVFVEyIgiwl8OD0uYXmko9X7LG0GZq6Z2YmLBYLE2kLQh4SxVr+eNHq5KvSziw7ugtimfrCQV4bty4oVKpoqOjL5NWXl5uMBgWTF/0K3ji4uLgjEImRp4OmHJR79M7+U6hldywKW749Pd+WTKZDPVSuwIyQn8YUshFJ1ukh3oVXvrzTmsFGm7YJDdi+tvjiuTkZIpHp9MtmnTpQZDExsYCaWL0qTbhAOptTDm4/aQC9QJpu3/OPE9ISAhVb1ZWFngKLp0mefi3E53W8ivswqcJnmMZSUlJ4MnMzEQVS6dm+hVVX79+XZqcWCMmeBqSXXf6qUieyR0BOXK5nNIHYtIjVCtjLdJD8Cd4vNTkek1/41MskUjAA2bsH7o/275Bp4HyiF+f7OpwLI+oN4zgmdenp6eHHrNKGWOWEvvHkOj8xeFSav84+hQnJiaCBwWWlJTQ/dn2rfeajRJnq1JgSnJxOF5A8IRPzfNgpRbwQJ9mcj8bEp3WeBYTPJEvHb2LKB7oU1paypaB7t/f2Vwrce5TETyOJ4rsIgh9dgbO6rMYT8wsj8R5jQf4J+0iXzl4z+qDc1pWVkaPz7b/qMtce8G5Tymou+CCsLiYgGeX/zVq/4Cnu7ubHhPr1XTpIPQ0XnDmHcmxC5vkRb7a4l0iFovz8/M/nOdxt6UuyQX61BI8N0me57sDZOApLCxchEdB8fBRBU+QzT03wYsCz01cx8CTk5OTkZFB52fbB0/DRddZfXxKeZEvuWETewIIfRbl0Shimi8R+xl68viZJM9rjq8OV4+8vLzc3FwcebYMdP8nPRZceaA/6nU8WU7wnBsHT3p6OnikUumC9arMmOWpv+jCE2RR+nB8a6APeKAPjhg9Ptt+e50aPFgvnLL1R7UQn3tubAmeinSRmTxfpiRXHv864HnCGfAIhcK0tLTU1FTcMtgy0P3vmWZ5cH3D/ZEX9Zp7dmxvoIxJH3W6iDpf2HU8vsoO+0c4s9H3jlarxRQYOvT4bPud9RXYD9AHPOuP63lRM5zQUfAkJCTgFoDbXFdXFz2mWh5N+eP6wPNSkus1s9Gvke7zIf3uhkpSf0HNeacNJwz2ED901EdSZ7VazWYz2gXBG8rT4U+cR4kzz0tBrdcmf/MCt/f+aiqVkfGP6MQHNviY7IV/gccj5p17Fj14Q7kcynTJD+P6wPGUY7NhyqYAy6PBcbrbe/fvqNNxf0S9uKt+4VWx0c/8pW+ju4jx/xacR01qUEGsJ9ptgWXYbARPYOujoefvzUCf2FSR0XrZDTzahP1Gg7H+/jP80R2W6G/1L+GGjtpHvwHPwNDkEp7L/8msUdxNdbOqBLfi9+PeuvyJ8KTxtA0MrwxPSxV43MFTHbevt6OJFY+HqJZ7dnSL6M2mn+8ODE+xmsvk3FatJHiUAk3svgeseYwUz+ZfOgaGp5lSsBrXZ8d3pHmApzJmb087u8uIe7SBEzK8RfR286/3B0ZWhseYm3Dvmkevkq+O3oP/pVnV4i4yUjy2v3XWtbJ71GJKVJsr7pT99FBB8IyPsOPxIHiGHGL+tg16YLr7mCkFq3FT/vlOmSd4yoW7x0eesJrrLqzhnCF5gsHDbi5TIvB0kfqURu0eG2YX012ow3o5iN5+FfzQ1M5OWyaeystB968R+tyM3MWWxy1KyzkzOMczyJSC1XhVajC1XsURu54NsdsDbpF/fn36Cbl/uus7hljlZXLWXj3VJfPEeS8K/2GULU9EtW3wQ/uoF7ZBPab2ldFHJzulFTvpxE6q0zuYmJnGC24PXCzs/v1qK9rHo6+Y3NiOT48P4Y/trFX//0YBvMb5wETUWzW0eGkDI98MEQ3e3sDwvEwZHnxgeGJaOh0c8OyGFnMRbflhqYmYu8AwThkFMIdTRtIZllM+GOCM6fOR50JKmWJSIpB6EA0l0dKFr/66qsDHUOBfAAAA//8DAFBLAwQUAAAACABSf0pGhI+kftcCAAAhDgAAHgAAAGNoYXJ0L3RoZW1lL3RoZW1lT3ZlcnJpZGUxLnhtbO1X3WoUMRS+VvAdwtzbWWsVKd2W7vZP+0u7LfTy7Gx2J938DEmmde6kvRQEsYo3gndeiFpowZv6NKsVrdBXMLO1NanNUBZBhGVhmZzzfSfnJCf5yMjYQ0bRJpaKCF4Obg2UAoR5JBqEt8rBam3q5r0AKQ28AVRwXA4yrIKx0RvXR2BYx5jhRcOVpIGRicPVMJSDWOtkOAxVZNygBkSCufE1hWSgzVC2woaELROf0XCwVLobMiA8MCGvmZgRlSs5ESMOzEy32GySCJ96Q8v9C94UXPvwuZ/BhpBTBpQbuhYKmnCkswQ3ITKEKlBSlwTNkVasA5QAF8qYS4OlqdJt85//hrpfQ0F4HgWDFcKyR+pP+1meSEWSJLocPDCTBBbu5PDdyeE+Ojnc62wfdLY/dnZ2OtsffOwZ4C2bffzm6Y9Xj9D3/dfHu88LSMomfXn/+POnZwVobaOPXux9Pdg7evnk29tdH2dcQt3m1AjDCi3gLbQsGHDvVLgue6DVYiA2bZy3FHDIiT7KpI4dykIGFHzgCnYXeU0S3vCip9MNp4iVWKaa+NCzMXPQ80LQipD+YmfN1M4apbxVkItMbfAywKY3leqFtphME3OWCHjxMXZSX6KmU6CFOdYo94k2xj7uOiHEKZtEUijR1GidoAoQ/4LVSF1fzpwhzGxiBgVtAg5zDVUE9U40gTddOJiFpt7gmDorPQ2pBuavAhi14XOgY2/iK5mMnI1RWppkMBVosoGV8hIXZeaUMGuut4JumacZc+FSk7YHnucshA2fEO1qDCzx10F4bBPuq7bpdkBLQvtzEvbZOx2bTQNe3CVrBOsebpJVc+9f3ly5J5Xec4aFe+Yz2gR8Ns1IaGnPuRgRfjUxuiBDd/oy1LMMjUsC9Kri0wVfVXKqQjbI/6k4E5DyJczjvuD0BacvOH9LcLq3xz+QGUtVjOGU7z6SmC54U/12G4MZu8+60Z9QSwMEFAAGAAgAAAAhAPzwneC+AAAAMQEAABoAAABjaGFydC9fcmVscy9jaGFydC54bWwucmVsc4SPwQrCMBBE74L/EPZu03oQkSa9iNCTIPoBIdm2wTYJSRT79y6eLAged4d5M1M3r2lkT4zJeiegKkpg6LQ31vUCbtfTZg8sZeWMGr1DATMmaOR6VV9wVJlMabAhMaK4JGDIORw4T3rASaXCB3SkdD5OKtMZex6Uvqse+bYsdzx+M0AumKw1AmJrKmDXOVDyf7bvOqvx6PVjQpd/RPBMvfBMc6M1SGAVe8wCPu+lWBVUHLis+WKofAMAAP//AwBQSwMEFAAGAAgAAAAhAITsoQcTAQAAVAIAABMAAABbQ29udGVudF9UeXBlc10ueG1spJLNTsMwDMfvSLxDlCtq0nFACK3dgY8jcBgPYFK3jciXkmxsb4/brhKbNi5crMT23/7FznK1s4ZtMSbtXcUXouQMnfKNdl3FP9YvxT1nKYNrwHiHFd9j4qv6+mq53gdMjNQuVbzPOTxImVSPFpLwAR1FWh8tZLrGTgZQX9ChvC3LO6m8y+hykYcavF4+YQsbk9nzjtwTyacNnD1OeUOrims76Ae/PKuIaNKJBEIwWkGmt8mta064igOTIOWYk3od0g2BX+gwRI6Zfjc46N5omFE3yN4h5lewRC5VT+fJir+LnKH0basVNl5tLM1MNBG+aTnWiLHqjHu5baadoBztnLT4N8VRuZlBjn+i/gEAAP//AwBQSwMEFAAGAAgAAAAhABmqkvPRAAAAswEAAAsAAABfcmVscy8ucmVsc6yQy4oCMRBF9wP+Q6i9Xd0uRAbTbkRwK/oBNUl1d7DzIImif2+c2UyLMJtZFpc693DXm5sdxZVjMt5JaKoaBDvltXG9hNNxN1+BSJmcptE7lnDnBJt29rE+8Ei5PKXBhCQKxSUJQ87hEzGpgS2lygd2Jel8tJTLGXsMpM7UMy7qeonxNwPaCVPstYS41wsQx3sozX+zfdcZxVuvLpZdflOBxpbuAqTYc5agBooZLWtDP1FTfdkA+N6k+U+Tqeur0rdYVaZ7uuBk6vYBAAD//wMAUEsBAi0AFAAGAAgAAAAhAO+F9G9tBQAArREAAA8AAAAAAAAAAAAAAAAAAAAAAGNoYXJ0L2NoYXJ0LnhtbFBLAQItABQABgAIAAAAIQC/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
  <p:tag name="COLORTYPE" val="SCHEME"/>
  <p:tag name="DEFINEDCOLORS" val="3,6,10,45,32,50,13,4,9,55,1"/>
  <p:tag name="NUMBERFORMAT" val="3"/>
  <p:tag name="LABELFORMAT" val="1"/>
</p:tagLst>
</file>

<file path=ppt/tags/tag31.xml><?xml version="1.0" encoding="utf-8"?>
<p:tagLst xmlns:a="http://schemas.openxmlformats.org/drawingml/2006/main" xmlns:r="http://schemas.openxmlformats.org/officeDocument/2006/relationships" xmlns:p="http://schemas.openxmlformats.org/presentationml/2006/main">
  <p:tag name="ZEROBASED" val="False"/>
</p:tagLst>
</file>

<file path=ppt/tags/tag32.xml><?xml version="1.0" encoding="utf-8"?>
<p:tagLst xmlns:a="http://schemas.openxmlformats.org/drawingml/2006/main" xmlns:r="http://schemas.openxmlformats.org/officeDocument/2006/relationships" xmlns:p="http://schemas.openxmlformats.org/presentationml/2006/main">
  <p:tag name="TYPE" val="MultiChoiceSlide"/>
  <p:tag name="HASRESULTS" val="False"/>
  <p:tag name="TPQUESTIONXML" val="﻿&lt;?xml version=&quot;1.0&quot; encoding=&quot;utf-8&quot;?&gt;&#10;&lt;questionlist&gt;&#10;    &lt;properties&gt;&#10;        &lt;guid&gt;FF90B9F4DEF34A0BA0FC9856332F48A5&lt;/guid&gt;&#10;        &lt;description /&gt;&#10;        &lt;date&gt;1/24/2018 11:03:37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D0D7C8D1CF7B4A3E94C5C4D6C1DD52DE&lt;/guid&gt;&#10;            &lt;repollguid&gt;739C53AC3EDF47F2AB7C7530F7E46EED&lt;/repollguid&gt;&#10;            &lt;sourceid&gt;1F166D3EEB8B4A9D8C37DA4295904A91&lt;/sourceid&gt;&#10;            &lt;questiontext&gt;What device can you install in your house that controls temperature based on predetermined time settings?&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answers&gt;&#10;                &lt;answer&gt;&#10;                    &lt;guid&gt;0CD2FDCFD47B44B3B672E759291DDF07&lt;/guid&gt;&#10;                    &lt;answertext&gt;Programmable thermostat&lt;/answertext&gt;&#10;                    &lt;valuetype&gt;1&lt;/valuetype&gt;&#10;                &lt;/answer&gt;&#10;                &lt;answer&gt;&#10;                    &lt;guid&gt;00F0CF39008F45B9A5A18F4A9B61FB0C&lt;/guid&gt;&#10;                    &lt;answertext&gt;HVAC&lt;/answertext&gt;&#10;                    &lt;valuetype&gt;-1&lt;/valuetype&gt;&#10;                &lt;/answer&gt;&#10;                &lt;answer&gt;&#10;                    &lt;guid&gt;CF1051FF8D264B38BC4CA86DE21359F3&lt;/guid&gt;&#10;                    &lt;answertext&gt;Thermometer&lt;/answertext&gt;&#10;                    &lt;valuetype&gt;-1&lt;/valuetype&gt;&#10;                &lt;/answer&gt;&#10;                &lt;answer&gt;&#10;                    &lt;guid&gt;E32BA5716DC04B82AD28DC16A951ECF3&lt;/guid&gt;&#10;                    &lt;answertext&gt;Ventilator&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Lst>
</file>

<file path=ppt/tags/tag33.xml><?xml version="1.0" encoding="utf-8"?>
<p:tagLst xmlns:a="http://schemas.openxmlformats.org/drawingml/2006/main" xmlns:r="http://schemas.openxmlformats.org/officeDocument/2006/relationships" xmlns:p="http://schemas.openxmlformats.org/presentationml/2006/main">
  <p:tag name="TYPE" val="0"/>
  <p:tag name="CHARTFORMAT" val="UEsDBBQABgAIAAAAIQDvhfRvbQUAAK0RAAAPAAAAY2hhcnQvY2hhcnQueG1s3Fhtb9s2EP4+YP/B0HfHliy/ok7h2M02zGmCJm23faMpSuZMkRpJOXaH/fcdXyTLbpAWdQoMy5dQx+Pp7rmHd2e9er3LWWtLpKKCT4Pwohu0CMcioTybBu8frtujoKU04gligpNpsCcqeH354w+v8ASvkdT3BcKkBUa4muBpsNa6mHQ6Cq9JjtSFKAiHvVTIHGl4lFknkegRjOesE3W7g441EngD6BsM5Ijy6rz8mvMiTSkmC4HLnHDtvJCEIQ0IqDUtVHAJwSVIk3DcjVtbxKZBN+gYIUM8cwLC2+/vnVCKkickmQvJAcaGfo4nM6aJ5GBqLriGt/k4869CKkdyUxZtLPICnFtRRvXeugsOgu35WkAcrXfkr5JKoqYBDuMKCFh+BkVOsRRKpPoCLHYcClU2jNlhZ9SJfD4g2DCeKL1nxAUUdiMTbad+r3XhGjG2QnhjsGko16qHfXPwFAxzCjN5g4rbrTyfQqssnAZMh0FL72CVbGC1yiIji4wMVskGVghjyARo+EUlgX0nqXV6laRX6QCqTgeQdot+JelXkkElGQStNaN8A5kw/4JWKtjPTlCtHIPsHTBooFKLB6oZWRBGNEk89k5rS8ljb2HUpNC/NXhmBb8fC2Y8m+2ORAWQsyBY061P6cCSuoMnB8MpE0KaN+g1xRtOVJPOoFnvK5qQj5D8Z3SbKoYjX1BvqhRM6JkkyFhnaC9KbVY54iViy/p5dyMSHwpJMuJA2j8l9ECMLnrHf9Gbds8fc1ANL8JBNx73RtHQLuI3bctlPHn0WF6Mx+Gg8Td059fV9qg7Gg/7URjGPVM9eu4qnDoPUB7iWiHZW8xNLTVRwtOCSmcOC+bMZ1BjCiiaXsxKBWWFJG5zi+R+Lpioak/oxIrYTNLkmAZCJsSb90VN78x7lZbvSGquOGTfSiiHtqB/Sd+SDMpPxRp/KFmumLLnirvz7+7lKzTh4poydm4jgADQhPFzzRwcMogYi0ZC0hQu0FJVZfyb25WDWQF0FsK1eFySjPDkV7L3RPI5hJ0PCPqz6UFVXkE2R/otyj35fUYUyO+JfFJ+R6SpeZ/ZvipXK0bu6afPTS0JAqIsKRSBo2NkZwAwbsOqVUo6Df6evxn0e8NZ2F4MruftOB302+PFOGwPoyiex+O4P7q6+ufQmqBknowJX2hNYbMt9f3VAQxx2J+YsJ/2FYgMLlpCV06DqCYuRjaKJu+9CNA28fEyr2+EFcFpf6lqI+7tX0xdI0XfNXXN+DJUfKSJ9pUp7Nc+oMJnG++hGUGSHdfQ7hffb6IwisM4iv2J042BK2rQreoTVhNeflzKAM6ZrSQHxRPTCiNwITNoC0mBoXYIc3zLKb9BO+Obwf2gmNjWeMRJtLsTnqUrFwzk7jrX0HDN3DmHPjENfiIwniEG06wo4TYAszckqW9Vjv4U8gGa3g0MXc44tB1nDDw53eMwC7tNDWegFtYOcODag3B75oKfPde8TEFrPU6DQQ9I8FRlMwD7WmRGRFVNDi5bdb7tXlUOzKjyB5E+UvPkUPNViq3YjGXcybD2HAPpbZoq4itR2PUU4+KmZJoutwygbKQWHKtJBFfwaTbV/jVI8gyboBdT71dF28bB59nl2/ET7IKfTd+ZVzXj/h+sqsvLM6yyW1dEPxLiM7ZyD+Z6ATc8JWDVnBjN+gNVt5z5ZuopmVBVXMEvuI2a+WKhCsT9TYUusgDuqVuYeaDsnHCwGs5eDPr/1LDztbVB716onK1Esq9NnTNEwWCm9L39leq+QJxnrHiJsdEWUjRJSPoOYlSfoMWMXJ2DOdJvwqh3hyQyCuaTwjSoPycYHcttA7ZdHL6yXP4LAAD//wMAUEsDBBQABgAIAAAAIQC/uqyqxgYAADYbAAAWAAAAY2hhcnQvbWVkaWEvaW1hZ2UxLmJtcOyY2VNTVxzH6T/Q58700bpUpU0IQh+qD636UHcWK0slcQPZusBYBWULYYtEBBsFTSAJssomEAjUhJhAQCABBGVRAqKyCQi4UO1M+733AnNluAxXsdMHfkPOnJz8zu/3+X3POfdy73d7HD63Ic0B7QZ8OLOfT2w+Q48y46c2NsRnzv5ZtVUF/q8KPCetjTS1Wp2dnX3lypX4+Hh0PjYyMvf39yOz0Wikp0Z2MMAwCIMD3DCIzkohzaemUqBYxKcMefEV46Cq1JsL9b2NvW/Hxsaqq6v1en1VVVVfXx8wAAN/gLFCYlIbociK3ymZCj74oKWnOHJQE2etzVl3TGsXPmUX8WKbtyolJaWgoECpVBYVFVEyIgiwl8OD0uYXmko9X7LG0GZq6Z2YmLBYLE2kLQh4SxVr+eNHq5KvSziw7ugtimfrCQV4bty4oVKpoqOjL5NWXl5uMBgWTF/0K3ji4uLgjEImRp4OmHJR79M7+U6hldywKW749Pd+WTKZDPVSuwIyQn8YUshFJ1ukh3oVXvrzTmsFGm7YJDdi+tvjiuTkZIpHp9MtmnTpQZDExsYCaWL0qTbhAOptTDm4/aQC9QJpu3/OPE9ISAhVb1ZWFngKLp0mefi3E53W8ivswqcJnmMZSUlJ4MnMzEQVS6dm+hVVX79+XZqcWCMmeBqSXXf6qUieyR0BOXK5nNIHYtIjVCtjLdJD8Cd4vNTkek1/41MskUjAA2bsH7o/275Bp4HyiF+f7OpwLI+oN4zgmdenp6eHHrNKGWOWEvvHkOj8xeFSav84+hQnJiaCBwWWlJTQ/dn2rfeajRJnq1JgSnJxOF5A8IRPzfNgpRbwQJ9mcj8bEp3WeBYTPJEvHb2LKB7oU1paypaB7t/f2Vwrce5TETyOJ4rsIgh9dgbO6rMYT8wsj8R5jQf4J+0iXzl4z+qDc1pWVkaPz7b/qMtce8G5Tymou+CCsLiYgGeX/zVq/4Cnu7ubHhPr1XTpIPQ0XnDmHcmxC5vkRb7a4l0iFovz8/M/nOdxt6UuyQX61BI8N0me57sDZOApLCxchEdB8fBRBU+QzT03wYsCz01cx8CTk5OTkZFB52fbB0/DRddZfXxKeZEvuWETewIIfRbl0Shimi8R+xl68viZJM9rjq8OV4+8vLzc3FwcebYMdP8nPRZceaA/6nU8WU7wnBsHT3p6OnikUumC9arMmOWpv+jCE2RR+nB8a6APeKAPjhg9Ptt+e50aPFgvnLL1R7UQn3tubAmeinSRmTxfpiRXHv864HnCGfAIhcK0tLTU1FTcMtgy0P3vmWZ5cH3D/ZEX9Zp7dmxvoIxJH3W6iDpf2HU8vsoO+0c4s9H3jlarxRQYOvT4bPud9RXYD9AHPOuP63lRM5zQUfAkJCTgFoDbXFdXFz2mWh5N+eP6wPNSkus1s9Gvke7zIf3uhkpSf0HNeacNJwz2ED901EdSZ7VazWYz2gXBG8rT4U+cR4kzz0tBrdcmf/MCt/f+aiqVkfGP6MQHNviY7IV/gccj5p17Fj14Q7kcynTJD+P6wPGUY7NhyqYAy6PBcbrbe/fvqNNxf0S9uKt+4VWx0c/8pW+ju4jx/xacR01qUEGsJ9ptgWXYbARPYOujoefvzUCf2FSR0XrZDTzahP1Gg7H+/jP80R2W6G/1L+GGjtpHvwHPwNDkEp7L/8msUdxNdbOqBLfi9+PeuvyJ8KTxtA0MrwxPSxV43MFTHbevt6OJFY+HqJZ7dnSL6M2mn+8ODE+xmsvk3FatJHiUAk3svgeseYwUz+ZfOgaGp5lSsBrXZ8d3pHmApzJmb087u8uIe7SBEzK8RfR286/3B0ZWhseYm3Dvmkevkq+O3oP/pVnV4i4yUjy2v3XWtbJ71GJKVJsr7pT99FBB8IyPsOPxIHiGHGL+tg16YLr7mCkFq3FT/vlOmSd4yoW7x0eesJrrLqzhnCF5gsHDbi5TIvB0kfqURu0eG2YX012ow3o5iN5+FfzQ1M5OWyaeystB968R+tyM3MWWxy1KyzkzOMczyJSC1XhVajC1XsURu54NsdsDbpF/fn36Cbl/uus7hljlZXLWXj3VJfPEeS8K/2GULU9EtW3wQ/uoF7ZBPab2ldFHJzulFTvpxE6q0zuYmJnGC24PXCzs/v1qK9rHo6+Y3NiOT48P4Y/trFX//0YBvMb5wETUWzW0eGkDI98MEQ3e3sDwvEwZHnxgeGJaOh0c8OyGFnMRbflhqYmYu8AwThkFMIdTRtIZllM+GOCM6fOR50JKmWJSIpB6EA0l0dKFr/66qsDHUOBfAAAA//8DAFBLAwQUAAAACABSf0pGhI+kftcCAAAhDgAAHgAAAGNoYXJ0L3RoZW1lL3RoZW1lT3ZlcnJpZGUxLnhtbO1X3WoUMRS+VvAdwtzbWWsVKd2W7vZP+0u7LfTy7Gx2J938DEmmde6kvRQEsYo3gndeiFpowZv6NKsVrdBXMLO1NanNUBZBhGVhmZzzfSfnJCf5yMjYQ0bRJpaKCF4Obg2UAoR5JBqEt8rBam3q5r0AKQ28AVRwXA4yrIKx0RvXR2BYx5jhRcOVpIGRicPVMJSDWOtkOAxVZNygBkSCufE1hWSgzVC2woaELROf0XCwVLobMiA8MCGvmZgRlSs5ESMOzEy32GySCJ96Q8v9C94UXPvwuZ/BhpBTBpQbuhYKmnCkswQ3ITKEKlBSlwTNkVasA5QAF8qYS4OlqdJt85//hrpfQ0F4HgWDFcKyR+pP+1meSEWSJLocPDCTBBbu5PDdyeE+Ojnc62wfdLY/dnZ2OtsffOwZ4C2bffzm6Y9Xj9D3/dfHu88LSMomfXn/+POnZwVobaOPXux9Pdg7evnk29tdH2dcQt3m1AjDCi3gLbQsGHDvVLgue6DVYiA2bZy3FHDIiT7KpI4dykIGFHzgCnYXeU0S3vCip9MNp4iVWKaa+NCzMXPQ80LQipD+YmfN1M4apbxVkItMbfAywKY3leqFtphME3OWCHjxMXZSX6KmU6CFOdYo94k2xj7uOiHEKZtEUijR1GidoAoQ/4LVSF1fzpwhzGxiBgVtAg5zDVUE9U40gTddOJiFpt7gmDorPQ2pBuavAhi14XOgY2/iK5mMnI1RWppkMBVosoGV8hIXZeaUMGuut4JumacZc+FSk7YHnucshA2fEO1qDCzx10F4bBPuq7bpdkBLQvtzEvbZOx2bTQNe3CVrBOsebpJVc+9f3ly5J5Xec4aFe+Yz2gR8Ns1IaGnPuRgRfjUxuiBDd/oy1LMMjUsC9Kri0wVfVXKqQjbI/6k4E5DyJczjvuD0BacvOH9LcLq3xz+QGUtVjOGU7z6SmC54U/12G4MZu8+60Z9QSwMEFAAGAAgAAAAhAPzwneC+AAAAMQEAABoAAABjaGFydC9fcmVscy9jaGFydC54bWwucmVsc4SPwQrCMBBE74L/EPZu03oQkSa9iNCTIPoBIdm2wTYJSRT79y6eLAged4d5M1M3r2lkT4zJeiegKkpg6LQ31vUCbtfTZg8sZeWMGr1DATMmaOR6VV9wVJlMabAhMaK4JGDIORw4T3rASaXCB3SkdD5OKtMZex6Uvqse+bYsdzx+M0AumKw1AmJrKmDXOVDyf7bvOqvx6PVjQpd/RPBMvfBMc6M1SGAVe8wCPu+lWBVUHLis+WKofAMAAP//AwBQSwMEFAAGAAgAAAAhAITsoQcTAQAAVAIAABMAAABbQ29udGVudF9UeXBlc10ueG1spJLNTsMwDMfvSLxDlCtq0nFACK3dgY8jcBgPYFK3jciXkmxsb4/brhKbNi5crMT23/7FznK1s4ZtMSbtXcUXouQMnfKNdl3FP9YvxT1nKYNrwHiHFd9j4qv6+mq53gdMjNQuVbzPOTxImVSPFpLwAR1FWh8tZLrGTgZQX9ChvC3LO6m8y+hykYcavF4+YQsbk9nzjtwTyacNnD1OeUOrims76Ae/PKuIaNKJBEIwWkGmt8mta064igOTIOWYk3od0g2BX+gwRI6Zfjc46N5omFE3yN4h5lewRC5VT+fJir+LnKH0basVNl5tLM1MNBG+aTnWiLHqjHu5baadoBztnLT4N8VRuZlBjn+i/gEAAP//AwBQSwMEFAAGAAgAAAAhABmqkvPRAAAAswEAAAsAAABfcmVscy8ucmVsc6yQy4oCMRBF9wP+Q6i9Xd0uRAbTbkRwK/oBNUl1d7DzIImif2+c2UyLMJtZFpc693DXm5sdxZVjMt5JaKoaBDvltXG9hNNxN1+BSJmcptE7lnDnBJt29rE+8Ei5PKXBhCQKxSUJQ87hEzGpgS2lygd2Jel8tJTLGXsMpM7UMy7qeonxNwPaCVPstYS41wsQx3sozX+zfdcZxVuvLpZdflOBxpbuAqTYc5agBooZLWtDP1FTfdkA+N6k+U+Tqeur0rdYVaZ7uuBk6vYBAAD//wMAUEsBAi0AFAAGAAgAAAAhAO+F9G9tBQAArREAAA8AAAAAAAAAAAAAAAAAAAAAAGNoYXJ0L2NoYXJ0LnhtbFBLAQItABQABgAIAAAAIQC/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
  <p:tag name="COLORTYPE" val="SCHEME"/>
  <p:tag name="DEFINEDCOLORS" val="3,6,10,45,32,50,13,4,9,55,1"/>
  <p:tag name="NUMBERFORMAT" val="3"/>
  <p:tag name="LABELFORMAT" val="1"/>
</p:tagLst>
</file>

<file path=ppt/tags/tag34.xml><?xml version="1.0" encoding="utf-8"?>
<p:tagLst xmlns:a="http://schemas.openxmlformats.org/drawingml/2006/main" xmlns:r="http://schemas.openxmlformats.org/officeDocument/2006/relationships" xmlns:p="http://schemas.openxmlformats.org/presentationml/2006/main">
  <p:tag name="ZEROBASED" val="False"/>
</p:tagLst>
</file>

<file path=ppt/tags/tag4.xml><?xml version="1.0" encoding="utf-8"?>
<p:tagLst xmlns:a="http://schemas.openxmlformats.org/drawingml/2006/main" xmlns:r="http://schemas.openxmlformats.org/officeDocument/2006/relationships" xmlns:p="http://schemas.openxmlformats.org/presentationml/2006/main">
  <p:tag name="ZEROBASED" val="False"/>
</p:tagLst>
</file>

<file path=ppt/tags/tag5.xml><?xml version="1.0" encoding="utf-8"?>
<p:tagLst xmlns:a="http://schemas.openxmlformats.org/drawingml/2006/main" xmlns:r="http://schemas.openxmlformats.org/officeDocument/2006/relationships" xmlns:p="http://schemas.openxmlformats.org/presentationml/2006/main">
  <p:tag name="TYPE" val="MultiChoiceSlide"/>
  <p:tag name="HASRESULTS" val="False"/>
  <p:tag name="TPQUESTIONXML" val="﻿&lt;?xml version=&quot;1.0&quot; encoding=&quot;utf-8&quot;?&gt;&#10;&lt;questionlist&gt;&#10;    &lt;properties&gt;&#10;        &lt;guid&gt;FF90B9F4DEF34A0BA0FC9856332F48A5&lt;/guid&gt;&#10;        &lt;description /&gt;&#10;        &lt;date&gt;1/24/2018 11:03:37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3C50585A254E4B2FB655B82ACE09DC9C&lt;/guid&gt;&#10;            &lt;repollguid&gt;739C53AC3EDF47F2AB7C7530F7E46EED&lt;/repollguid&gt;&#10;            &lt;sourceid&gt;1F166D3EEB8B4A9D8C37DA4295904A91&lt;/sourceid&gt;&#10;            &lt;questiontext&gt;Why are LED bulbs the most efficient?&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answers&gt;&#10;                &lt;answer&gt;&#10;                    &lt;guid&gt;0CD2FDCFD47B44B3B672E759291DDF07&lt;/guid&gt;&#10;                    &lt;answertext&gt;They generate little heat, so the majority of energy they consume is given off as just light.&lt;/answertext&gt;&#10;                    &lt;valuetype&gt;-1&lt;/valuetype&gt;&#10;                &lt;/answer&gt;&#10;                &lt;answer&gt;&#10;                    &lt;guid&gt;00F0CF39008F45B9A5A18F4A9B61FB0C&lt;/guid&gt;&#10;                    &lt;answertext&gt;They last longer.&lt;/answertext&gt;&#10;                    &lt;valuetype&gt;-1&lt;/valuetype&gt;&#10;                &lt;/answer&gt;&#10;                &lt;answer&gt;&#10;                    &lt;guid&gt;CF1051FF8D264B38BC4CA86DE21359F3&lt;/guid&gt;&#10;                    &lt;answertext&gt;They contain mercury gas which extends their life span.&lt;/answertext&gt;&#10;                    &lt;valuetype&gt;-1&lt;/valuetype&gt;&#10;                &lt;/answer&gt;&#10;                &lt;answer&gt;&#10;                    &lt;guid&gt;E32BA5716DC04B82AD28DC16A951ECF3&lt;/guid&gt;&#10;                    &lt;answertext&gt;Both A and B&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Lst>
</file>

<file path=ppt/tags/tag6.xml><?xml version="1.0" encoding="utf-8"?>
<p:tagLst xmlns:a="http://schemas.openxmlformats.org/drawingml/2006/main" xmlns:r="http://schemas.openxmlformats.org/officeDocument/2006/relationships" xmlns:p="http://schemas.openxmlformats.org/presentationml/2006/main">
  <p:tag name="TYPE" val="0"/>
  <p:tag name="CHARTFORMAT" val="UEsDBBQABgAIAAAAIQDvhfRvbQUAAK0RAAAPAAAAY2hhcnQvY2hhcnQueG1s3Fhtb9s2EP4+YP/B0HfHliy/ok7h2M02zGmCJm23faMpSuZMkRpJOXaH/fcdXyTLbpAWdQoMy5dQx+Pp7rmHd2e9er3LWWtLpKKCT4Pwohu0CMcioTybBu8frtujoKU04gligpNpsCcqeH354w+v8ASvkdT3BcKkBUa4muBpsNa6mHQ6Cq9JjtSFKAiHvVTIHGl4lFknkegRjOesE3W7g441EngD6BsM5Ijy6rz8mvMiTSkmC4HLnHDtvJCEIQ0IqDUtVHAJwSVIk3DcjVtbxKZBN+gYIUM8cwLC2+/vnVCKkickmQvJAcaGfo4nM6aJ5GBqLriGt/k4869CKkdyUxZtLPICnFtRRvXeugsOgu35WkAcrXfkr5JKoqYBDuMKCFh+BkVOsRRKpPoCLHYcClU2jNlhZ9SJfD4g2DCeKL1nxAUUdiMTbad+r3XhGjG2QnhjsGko16qHfXPwFAxzCjN5g4rbrTyfQqssnAZMh0FL72CVbGC1yiIji4wMVskGVghjyARo+EUlgX0nqXV6laRX6QCqTgeQdot+JelXkkElGQStNaN8A5kw/4JWKtjPTlCtHIPsHTBooFKLB6oZWRBGNEk89k5rS8ljb2HUpNC/NXhmBb8fC2Y8m+2ORAWQsyBY061P6cCSuoMnB8MpE0KaN+g1xRtOVJPOoFnvK5qQj5D8Z3SbKoYjX1BvqhRM6JkkyFhnaC9KbVY54iViy/p5dyMSHwpJMuJA2j8l9ECMLnrHf9Gbds8fc1ANL8JBNx73RtHQLuI3bctlPHn0WF6Mx+Gg8Td059fV9qg7Gg/7URjGPVM9eu4qnDoPUB7iWiHZW8xNLTVRwtOCSmcOC+bMZ1BjCiiaXsxKBWWFJG5zi+R+Lpioak/oxIrYTNLkmAZCJsSb90VN78x7lZbvSGquOGTfSiiHtqB/Sd+SDMpPxRp/KFmumLLnirvz7+7lKzTh4poydm4jgADQhPFzzRwcMogYi0ZC0hQu0FJVZfyb25WDWQF0FsK1eFySjPDkV7L3RPI5hJ0PCPqz6UFVXkE2R/otyj35fUYUyO+JfFJ+R6SpeZ/ZvipXK0bu6afPTS0JAqIsKRSBo2NkZwAwbsOqVUo6Df6evxn0e8NZ2F4MruftOB302+PFOGwPoyiex+O4P7q6+ufQmqBknowJX2hNYbMt9f3VAQxx2J+YsJ/2FYgMLlpCV06DqCYuRjaKJu+9CNA28fEyr2+EFcFpf6lqI+7tX0xdI0XfNXXN+DJUfKSJ9pUp7Nc+oMJnG++hGUGSHdfQ7hffb6IwisM4iv2J042BK2rQreoTVhNeflzKAM6ZrSQHxRPTCiNwITNoC0mBoXYIc3zLKb9BO+Obwf2gmNjWeMRJtLsTnqUrFwzk7jrX0HDN3DmHPjENfiIwniEG06wo4TYAszckqW9Vjv4U8gGa3g0MXc44tB1nDDw53eMwC7tNDWegFtYOcODag3B75oKfPde8TEFrPU6DQQ9I8FRlMwD7WmRGRFVNDi5bdb7tXlUOzKjyB5E+UvPkUPNViq3YjGXcybD2HAPpbZoq4itR2PUU4+KmZJoutwygbKQWHKtJBFfwaTbV/jVI8gyboBdT71dF28bB59nl2/ET7IKfTd+ZVzXj/h+sqsvLM6yyW1dEPxLiM7ZyD+Z6ATc8JWDVnBjN+gNVt5z5ZuopmVBVXMEvuI2a+WKhCsT9TYUusgDuqVuYeaDsnHCwGs5eDPr/1LDztbVB716onK1Esq9NnTNEwWCm9L39leq+QJxnrHiJsdEWUjRJSPoOYlSfoMWMXJ2DOdJvwqh3hyQyCuaTwjSoPycYHcttA7ZdHL6yXP4LAAD//wMAUEsDBBQABgAIAAAAIQC/uqyqxgYAADYbAAAWAAAAY2hhcnQvbWVkaWEvaW1hZ2UxLmJtcOyY2VNTVxzH6T/Q58700bpUpU0IQh+qD636UHcWK0slcQPZusBYBWULYYtEBBsFTSAJssomEAjUhJhAQCABBGVRAqKyCQi4UO1M+733AnNluAxXsdMHfkPOnJz8zu/3+X3POfdy73d7HD63Ic0B7QZ8OLOfT2w+Q48y46c2NsRnzv5ZtVUF/q8KPCetjTS1Wp2dnX3lypX4+Hh0PjYyMvf39yOz0Wikp0Z2MMAwCIMD3DCIzkohzaemUqBYxKcMefEV46Cq1JsL9b2NvW/Hxsaqq6v1en1VVVVfXx8wAAN/gLFCYlIbociK3ymZCj74oKWnOHJQE2etzVl3TGsXPmUX8WKbtyolJaWgoECpVBYVFVEyIgiwl8OD0uYXmko9X7LG0GZq6Z2YmLBYLE2kLQh4SxVr+eNHq5KvSziw7ugtimfrCQV4bty4oVKpoqOjL5NWXl5uMBgWTF/0K3ji4uLgjEImRp4OmHJR79M7+U6hldywKW749Pd+WTKZDPVSuwIyQn8YUshFJ1ukh3oVXvrzTmsFGm7YJDdi+tvjiuTkZIpHp9MtmnTpQZDExsYCaWL0qTbhAOptTDm4/aQC9QJpu3/OPE9ISAhVb1ZWFngKLp0mefi3E53W8ivswqcJnmMZSUlJ4MnMzEQVS6dm+hVVX79+XZqcWCMmeBqSXXf6qUieyR0BOXK5nNIHYtIjVCtjLdJD8Cd4vNTkek1/41MskUjAA2bsH7o/275Bp4HyiF+f7OpwLI+oN4zgmdenp6eHHrNKGWOWEvvHkOj8xeFSav84+hQnJiaCBwWWlJTQ/dn2rfeajRJnq1JgSnJxOF5A8IRPzfNgpRbwQJ9mcj8bEp3WeBYTPJEvHb2LKB7oU1paypaB7t/f2Vwrce5TETyOJ4rsIgh9dgbO6rMYT8wsj8R5jQf4J+0iXzl4z+qDc1pWVkaPz7b/qMtce8G5Tymou+CCsLiYgGeX/zVq/4Cnu7ubHhPr1XTpIPQ0XnDmHcmxC5vkRb7a4l0iFovz8/M/nOdxt6UuyQX61BI8N0me57sDZOApLCxchEdB8fBRBU+QzT03wYsCz01cx8CTk5OTkZFB52fbB0/DRddZfXxKeZEvuWETewIIfRbl0Shimi8R+xl68viZJM9rjq8OV4+8vLzc3FwcebYMdP8nPRZceaA/6nU8WU7wnBsHT3p6OnikUumC9arMmOWpv+jCE2RR+nB8a6APeKAPjhg9Ptt+e50aPFgvnLL1R7UQn3tubAmeinSRmTxfpiRXHv864HnCGfAIhcK0tLTU1FTcMtgy0P3vmWZ5cH3D/ZEX9Zp7dmxvoIxJH3W6iDpf2HU8vsoO+0c4s9H3jlarxRQYOvT4bPud9RXYD9AHPOuP63lRM5zQUfAkJCTgFoDbXFdXFz2mWh5N+eP6wPNSkus1s9Gvke7zIf3uhkpSf0HNeacNJwz2ED901EdSZ7VazWYz2gXBG8rT4U+cR4kzz0tBrdcmf/MCt/f+aiqVkfGP6MQHNviY7IV/gccj5p17Fj14Q7kcynTJD+P6wPGUY7NhyqYAy6PBcbrbe/fvqNNxf0S9uKt+4VWx0c/8pW+ju4jx/xacR01qUEGsJ9ptgWXYbARPYOujoefvzUCf2FSR0XrZDTzahP1Gg7H+/jP80R2W6G/1L+GGjtpHvwHPwNDkEp7L/8msUdxNdbOqBLfi9+PeuvyJ8KTxtA0MrwxPSxV43MFTHbevt6OJFY+HqJZ7dnSL6M2mn+8ODE+xmsvk3FatJHiUAk3svgeseYwUz+ZfOgaGp5lSsBrXZ8d3pHmApzJmb087u8uIe7SBEzK8RfR286/3B0ZWhseYm3Dvmkevkq+O3oP/pVnV4i4yUjy2v3XWtbJ71GJKVJsr7pT99FBB8IyPsOPxIHiGHGL+tg16YLr7mCkFq3FT/vlOmSd4yoW7x0eesJrrLqzhnCF5gsHDbi5TIvB0kfqURu0eG2YX012ow3o5iN5+FfzQ1M5OWyaeystB968R+tyM3MWWxy1KyzkzOMczyJSC1XhVajC1XsURu54NsdsDbpF/fn36Cbl/uus7hljlZXLWXj3VJfPEeS8K/2GULU9EtW3wQ/uoF7ZBPab2ldFHJzulFTvpxE6q0zuYmJnGC24PXCzs/v1qK9rHo6+Y3NiOT48P4Y/trFX//0YBvMb5wETUWzW0eGkDI98MEQ3e3sDwvEwZHnxgeGJaOh0c8OyGFnMRbflhqYmYu8AwThkFMIdTRtIZllM+GOCM6fOR50JKmWJSIpB6EA0l0dKFr/66qsDHUOBfAAAA//8DAFBLAwQUAAAACABSf0pGhI+kftcCAAAhDgAAHgAAAGNoYXJ0L3RoZW1lL3RoZW1lT3ZlcnJpZGUxLnhtbO1X3WoUMRS+VvAdwtzbWWsVKd2W7vZP+0u7LfTy7Gx2J938DEmmde6kvRQEsYo3gndeiFpowZv6NKsVrdBXMLO1NanNUBZBhGVhmZzzfSfnJCf5yMjYQ0bRJpaKCF4Obg2UAoR5JBqEt8rBam3q5r0AKQ28AVRwXA4yrIKx0RvXR2BYx5jhRcOVpIGRicPVMJSDWOtkOAxVZNygBkSCufE1hWSgzVC2woaELROf0XCwVLobMiA8MCGvmZgRlSs5ESMOzEy32GySCJ96Q8v9C94UXPvwuZ/BhpBTBpQbuhYKmnCkswQ3ITKEKlBSlwTNkVasA5QAF8qYS4OlqdJt85//hrpfQ0F4HgWDFcKyR+pP+1meSEWSJLocPDCTBBbu5PDdyeE+Ojnc62wfdLY/dnZ2OtsffOwZ4C2bffzm6Y9Xj9D3/dfHu88LSMomfXn/+POnZwVobaOPXux9Pdg7evnk29tdH2dcQt3m1AjDCi3gLbQsGHDvVLgue6DVYiA2bZy3FHDIiT7KpI4dykIGFHzgCnYXeU0S3vCip9MNp4iVWKaa+NCzMXPQ80LQipD+YmfN1M4apbxVkItMbfAywKY3leqFtphME3OWCHjxMXZSX6KmU6CFOdYo94k2xj7uOiHEKZtEUijR1GidoAoQ/4LVSF1fzpwhzGxiBgVtAg5zDVUE9U40gTddOJiFpt7gmDorPQ2pBuavAhi14XOgY2/iK5mMnI1RWppkMBVosoGV8hIXZeaUMGuut4JumacZc+FSk7YHnucshA2fEO1qDCzx10F4bBPuq7bpdkBLQvtzEvbZOx2bTQNe3CVrBOsebpJVc+9f3ly5J5Xec4aFe+Yz2gR8Ns1IaGnPuRgRfjUxuiBDd/oy1LMMjUsC9Kri0wVfVXKqQjbI/6k4E5DyJczjvuD0BacvOH9LcLq3xz+QGUtVjOGU7z6SmC54U/12G4MZu8+60Z9QSwMEFAAGAAgAAAAhAPzwneC+AAAAMQEAABoAAABjaGFydC9fcmVscy9jaGFydC54bWwucmVsc4SPwQrCMBBE74L/EPZu03oQkSa9iNCTIPoBIdm2wTYJSRT79y6eLAged4d5M1M3r2lkT4zJeiegKkpg6LQ31vUCbtfTZg8sZeWMGr1DATMmaOR6VV9wVJlMabAhMaK4JGDIORw4T3rASaXCB3SkdD5OKtMZex6Uvqse+bYsdzx+M0AumKw1AmJrKmDXOVDyf7bvOqvx6PVjQpd/RPBMvfBMc6M1SGAVe8wCPu+lWBVUHLis+WKofAMAAP//AwBQSwMEFAAGAAgAAAAhAITsoQcTAQAAVAIAABMAAABbQ29udGVudF9UeXBlc10ueG1spJLNTsMwDMfvSLxDlCtq0nFACK3dgY8jcBgPYFK3jciXkmxsb4/brhKbNi5crMT23/7FznK1s4ZtMSbtXcUXouQMnfKNdl3FP9YvxT1nKYNrwHiHFd9j4qv6+mq53gdMjNQuVbzPOTxImVSPFpLwAR1FWh8tZLrGTgZQX9ChvC3LO6m8y+hykYcavF4+YQsbk9nzjtwTyacNnD1OeUOrims76Ae/PKuIaNKJBEIwWkGmt8mta064igOTIOWYk3od0g2BX+gwRI6Zfjc46N5omFE3yN4h5lewRC5VT+fJir+LnKH0basVNl5tLM1MNBG+aTnWiLHqjHu5baadoBztnLT4N8VRuZlBjn+i/gEAAP//AwBQSwMEFAAGAAgAAAAhABmqkvPRAAAAswEAAAsAAABfcmVscy8ucmVsc6yQy4oCMRBF9wP+Q6i9Xd0uRAbTbkRwK/oBNUl1d7DzIImif2+c2UyLMJtZFpc693DXm5sdxZVjMt5JaKoaBDvltXG9hNNxN1+BSJmcptE7lnDnBJt29rE+8Ei5PKXBhCQKxSUJQ87hEzGpgS2lygd2Jel8tJTLGXsMpM7UMy7qeonxNwPaCVPstYS41wsQx3sozX+zfdcZxVuvLpZdflOBxpbuAqTYc5agBooZLWtDP1FTfdkA+N6k+U+Tqeur0rdYVaZ7uuBk6vYBAAD//wMAUEsBAi0AFAAGAAgAAAAhAO+F9G9tBQAArREAAA8AAAAAAAAAAAAAAAAAAAAAAGNoYXJ0L2NoYXJ0LnhtbFBLAQItABQABgAIAAAAIQC/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
  <p:tag name="COLORTYPE" val="SCHEME"/>
  <p:tag name="DEFINEDCOLORS" val="3,6,10,45,32,50,13,4,9,55,1"/>
  <p:tag name="LABELFORMAT" val="1"/>
  <p:tag name="NUMBERFORMAT" val="3"/>
</p:tagLst>
</file>

<file path=ppt/tags/tag7.xml><?xml version="1.0" encoding="utf-8"?>
<p:tagLst xmlns:a="http://schemas.openxmlformats.org/drawingml/2006/main" xmlns:r="http://schemas.openxmlformats.org/officeDocument/2006/relationships" xmlns:p="http://schemas.openxmlformats.org/presentationml/2006/main">
  <p:tag name="ZEROBASED" val="False"/>
</p:tagLst>
</file>

<file path=ppt/tags/tag8.xml><?xml version="1.0" encoding="utf-8"?>
<p:tagLst xmlns:a="http://schemas.openxmlformats.org/drawingml/2006/main" xmlns:r="http://schemas.openxmlformats.org/officeDocument/2006/relationships" xmlns:p="http://schemas.openxmlformats.org/presentationml/2006/main">
  <p:tag name="TYPE" val="MultiChoiceSlide"/>
  <p:tag name="HASRESULTS" val="False"/>
  <p:tag name="TPQUESTIONXML" val="﻿&lt;?xml version=&quot;1.0&quot; encoding=&quot;utf-8&quot;?&gt;&#10;&lt;questionlist&gt;&#10;    &lt;properties&gt;&#10;        &lt;guid&gt;FF90B9F4DEF34A0BA0FC9856332F48A5&lt;/guid&gt;&#10;        &lt;description /&gt;&#10;        &lt;date&gt;1/24/2018 11:03:37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2D82B3C197D24F09B11CA580F6603801&lt;/guid&gt;&#10;            &lt;repollguid&gt;739C53AC3EDF47F2AB7C7530F7E46EED&lt;/repollguid&gt;&#10;            &lt;sourceid&gt;1F166D3EEB8B4A9D8C37DA4295904A91&lt;/sourceid&gt;&#10;            &lt;questiontext&gt;What installations can be made in a home to reduce water use?&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answers&gt;&#10;                &lt;answer&gt;&#10;                    &lt;guid&gt;0CD2FDCFD47B44B3B672E759291DDF07&lt;/guid&gt;&#10;                    &lt;answertext&gt;Low-flow toilets&lt;/answertext&gt;&#10;                    &lt;valuetype&gt;-1&lt;/valuetype&gt;&#10;                &lt;/answer&gt;&#10;                &lt;answer&gt;&#10;                    &lt;guid&gt;00F0CF39008F45B9A5A18F4A9B61FB0C&lt;/guid&gt;&#10;                    &lt;answertext&gt;Low-flow showerheads&lt;/answertext&gt;&#10;                    &lt;valuetype&gt;-1&lt;/valuetype&gt;&#10;                &lt;/answer&gt;&#10;                &lt;answer&gt;&#10;                    &lt;guid&gt;CF1051FF8D264B38BC4CA86DE21359F3&lt;/guid&gt;&#10;                    &lt;answertext&gt;Sink aerators&lt;/answertext&gt;&#10;                    &lt;valuetype&gt;-1&lt;/valuetype&gt;&#10;                &lt;/answer&gt;&#10;                &lt;answer&gt;&#10;                    &lt;guid&gt;E32BA5716DC04B82AD28DC16A951ECF3&lt;/guid&gt;&#10;                    &lt;answertext&gt;All of the above&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Lst>
</file>

<file path=ppt/tags/tag9.xml><?xml version="1.0" encoding="utf-8"?>
<p:tagLst xmlns:a="http://schemas.openxmlformats.org/drawingml/2006/main" xmlns:r="http://schemas.openxmlformats.org/officeDocument/2006/relationships" xmlns:p="http://schemas.openxmlformats.org/presentationml/2006/main">
  <p:tag name="TYPE" val="0"/>
  <p:tag name="CHARTFORMAT" val="UEsDBBQABgAIAAAAIQDvhfRvbQUAAK0RAAAPAAAAY2hhcnQvY2hhcnQueG1s3Fhtb9s2EP4+YP/B0HfHliy/ok7h2M02zGmCJm23faMpSuZMkRpJOXaH/fcdXyTLbpAWdQoMy5dQx+Pp7rmHd2e9er3LWWtLpKKCT4Pwohu0CMcioTybBu8frtujoKU04gligpNpsCcqeH354w+v8ASvkdT3BcKkBUa4muBpsNa6mHQ6Cq9JjtSFKAiHvVTIHGl4lFknkegRjOesE3W7g441EngD6BsM5Ijy6rz8mvMiTSkmC4HLnHDtvJCEIQ0IqDUtVHAJwSVIk3DcjVtbxKZBN+gYIUM8cwLC2+/vnVCKkickmQvJAcaGfo4nM6aJ5GBqLriGt/k4869CKkdyUxZtLPICnFtRRvXeugsOgu35WkAcrXfkr5JKoqYBDuMKCFh+BkVOsRRKpPoCLHYcClU2jNlhZ9SJfD4g2DCeKL1nxAUUdiMTbad+r3XhGjG2QnhjsGko16qHfXPwFAxzCjN5g4rbrTyfQqssnAZMh0FL72CVbGC1yiIji4wMVskGVghjyARo+EUlgX0nqXV6laRX6QCqTgeQdot+JelXkkElGQStNaN8A5kw/4JWKtjPTlCtHIPsHTBooFKLB6oZWRBGNEk89k5rS8ljb2HUpNC/NXhmBb8fC2Y8m+2ORAWQsyBY061P6cCSuoMnB8MpE0KaN+g1xRtOVJPOoFnvK5qQj5D8Z3SbKoYjX1BvqhRM6JkkyFhnaC9KbVY54iViy/p5dyMSHwpJMuJA2j8l9ECMLnrHf9Gbds8fc1ANL8JBNx73RtHQLuI3bctlPHn0WF6Mx+Gg8Td059fV9qg7Gg/7URjGPVM9eu4qnDoPUB7iWiHZW8xNLTVRwtOCSmcOC+bMZ1BjCiiaXsxKBWWFJG5zi+R+Lpioak/oxIrYTNLkmAZCJsSb90VN78x7lZbvSGquOGTfSiiHtqB/Sd+SDMpPxRp/KFmumLLnirvz7+7lKzTh4poydm4jgADQhPFzzRwcMogYi0ZC0hQu0FJVZfyb25WDWQF0FsK1eFySjPDkV7L3RPI5hJ0PCPqz6UFVXkE2R/otyj35fUYUyO+JfFJ+R6SpeZ/ZvipXK0bu6afPTS0JAqIsKRSBo2NkZwAwbsOqVUo6Df6evxn0e8NZ2F4MruftOB302+PFOGwPoyiex+O4P7q6+ufQmqBknowJX2hNYbMt9f3VAQxx2J+YsJ/2FYgMLlpCV06DqCYuRjaKJu+9CNA28fEyr2+EFcFpf6lqI+7tX0xdI0XfNXXN+DJUfKSJ9pUp7Nc+oMJnG++hGUGSHdfQ7hffb6IwisM4iv2J042BK2rQreoTVhNeflzKAM6ZrSQHxRPTCiNwITNoC0mBoXYIc3zLKb9BO+Obwf2gmNjWeMRJtLsTnqUrFwzk7jrX0HDN3DmHPjENfiIwniEG06wo4TYAszckqW9Vjv4U8gGa3g0MXc44tB1nDDw53eMwC7tNDWegFtYOcODag3B75oKfPde8TEFrPU6DQQ9I8FRlMwD7WmRGRFVNDi5bdb7tXlUOzKjyB5E+UvPkUPNViq3YjGXcybD2HAPpbZoq4itR2PUU4+KmZJoutwygbKQWHKtJBFfwaTbV/jVI8gyboBdT71dF28bB59nl2/ET7IKfTd+ZVzXj/h+sqsvLM6yyW1dEPxLiM7ZyD+Z6ATc8JWDVnBjN+gNVt5z5ZuopmVBVXMEvuI2a+WKhCsT9TYUusgDuqVuYeaDsnHCwGs5eDPr/1LDztbVB716onK1Esq9NnTNEwWCm9L39leq+QJxnrHiJsdEWUjRJSPoOYlSfoMWMXJ2DOdJvwqh3hyQyCuaTwjSoPycYHcttA7ZdHL6yXP4LAAD//wMAUEsDBBQABgAIAAAAIQC/uqyqxgYAADYbAAAWAAAAY2hhcnQvbWVkaWEvaW1hZ2UxLmJtcOyY2VNTVxzH6T/Q58700bpUpU0IQh+qD636UHcWK0slcQPZusBYBWULYYtEBBsFTSAJssomEAjUhJhAQCABBGVRAqKyCQi4UO1M+733AnNluAxXsdMHfkPOnJz8zu/3+X3POfdy73d7HD63Ic0B7QZ8OLOfT2w+Q48y46c2NsRnzv5ZtVUF/q8KPCetjTS1Wp2dnX3lypX4+Hh0PjYyMvf39yOz0Wikp0Z2MMAwCIMD3DCIzkohzaemUqBYxKcMefEV46Cq1JsL9b2NvW/Hxsaqq6v1en1VVVVfXx8wAAN/gLFCYlIbociK3ymZCj74oKWnOHJQE2etzVl3TGsXPmUX8WKbtyolJaWgoECpVBYVFVEyIgiwl8OD0uYXmko9X7LG0GZq6Z2YmLBYLE2kLQh4SxVr+eNHq5KvSziw7ugtimfrCQV4bty4oVKpoqOjL5NWXl5uMBgWTF/0K3ji4uLgjEImRp4OmHJR79M7+U6hldywKW749Pd+WTKZDPVSuwIyQn8YUshFJ1ukh3oVXvrzTmsFGm7YJDdi+tvjiuTkZIpHp9MtmnTpQZDExsYCaWL0qTbhAOptTDm4/aQC9QJpu3/OPE9ISAhVb1ZWFngKLp0mefi3E53W8ivswqcJnmMZSUlJ4MnMzEQVS6dm+hVVX79+XZqcWCMmeBqSXXf6qUieyR0BOXK5nNIHYtIjVCtjLdJD8Cd4vNTkek1/41MskUjAA2bsH7o/275Bp4HyiF+f7OpwLI+oN4zgmdenp6eHHrNKGWOWEvvHkOj8xeFSav84+hQnJiaCBwWWlJTQ/dn2rfeajRJnq1JgSnJxOF5A8IRPzfNgpRbwQJ9mcj8bEp3WeBYTPJEvHb2LKB7oU1paypaB7t/f2Vwrce5TETyOJ4rsIgh9dgbO6rMYT8wsj8R5jQf4J+0iXzl4z+qDc1pWVkaPz7b/qMtce8G5Tymou+CCsLiYgGeX/zVq/4Cnu7ubHhPr1XTpIPQ0XnDmHcmxC5vkRb7a4l0iFovz8/M/nOdxt6UuyQX61BI8N0me57sDZOApLCxchEdB8fBRBU+QzT03wYsCz01cx8CTk5OTkZFB52fbB0/DRddZfXxKeZEvuWETewIIfRbl0Shimi8R+xl68viZJM9rjq8OV4+8vLzc3FwcebYMdP8nPRZceaA/6nU8WU7wnBsHT3p6OnikUumC9arMmOWpv+jCE2RR+nB8a6APeKAPjhg9Ptt+e50aPFgvnLL1R7UQn3tubAmeinSRmTxfpiRXHv864HnCGfAIhcK0tLTU1FTcMtgy0P3vmWZ5cH3D/ZEX9Zp7dmxvoIxJH3W6iDpf2HU8vsoO+0c4s9H3jlarxRQYOvT4bPud9RXYD9AHPOuP63lRM5zQUfAkJCTgFoDbXFdXFz2mWh5N+eP6wPNSkus1s9Gvke7zIf3uhkpSf0HNeacNJwz2ED901EdSZ7VazWYz2gXBG8rT4U+cR4kzz0tBrdcmf/MCt/f+aiqVkfGP6MQHNviY7IV/gccj5p17Fj14Q7kcynTJD+P6wPGUY7NhyqYAy6PBcbrbe/fvqNNxf0S9uKt+4VWx0c/8pW+ju4jx/xacR01qUEGsJ9ptgWXYbARPYOujoefvzUCf2FSR0XrZDTzahP1Gg7H+/jP80R2W6G/1L+GGjtpHvwHPwNDkEp7L/8msUdxNdbOqBLfi9+PeuvyJ8KTxtA0MrwxPSxV43MFTHbevt6OJFY+HqJZ7dnSL6M2mn+8ODE+xmsvk3FatJHiUAk3svgeseYwUz+ZfOgaGp5lSsBrXZ8d3pHmApzJmb087u8uIe7SBEzK8RfR286/3B0ZWhseYm3Dvmkevkq+O3oP/pVnV4i4yUjy2v3XWtbJ71GJKVJsr7pT99FBB8IyPsOPxIHiGHGL+tg16YLr7mCkFq3FT/vlOmSd4yoW7x0eesJrrLqzhnCF5gsHDbi5TIvB0kfqURu0eG2YX012ow3o5iN5+FfzQ1M5OWyaeystB968R+tyM3MWWxy1KyzkzOMczyJSC1XhVajC1XsURu54NsdsDbpF/fn36Cbl/uus7hljlZXLWXj3VJfPEeS8K/2GULU9EtW3wQ/uoF7ZBPab2ldFHJzulFTvpxE6q0zuYmJnGC24PXCzs/v1qK9rHo6+Y3NiOT48P4Y/trFX//0YBvMb5wETUWzW0eGkDI98MEQ3e3sDwvEwZHnxgeGJaOh0c8OyGFnMRbflhqYmYu8AwThkFMIdTRtIZllM+GOCM6fOR50JKmWJSIpB6EA0l0dKFr/66qsDHUOBfAAAA//8DAFBLAwQUAAAACABSf0pGhI+kftcCAAAhDgAAHgAAAGNoYXJ0L3RoZW1lL3RoZW1lT3ZlcnJpZGUxLnhtbO1X3WoUMRS+VvAdwtzbWWsVKd2W7vZP+0u7LfTy7Gx2J938DEmmde6kvRQEsYo3gndeiFpowZv6NKsVrdBXMLO1NanNUBZBhGVhmZzzfSfnJCf5yMjYQ0bRJpaKCF4Obg2UAoR5JBqEt8rBam3q5r0AKQ28AVRwXA4yrIKx0RvXR2BYx5jhRcOVpIGRicPVMJSDWOtkOAxVZNygBkSCufE1hWSgzVC2woaELROf0XCwVLobMiA8MCGvmZgRlSs5ESMOzEy32GySCJ96Q8v9C94UXPvwuZ/BhpBTBpQbuhYKmnCkswQ3ITKEKlBSlwTNkVasA5QAF8qYS4OlqdJt85//hrpfQ0F4HgWDFcKyR+pP+1meSEWSJLocPDCTBBbu5PDdyeE+Ojnc62wfdLY/dnZ2OtsffOwZ4C2bffzm6Y9Xj9D3/dfHu88LSMomfXn/+POnZwVobaOPXux9Pdg7evnk29tdH2dcQt3m1AjDCi3gLbQsGHDvVLgue6DVYiA2bZy3FHDIiT7KpI4dykIGFHzgCnYXeU0S3vCip9MNp4iVWKaa+NCzMXPQ80LQipD+YmfN1M4apbxVkItMbfAywKY3leqFtphME3OWCHjxMXZSX6KmU6CFOdYo94k2xj7uOiHEKZtEUijR1GidoAoQ/4LVSF1fzpwhzGxiBgVtAg5zDVUE9U40gTddOJiFpt7gmDorPQ2pBuavAhi14XOgY2/iK5mMnI1RWppkMBVosoGV8hIXZeaUMGuut4JumacZc+FSk7YHnucshA2fEO1qDCzx10F4bBPuq7bpdkBLQvtzEvbZOx2bTQNe3CVrBOsebpJVc+9f3ly5J5Xec4aFe+Yz2gR8Ns1IaGnPuRgRfjUxuiBDd/oy1LMMjUsC9Kri0wVfVXKqQjbI/6k4E5DyJczjvuD0BacvOH9LcLq3xz+QGUtVjOGU7z6SmC54U/12G4MZu8+60Z9QSwMEFAAGAAgAAAAhAPzwneC+AAAAMQEAABoAAABjaGFydC9fcmVscy9jaGFydC54bWwucmVsc4SPwQrCMBBE74L/EPZu03oQkSa9iNCTIPoBIdm2wTYJSRT79y6eLAged4d5M1M3r2lkT4zJeiegKkpg6LQ31vUCbtfTZg8sZeWMGr1DATMmaOR6VV9wVJlMabAhMaK4JGDIORw4T3rASaXCB3SkdD5OKtMZex6Uvqse+bYsdzx+M0AumKw1AmJrKmDXOVDyf7bvOqvx6PVjQpd/RPBMvfBMc6M1SGAVe8wCPu+lWBVUHLis+WKofAMAAP//AwBQSwMEFAAGAAgAAAAhAITsoQcTAQAAVAIAABMAAABbQ29udGVudF9UeXBlc10ueG1spJLNTsMwDMfvSLxDlCtq0nFACK3dgY8jcBgPYFK3jciXkmxsb4/brhKbNi5crMT23/7FznK1s4ZtMSbtXcUXouQMnfKNdl3FP9YvxT1nKYNrwHiHFd9j4qv6+mq53gdMjNQuVbzPOTxImVSPFpLwAR1FWh8tZLrGTgZQX9ChvC3LO6m8y+hykYcavF4+YQsbk9nzjtwTyacNnD1OeUOrims76Ae/PKuIaNKJBEIwWkGmt8mta064igOTIOWYk3od0g2BX+gwRI6Zfjc46N5omFE3yN4h5lewRC5VT+fJir+LnKH0basVNl5tLM1MNBG+aTnWiLHqjHu5baadoBztnLT4N8VRuZlBjn+i/gEAAP//AwBQSwMEFAAGAAgAAAAhABmqkvPRAAAAswEAAAsAAABfcmVscy8ucmVsc6yQy4oCMRBF9wP+Q6i9Xd0uRAbTbkRwK/oBNUl1d7DzIImif2+c2UyLMJtZFpc693DXm5sdxZVjMt5JaKoaBDvltXG9hNNxN1+BSJmcptE7lnDnBJt29rE+8Ei5PKXBhCQKxSUJQ87hEzGpgS2lygd2Jel8tJTLGXsMpM7UMy7qeonxNwPaCVPstYS41wsQx3sozX+zfdcZxVuvLpZdflOBxpbuAqTYc5agBooZLWtDP1FTfdkA+N6k+U+Tqeur0rdYVaZ7uuBk6vYBAAD//wMAUEsBAi0AFAAGAAgAAAAhAO+F9G9tBQAArREAAA8AAAAAAAAAAAAAAAAAAAAAAGNoYXJ0L2NoYXJ0LnhtbFBLAQItABQABgAIAAAAIQC/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
  <p:tag name="COLORTYPE" val="SCHEME"/>
  <p:tag name="DEFINEDCOLORS" val="3,6,10,45,32,50,13,4,9,55,1"/>
  <p:tag name="LABELFORMAT" val="0"/>
  <p:tag name="NUMBERFORMAT" val="3"/>
</p:tagLst>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2286</TotalTime>
  <Words>1047</Words>
  <Application>Microsoft Office PowerPoint</Application>
  <PresentationFormat>Widescreen</PresentationFormat>
  <Paragraphs>159</Paragraphs>
  <Slides>29</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Corbel</vt:lpstr>
      <vt:lpstr>Courier New</vt:lpstr>
      <vt:lpstr>Basis</vt:lpstr>
      <vt:lpstr>introduction</vt:lpstr>
      <vt:lpstr>what is energy?</vt:lpstr>
      <vt:lpstr>pop quiz…</vt:lpstr>
      <vt:lpstr>A group of ferrets is called a(n)…</vt:lpstr>
      <vt:lpstr>PowerPoint Presentation</vt:lpstr>
      <vt:lpstr>Home energy savings</vt:lpstr>
      <vt:lpstr>Why are LED bulbs the most efficient?</vt:lpstr>
      <vt:lpstr>What installations can be made in a home to reduce water use?</vt:lpstr>
      <vt:lpstr>What combination represents the most energy efficient type of window?</vt:lpstr>
      <vt:lpstr>What is the term for a yard that utilizes native plants and rocks instead of  typical grass?</vt:lpstr>
      <vt:lpstr>What device can you install in your house that controls temperature based on predetermined time settings?</vt:lpstr>
      <vt:lpstr>windows</vt:lpstr>
      <vt:lpstr>windows</vt:lpstr>
      <vt:lpstr>insulation</vt:lpstr>
      <vt:lpstr>insulation</vt:lpstr>
      <vt:lpstr>insulation</vt:lpstr>
      <vt:lpstr>lighting</vt:lpstr>
      <vt:lpstr>lighting</vt:lpstr>
      <vt:lpstr>lighting</vt:lpstr>
      <vt:lpstr>water</vt:lpstr>
      <vt:lpstr>water</vt:lpstr>
      <vt:lpstr>water</vt:lpstr>
      <vt:lpstr>energy efficiency</vt:lpstr>
      <vt:lpstr>Why are LED bulbs the most efficient?</vt:lpstr>
      <vt:lpstr>What installations can be made in a home to reduce water use?</vt:lpstr>
      <vt:lpstr>What combination represents the most energy efficient type of window?</vt:lpstr>
      <vt:lpstr>What is the term for a yard that utilizes native plants and rocks instead of  typical grass?</vt:lpstr>
      <vt:lpstr>What device can you install in your house that controls temperature based on predetermined time settings?</vt:lpstr>
      <vt:lpstr>want to learn more?</vt:lpstr>
    </vt:vector>
  </TitlesOfParts>
  <Company>The National Center for Appropriate Technology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Energy corps</dc:title>
  <dc:creator>Emilia Emerson</dc:creator>
  <cp:lastModifiedBy>Emilia Emerson</cp:lastModifiedBy>
  <cp:revision>86</cp:revision>
  <dcterms:created xsi:type="dcterms:W3CDTF">2017-11-13T23:04:40Z</dcterms:created>
  <dcterms:modified xsi:type="dcterms:W3CDTF">2018-02-01T21:07:41Z</dcterms:modified>
</cp:coreProperties>
</file>