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8"/>
  </p:notesMasterIdLst>
  <p:sldIdLst>
    <p:sldId id="305" r:id="rId2"/>
    <p:sldId id="324" r:id="rId3"/>
    <p:sldId id="311" r:id="rId4"/>
    <p:sldId id="312" r:id="rId5"/>
    <p:sldId id="313" r:id="rId6"/>
    <p:sldId id="256" r:id="rId7"/>
    <p:sldId id="314" r:id="rId8"/>
    <p:sldId id="315" r:id="rId9"/>
    <p:sldId id="316" r:id="rId10"/>
    <p:sldId id="317" r:id="rId11"/>
    <p:sldId id="318" r:id="rId12"/>
    <p:sldId id="259" r:id="rId13"/>
    <p:sldId id="292" r:id="rId14"/>
    <p:sldId id="303" r:id="rId15"/>
    <p:sldId id="293" r:id="rId16"/>
    <p:sldId id="294" r:id="rId17"/>
    <p:sldId id="275" r:id="rId18"/>
    <p:sldId id="295" r:id="rId19"/>
    <p:sldId id="296" r:id="rId20"/>
    <p:sldId id="281" r:id="rId21"/>
    <p:sldId id="297" r:id="rId22"/>
    <p:sldId id="282" r:id="rId23"/>
    <p:sldId id="304" r:id="rId24"/>
    <p:sldId id="276" r:id="rId25"/>
    <p:sldId id="299" r:id="rId26"/>
    <p:sldId id="287" r:id="rId27"/>
    <p:sldId id="298" r:id="rId28"/>
    <p:sldId id="300" r:id="rId29"/>
    <p:sldId id="302" r:id="rId30"/>
    <p:sldId id="283" r:id="rId31"/>
    <p:sldId id="319" r:id="rId32"/>
    <p:sldId id="320" r:id="rId33"/>
    <p:sldId id="321" r:id="rId34"/>
    <p:sldId id="322" r:id="rId35"/>
    <p:sldId id="323" r:id="rId36"/>
    <p:sldId id="274" r:id="rId37"/>
  </p:sldIdLst>
  <p:sldSz cx="12192000" cy="6858000"/>
  <p:notesSz cx="6858000" cy="9144000"/>
  <p:custDataLst>
    <p:tags r:id="rId3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 Emerson" initials="EE" lastIdx="1" clrIdx="0">
    <p:extLst>
      <p:ext uri="{19B8F6BF-5375-455C-9EA6-DF929625EA0E}">
        <p15:presenceInfo xmlns:p15="http://schemas.microsoft.com/office/powerpoint/2012/main" userId="Emilia Em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323" autoAdjust="0"/>
  </p:normalViewPr>
  <p:slideViewPr>
    <p:cSldViewPr snapToGrid="0">
      <p:cViewPr varScale="1">
        <p:scale>
          <a:sx n="64" d="100"/>
          <a:sy n="64" d="100"/>
        </p:scale>
        <p:origin x="48"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Energy Usage Per</a:t>
            </a:r>
            <a:r>
              <a:rPr lang="en-US" baseline="0" dirty="0" smtClean="0"/>
              <a:t> Stage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dLbl>
              <c:idx val="0"/>
              <c:dLblPos val="outEnd"/>
              <c:showLegendKey val="0"/>
              <c:showVal val="1"/>
              <c:showCatName val="0"/>
              <c:showSerName val="0"/>
              <c:showPercent val="0"/>
              <c:showBubbleSize val="0"/>
              <c:extLst>
                <c:ext xmlns:c15="http://schemas.microsoft.com/office/drawing/2012/chart" uri="{CE6537A1-D6FC-4f65-9D91-7224C49458BB}"/>
              </c:extLst>
            </c:dLbl>
            <c:dLbl>
              <c:idx val="1"/>
              <c:dLblPos val="outEnd"/>
              <c:showLegendKey val="0"/>
              <c:showVal val="1"/>
              <c:showCatName val="0"/>
              <c:showSerName val="0"/>
              <c:showPercent val="0"/>
              <c:showBubbleSize val="0"/>
              <c:extLst>
                <c:ext xmlns:c15="http://schemas.microsoft.com/office/drawing/2012/chart" uri="{CE6537A1-D6FC-4f65-9D91-7224C49458BB}"/>
              </c:extLst>
            </c:dLbl>
            <c:dLbl>
              <c:idx val="2"/>
              <c:dLblPos val="outEnd"/>
              <c:showLegendKey val="0"/>
              <c:showVal val="1"/>
              <c:showCatName val="0"/>
              <c:showSerName val="0"/>
              <c:showPercent val="0"/>
              <c:showBubbleSize val="0"/>
              <c:extLst>
                <c:ext xmlns:c15="http://schemas.microsoft.com/office/drawing/2012/chart" uri="{CE6537A1-D6FC-4f65-9D91-7224C49458BB}"/>
              </c:extLst>
            </c:dLbl>
            <c:dLbl>
              <c:idx val="3"/>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Production</c:v>
                </c:pt>
                <c:pt idx="1">
                  <c:v>Processing</c:v>
                </c:pt>
                <c:pt idx="2">
                  <c:v>Distribution</c:v>
                </c:pt>
                <c:pt idx="3">
                  <c:v>Consumption</c:v>
                </c:pt>
                <c:pt idx="4">
                  <c:v>Waste</c:v>
                </c:pt>
              </c:strCache>
            </c:strRef>
          </c:cat>
          <c:val>
            <c:numRef>
              <c:f>Sheet1!$B$2:$B$6</c:f>
              <c:numCache>
                <c:formatCode>0%</c:formatCode>
                <c:ptCount val="5"/>
                <c:pt idx="0">
                  <c:v>0.14000000000000001</c:v>
                </c:pt>
                <c:pt idx="1">
                  <c:v>0.25</c:v>
                </c:pt>
                <c:pt idx="2">
                  <c:v>0.2</c:v>
                </c:pt>
                <c:pt idx="3">
                  <c:v>0.41</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7-11-28T13:49:13.557"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8T13:49:13.557" idx="1">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11-28T13:49:13.557"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3134B-D964-4718-98A5-FB92CC09CFEE}"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61A40-753D-4005-B7A5-B52EDD69B312}" type="slidenum">
              <a:rPr lang="en-US" smtClean="0"/>
              <a:t>‹#›</a:t>
            </a:fld>
            <a:endParaRPr lang="en-US"/>
          </a:p>
        </p:txBody>
      </p:sp>
    </p:spTree>
    <p:extLst>
      <p:ext uri="{BB962C8B-B14F-4D97-AF65-F5344CB8AC3E}">
        <p14:creationId xmlns:p14="http://schemas.microsoft.com/office/powerpoint/2010/main" val="139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a:t>
            </a:fld>
            <a:endParaRPr lang="en-US"/>
          </a:p>
        </p:txBody>
      </p:sp>
    </p:spTree>
    <p:extLst>
      <p:ext uri="{BB962C8B-B14F-4D97-AF65-F5344CB8AC3E}">
        <p14:creationId xmlns:p14="http://schemas.microsoft.com/office/powerpoint/2010/main" val="116975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961A40-753D-4005-B7A5-B52EDD69B312}" type="slidenum">
              <a:rPr lang="en-US" smtClean="0"/>
              <a:t>36</a:t>
            </a:fld>
            <a:endParaRPr lang="en-US"/>
          </a:p>
        </p:txBody>
      </p:sp>
    </p:spTree>
    <p:extLst>
      <p:ext uri="{BB962C8B-B14F-4D97-AF65-F5344CB8AC3E}">
        <p14:creationId xmlns:p14="http://schemas.microsoft.com/office/powerpoint/2010/main" val="108080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961A40-753D-4005-B7A5-B52EDD69B312}" type="slidenum">
              <a:rPr lang="en-US" smtClean="0"/>
              <a:t>2</a:t>
            </a:fld>
            <a:endParaRPr lang="en-US"/>
          </a:p>
        </p:txBody>
      </p:sp>
    </p:spTree>
    <p:extLst>
      <p:ext uri="{BB962C8B-B14F-4D97-AF65-F5344CB8AC3E}">
        <p14:creationId xmlns:p14="http://schemas.microsoft.com/office/powerpoint/2010/main" val="103215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3</a:t>
            </a:fld>
            <a:endParaRPr lang="en-US"/>
          </a:p>
        </p:txBody>
      </p:sp>
    </p:spTree>
    <p:extLst>
      <p:ext uri="{BB962C8B-B14F-4D97-AF65-F5344CB8AC3E}">
        <p14:creationId xmlns:p14="http://schemas.microsoft.com/office/powerpoint/2010/main" val="1896765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6</a:t>
            </a:fld>
            <a:endParaRPr lang="en-US"/>
          </a:p>
        </p:txBody>
      </p:sp>
    </p:spTree>
    <p:extLst>
      <p:ext uri="{BB962C8B-B14F-4D97-AF65-F5344CB8AC3E}">
        <p14:creationId xmlns:p14="http://schemas.microsoft.com/office/powerpoint/2010/main" val="382817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12</a:t>
            </a:fld>
            <a:endParaRPr lang="en-US"/>
          </a:p>
        </p:txBody>
      </p:sp>
    </p:spTree>
    <p:extLst>
      <p:ext uri="{BB962C8B-B14F-4D97-AF65-F5344CB8AC3E}">
        <p14:creationId xmlns:p14="http://schemas.microsoft.com/office/powerpoint/2010/main" val="255712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13</a:t>
            </a:fld>
            <a:endParaRPr lang="en-US"/>
          </a:p>
        </p:txBody>
      </p:sp>
    </p:spTree>
    <p:extLst>
      <p:ext uri="{BB962C8B-B14F-4D97-AF65-F5344CB8AC3E}">
        <p14:creationId xmlns:p14="http://schemas.microsoft.com/office/powerpoint/2010/main" val="172207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14</a:t>
            </a:fld>
            <a:endParaRPr lang="en-US"/>
          </a:p>
        </p:txBody>
      </p:sp>
    </p:spTree>
    <p:extLst>
      <p:ext uri="{BB962C8B-B14F-4D97-AF65-F5344CB8AC3E}">
        <p14:creationId xmlns:p14="http://schemas.microsoft.com/office/powerpoint/2010/main" val="141132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15</a:t>
            </a:fld>
            <a:endParaRPr lang="en-US"/>
          </a:p>
        </p:txBody>
      </p:sp>
    </p:spTree>
    <p:extLst>
      <p:ext uri="{BB962C8B-B14F-4D97-AF65-F5344CB8AC3E}">
        <p14:creationId xmlns:p14="http://schemas.microsoft.com/office/powerpoint/2010/main" val="1264227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16</a:t>
            </a:fld>
            <a:endParaRPr lang="en-US"/>
          </a:p>
        </p:txBody>
      </p:sp>
    </p:spTree>
    <p:extLst>
      <p:ext uri="{BB962C8B-B14F-4D97-AF65-F5344CB8AC3E}">
        <p14:creationId xmlns:p14="http://schemas.microsoft.com/office/powerpoint/2010/main" val="128966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48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2/1/2018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4000" y="-4678431"/>
            <a:ext cx="13469616" cy="10040987"/>
          </a:xfrm>
          <a:prstGeom prst="rect">
            <a:avLst/>
          </a:prstGeom>
          <a:blipFill dpi="0" rotWithShape="1">
            <a:blip r:embed="rId3">
              <a:alphaModFix amt="2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600" dirty="0" smtClean="0"/>
              <a:t>introduction</a:t>
            </a:r>
            <a:endParaRPr lang="en-US" sz="6600" dirty="0"/>
          </a:p>
        </p:txBody>
      </p:sp>
      <p:pic>
        <p:nvPicPr>
          <p:cNvPr id="4" name="Picture 3" descr="Macintosh HD:Users:kirstengerbatsch2:Desktop:NCATlogoMTF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1" y="5547099"/>
            <a:ext cx="3519647" cy="8665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34" y="5701184"/>
            <a:ext cx="1378077" cy="829398"/>
          </a:xfrm>
          <a:prstGeom prst="rect">
            <a:avLst/>
          </a:prstGeom>
        </p:spPr>
      </p:pic>
      <p:pic>
        <p:nvPicPr>
          <p:cNvPr id="6" name="Picture 5" descr="Macintosh HD:Users:kirstengerbatsch2:Desktop:300colorAmeriCorpsM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11" y="5751440"/>
            <a:ext cx="703319" cy="728887"/>
          </a:xfrm>
          <a:prstGeom prst="rect">
            <a:avLst/>
          </a:prstGeom>
          <a:noFill/>
          <a:ln>
            <a:noFill/>
          </a:ln>
        </p:spPr>
      </p:pic>
      <p:sp>
        <p:nvSpPr>
          <p:cNvPr id="8" name="Subtitle 2"/>
          <p:cNvSpPr>
            <a:spLocks noGrp="1"/>
          </p:cNvSpPr>
          <p:nvPr>
            <p:ph type="subTitle" idx="1"/>
          </p:nvPr>
        </p:nvSpPr>
        <p:spPr>
          <a:xfrm>
            <a:off x="1709530" y="3869634"/>
            <a:ext cx="8767860" cy="1388165"/>
          </a:xfrm>
        </p:spPr>
        <p:txBody>
          <a:bodyPr>
            <a:normAutofit/>
          </a:bodyPr>
          <a:lstStyle/>
          <a:p>
            <a:endParaRPr lang="en-US" sz="2800" cap="small" dirty="0"/>
          </a:p>
        </p:txBody>
      </p:sp>
    </p:spTree>
    <p:extLst>
      <p:ext uri="{BB962C8B-B14F-4D97-AF65-F5344CB8AC3E}">
        <p14:creationId xmlns:p14="http://schemas.microsoft.com/office/powerpoint/2010/main" val="3808209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92214" y="1220379"/>
            <a:ext cx="5960986" cy="1244903"/>
          </a:xfrm>
        </p:spPr>
        <p:txBody>
          <a:bodyPr>
            <a:normAutofit/>
          </a:bodyPr>
          <a:lstStyle/>
          <a:p>
            <a:r>
              <a:rPr lang="en-US" sz="3200" dirty="0" smtClean="0">
                <a:solidFill>
                  <a:schemeClr val="accent6">
                    <a:lumMod val="75000"/>
                  </a:schemeClr>
                </a:solidFill>
              </a:rPr>
              <a:t>What is a benefit of growing your own food?</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Reduces gasoline consumption.</a:t>
            </a:r>
          </a:p>
          <a:p>
            <a:pPr marL="788670" indent="-742950">
              <a:buFont typeface="Corbel" pitchFamily="34" charset="0"/>
              <a:buAutoNum type="alphaUcPeriod"/>
            </a:pPr>
            <a:r>
              <a:rPr lang="en-US" sz="3200" dirty="0" smtClean="0">
                <a:solidFill>
                  <a:schemeClr val="accent6">
                    <a:lumMod val="75000"/>
                  </a:schemeClr>
                </a:solidFill>
              </a:rPr>
              <a:t>Saves time spent preparing food.</a:t>
            </a:r>
          </a:p>
          <a:p>
            <a:pPr marL="788670" indent="-742950">
              <a:buFont typeface="Corbel" pitchFamily="34" charset="0"/>
              <a:buAutoNum type="alphaUcPeriod"/>
            </a:pPr>
            <a:r>
              <a:rPr lang="en-US" sz="3200" dirty="0" smtClean="0">
                <a:solidFill>
                  <a:schemeClr val="accent6">
                    <a:lumMod val="75000"/>
                  </a:schemeClr>
                </a:solidFill>
              </a:rPr>
              <a:t>Requires less packaging.</a:t>
            </a:r>
          </a:p>
          <a:p>
            <a:pPr marL="788670" indent="-742950">
              <a:buFont typeface="Corbel" pitchFamily="34" charset="0"/>
              <a:buAutoNum type="alphaUcPeriod"/>
            </a:pPr>
            <a:r>
              <a:rPr lang="en-US" sz="3200" dirty="0" smtClean="0">
                <a:solidFill>
                  <a:schemeClr val="accent6">
                    <a:lumMod val="75000"/>
                  </a:schemeClr>
                </a:solidFill>
              </a:rPr>
              <a:t>Both A and C.</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28868" y="5519772"/>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03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337560"/>
            <a:ext cx="6418186" cy="1244903"/>
          </a:xfrm>
        </p:spPr>
        <p:txBody>
          <a:bodyPr>
            <a:normAutofit fontScale="90000"/>
          </a:bodyPr>
          <a:lstStyle/>
          <a:p>
            <a:r>
              <a:rPr lang="en-US" sz="3200" dirty="0" smtClean="0">
                <a:solidFill>
                  <a:schemeClr val="accent6">
                    <a:lumMod val="75000"/>
                  </a:schemeClr>
                </a:solidFill>
              </a:rPr>
              <a:t>Approximately how much produced food is wasted every year in the various steps of the food system?</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20%</a:t>
            </a:r>
          </a:p>
          <a:p>
            <a:pPr marL="788670" indent="-742950">
              <a:buFont typeface="Corbel" pitchFamily="34" charset="0"/>
              <a:buAutoNum type="alphaUcPeriod"/>
            </a:pPr>
            <a:r>
              <a:rPr lang="en-US" sz="3200" dirty="0" smtClean="0">
                <a:solidFill>
                  <a:schemeClr val="accent6">
                    <a:lumMod val="75000"/>
                  </a:schemeClr>
                </a:solidFill>
              </a:rPr>
              <a:t>25%</a:t>
            </a:r>
          </a:p>
          <a:p>
            <a:pPr marL="788670" indent="-742950">
              <a:buFont typeface="Corbel" pitchFamily="34" charset="0"/>
              <a:buAutoNum type="alphaUcPeriod"/>
            </a:pPr>
            <a:r>
              <a:rPr lang="en-US" sz="3200" dirty="0" smtClean="0">
                <a:solidFill>
                  <a:schemeClr val="accent6">
                    <a:lumMod val="75000"/>
                  </a:schemeClr>
                </a:solidFill>
              </a:rPr>
              <a:t>33%</a:t>
            </a:r>
          </a:p>
          <a:p>
            <a:pPr marL="788670" indent="-742950">
              <a:buFont typeface="Corbel" pitchFamily="34" charset="0"/>
              <a:buAutoNum type="alphaUcPeriod"/>
            </a:pPr>
            <a:r>
              <a:rPr lang="en-US" sz="3200" dirty="0" smtClean="0">
                <a:solidFill>
                  <a:schemeClr val="accent6">
                    <a:lumMod val="75000"/>
                  </a:schemeClr>
                </a:solidFill>
              </a:rPr>
              <a:t>50%</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28867" y="394039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2138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a:t>f</a:t>
            </a:r>
            <a:r>
              <a:rPr lang="en-US" sz="7200" cap="small" dirty="0" smtClean="0"/>
              <a:t>ood energy breakdown</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6783" y="1303110"/>
            <a:ext cx="9266003" cy="4495524"/>
          </a:xfrm>
          <a:prstGeom prst="rect">
            <a:avLst/>
          </a:prstGeom>
          <a:ln w="3175">
            <a:solidFill>
              <a:schemeClr val="tx1"/>
            </a:solidFill>
          </a:ln>
        </p:spPr>
      </p:pic>
    </p:spTree>
    <p:extLst>
      <p:ext uri="{BB962C8B-B14F-4D97-AF65-F5344CB8AC3E}">
        <p14:creationId xmlns:p14="http://schemas.microsoft.com/office/powerpoint/2010/main" val="2976001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4000" y="-4678431"/>
            <a:ext cx="13469616" cy="10040987"/>
          </a:xfrm>
          <a:prstGeom prst="rect">
            <a:avLst/>
          </a:prstGeom>
          <a:blipFill dpi="0" rotWithShape="1">
            <a:blip r:embed="rId3">
              <a:alphaModFix amt="2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600" dirty="0" smtClean="0"/>
              <a:t>5 phases of the </a:t>
            </a:r>
            <a:br>
              <a:rPr lang="en-US" sz="6600" dirty="0" smtClean="0"/>
            </a:br>
            <a:r>
              <a:rPr lang="en-US" sz="6600" dirty="0" smtClean="0"/>
              <a:t>food systems</a:t>
            </a:r>
            <a:endParaRPr lang="en-US" sz="6600" dirty="0"/>
          </a:p>
        </p:txBody>
      </p:sp>
      <p:pic>
        <p:nvPicPr>
          <p:cNvPr id="4" name="Picture 3" descr="Macintosh HD:Users:kirstengerbatsch2:Desktop:NCATlogoMTF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1" y="5547099"/>
            <a:ext cx="3519647" cy="8665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34" y="5701184"/>
            <a:ext cx="1378077" cy="829398"/>
          </a:xfrm>
          <a:prstGeom prst="rect">
            <a:avLst/>
          </a:prstGeom>
        </p:spPr>
      </p:pic>
      <p:pic>
        <p:nvPicPr>
          <p:cNvPr id="6" name="Picture 5" descr="Macintosh HD:Users:kirstengerbatsch2:Desktop:300colorAmeriCorpsM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11" y="5751440"/>
            <a:ext cx="703319" cy="728887"/>
          </a:xfrm>
          <a:prstGeom prst="rect">
            <a:avLst/>
          </a:prstGeom>
          <a:noFill/>
          <a:ln>
            <a:noFill/>
          </a:ln>
        </p:spPr>
      </p:pic>
      <p:sp>
        <p:nvSpPr>
          <p:cNvPr id="8" name="Subtitle 2"/>
          <p:cNvSpPr>
            <a:spLocks noGrp="1"/>
          </p:cNvSpPr>
          <p:nvPr>
            <p:ph type="subTitle" idx="1"/>
          </p:nvPr>
        </p:nvSpPr>
        <p:spPr>
          <a:xfrm>
            <a:off x="1709530" y="3869634"/>
            <a:ext cx="8767860" cy="1388165"/>
          </a:xfrm>
        </p:spPr>
        <p:txBody>
          <a:bodyPr>
            <a:normAutofit/>
          </a:bodyPr>
          <a:lstStyle/>
          <a:p>
            <a:endParaRPr lang="en-US" sz="2800" cap="small" dirty="0"/>
          </a:p>
        </p:txBody>
      </p:sp>
    </p:spTree>
    <p:extLst>
      <p:ext uri="{BB962C8B-B14F-4D97-AF65-F5344CB8AC3E}">
        <p14:creationId xmlns:p14="http://schemas.microsoft.com/office/powerpoint/2010/main" val="1259771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smtClean="0"/>
              <a:t>production</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9197" y="1789401"/>
            <a:ext cx="4884858" cy="3539430"/>
          </a:xfrm>
          <a:prstGeom prst="rect">
            <a:avLst/>
          </a:prstGeom>
          <a:noFill/>
        </p:spPr>
        <p:txBody>
          <a:bodyPr wrap="square" rtlCol="0">
            <a:spAutoFit/>
          </a:bodyPr>
          <a:lstStyle/>
          <a:p>
            <a:r>
              <a:rPr lang="en-US" sz="3200" dirty="0">
                <a:solidFill>
                  <a:schemeClr val="accent6">
                    <a:lumMod val="75000"/>
                  </a:schemeClr>
                </a:solidFill>
              </a:rPr>
              <a:t>Involves the process of growing, raising, managing, and harvesting the raw materials that make up the various foods we </a:t>
            </a:r>
            <a:r>
              <a:rPr lang="en-US" sz="3200" dirty="0" smtClean="0">
                <a:solidFill>
                  <a:schemeClr val="accent6">
                    <a:lumMod val="75000"/>
                  </a:schemeClr>
                </a:solidFill>
              </a:rPr>
              <a:t>eat.</a:t>
            </a:r>
            <a:endParaRPr lang="en-US" sz="3200" dirty="0">
              <a:solidFill>
                <a:schemeClr val="accent6">
                  <a:lumMod val="75000"/>
                </a:schemeClr>
              </a:solidFill>
            </a:endParaRPr>
          </a:p>
          <a:p>
            <a:pPr marL="914400" lvl="1" indent="-457200">
              <a:buClr>
                <a:schemeClr val="accent1"/>
              </a:buClr>
              <a:buFont typeface="Arial" panose="020B0604020202020204" pitchFamily="34" charset="0"/>
              <a:buChar char="•"/>
            </a:pPr>
            <a:r>
              <a:rPr lang="en-US" sz="3200" dirty="0">
                <a:solidFill>
                  <a:schemeClr val="accent6">
                    <a:lumMod val="75000"/>
                  </a:schemeClr>
                </a:solidFill>
              </a:rPr>
              <a:t>Includes agriculture, </a:t>
            </a:r>
            <a:r>
              <a:rPr lang="en-US" sz="3200" dirty="0" smtClean="0">
                <a:solidFill>
                  <a:schemeClr val="accent6">
                    <a:lumMod val="75000"/>
                  </a:schemeClr>
                </a:solidFill>
              </a:rPr>
              <a:t>livestock, </a:t>
            </a:r>
            <a:r>
              <a:rPr lang="en-US" sz="3200" dirty="0">
                <a:solidFill>
                  <a:schemeClr val="accent6">
                    <a:lumMod val="75000"/>
                  </a:schemeClr>
                </a:solidFill>
              </a:rPr>
              <a:t>and </a:t>
            </a:r>
            <a:r>
              <a:rPr lang="en-US" sz="3200" dirty="0" smtClean="0">
                <a:solidFill>
                  <a:schemeClr val="accent6">
                    <a:lumMod val="75000"/>
                  </a:schemeClr>
                </a:solidFill>
              </a:rPr>
              <a:t>fish</a:t>
            </a:r>
            <a:r>
              <a:rPr lang="en-US" sz="2800" dirty="0" smtClean="0">
                <a:solidFill>
                  <a:schemeClr val="accent6">
                    <a:lumMod val="75000"/>
                  </a:schemeClr>
                </a:solidFill>
              </a:rPr>
              <a:t>.</a:t>
            </a:r>
            <a:endParaRPr lang="en-US" sz="2800" dirty="0">
              <a:solidFill>
                <a:schemeClr val="accent6">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785" y="1832561"/>
            <a:ext cx="5241785" cy="3496270"/>
          </a:xfrm>
          <a:prstGeom prst="rect">
            <a:avLst/>
          </a:prstGeom>
          <a:ln w="3175">
            <a:solidFill>
              <a:schemeClr val="tx1"/>
            </a:solidFill>
          </a:ln>
        </p:spPr>
      </p:pic>
    </p:spTree>
    <p:extLst>
      <p:ext uri="{BB962C8B-B14F-4D97-AF65-F5344CB8AC3E}">
        <p14:creationId xmlns:p14="http://schemas.microsoft.com/office/powerpoint/2010/main" val="3764518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59189" y="609940"/>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smtClean="0"/>
              <a:t>production</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346731" y="1460768"/>
            <a:ext cx="4493172" cy="4093428"/>
          </a:xfrm>
          <a:prstGeom prst="rect">
            <a:avLst/>
          </a:prstGeom>
          <a:noFill/>
        </p:spPr>
        <p:txBody>
          <a:bodyPr wrap="square" rtlCol="0">
            <a:spAutoFit/>
          </a:bodyPr>
          <a:lstStyle/>
          <a:p>
            <a:r>
              <a:rPr lang="en-US" sz="2600" dirty="0">
                <a:solidFill>
                  <a:schemeClr val="accent6">
                    <a:lumMod val="75000"/>
                  </a:schemeClr>
                </a:solidFill>
              </a:rPr>
              <a:t>Energy inputs are necessary to all aspects of our food production </a:t>
            </a:r>
            <a:r>
              <a:rPr lang="en-US" sz="2600" dirty="0" smtClean="0">
                <a:solidFill>
                  <a:schemeClr val="accent6">
                    <a:lumMod val="75000"/>
                  </a:schemeClr>
                </a:solidFill>
              </a:rPr>
              <a:t>system. </a:t>
            </a:r>
          </a:p>
          <a:p>
            <a:r>
              <a:rPr lang="en-US" sz="2600" dirty="0" smtClean="0">
                <a:solidFill>
                  <a:schemeClr val="accent6">
                    <a:lumMod val="75000"/>
                  </a:schemeClr>
                </a:solidFill>
              </a:rPr>
              <a:t>Agriculture </a:t>
            </a:r>
            <a:r>
              <a:rPr lang="en-US" sz="2600" dirty="0">
                <a:solidFill>
                  <a:schemeClr val="accent6">
                    <a:lumMod val="75000"/>
                  </a:schemeClr>
                </a:solidFill>
              </a:rPr>
              <a:t>relies on</a:t>
            </a:r>
            <a:r>
              <a:rPr lang="en-US" sz="2600" dirty="0" smtClean="0">
                <a:solidFill>
                  <a:schemeClr val="accent6">
                    <a:lumMod val="75000"/>
                  </a:schemeClr>
                </a:solidFill>
              </a:rPr>
              <a:t>:</a:t>
            </a:r>
          </a:p>
          <a:p>
            <a:pPr marL="800100" lvl="1" indent="-342900">
              <a:buClr>
                <a:schemeClr val="accent1"/>
              </a:buClr>
              <a:buFont typeface="Arial" panose="020B0604020202020204" pitchFamily="34" charset="0"/>
              <a:buChar char="•"/>
            </a:pPr>
            <a:r>
              <a:rPr lang="en-US" sz="2600" dirty="0" smtClean="0">
                <a:solidFill>
                  <a:schemeClr val="accent6">
                    <a:lumMod val="75000"/>
                  </a:schemeClr>
                </a:solidFill>
              </a:rPr>
              <a:t>Water</a:t>
            </a:r>
            <a:endParaRPr lang="en-US" sz="2600" dirty="0">
              <a:solidFill>
                <a:schemeClr val="accent6">
                  <a:lumMod val="75000"/>
                </a:schemeClr>
              </a:solidFill>
            </a:endParaRPr>
          </a:p>
          <a:p>
            <a:pPr marL="914400" lvl="1" indent="-457200">
              <a:buClr>
                <a:schemeClr val="accent1"/>
              </a:buClr>
              <a:buFont typeface="Arial" panose="020B0604020202020204" pitchFamily="34" charset="0"/>
              <a:buChar char="•"/>
            </a:pPr>
            <a:r>
              <a:rPr lang="en-US" sz="2600" dirty="0">
                <a:solidFill>
                  <a:schemeClr val="accent6">
                    <a:lumMod val="75000"/>
                  </a:schemeClr>
                </a:solidFill>
              </a:rPr>
              <a:t>Energy for irrigation equipment</a:t>
            </a:r>
          </a:p>
          <a:p>
            <a:pPr marL="914400" lvl="1" indent="-457200">
              <a:buClr>
                <a:schemeClr val="accent1"/>
              </a:buClr>
              <a:buFont typeface="Arial" panose="020B0604020202020204" pitchFamily="34" charset="0"/>
              <a:buChar char="•"/>
            </a:pPr>
            <a:r>
              <a:rPr lang="en-US" sz="2600" dirty="0">
                <a:solidFill>
                  <a:schemeClr val="accent6">
                    <a:lumMod val="75000"/>
                  </a:schemeClr>
                </a:solidFill>
              </a:rPr>
              <a:t>Fuel for operating farming machinery</a:t>
            </a:r>
          </a:p>
          <a:p>
            <a:pPr marL="914400" lvl="1" indent="-457200">
              <a:buClr>
                <a:schemeClr val="accent1"/>
              </a:buClr>
              <a:buFont typeface="Arial" panose="020B0604020202020204" pitchFamily="34" charset="0"/>
              <a:buChar char="•"/>
            </a:pPr>
            <a:r>
              <a:rPr lang="en-US" sz="2600" dirty="0">
                <a:solidFill>
                  <a:schemeClr val="accent6">
                    <a:lumMod val="75000"/>
                  </a:schemeClr>
                </a:solidFill>
              </a:rPr>
              <a:t>Fertilizers and </a:t>
            </a:r>
            <a:r>
              <a:rPr lang="en-US" sz="2600" dirty="0" smtClean="0">
                <a:solidFill>
                  <a:schemeClr val="accent6">
                    <a:lumMod val="75000"/>
                  </a:schemeClr>
                </a:solidFill>
              </a:rPr>
              <a:t>pesticides</a:t>
            </a:r>
            <a:endParaRPr lang="en-US" sz="2600" dirty="0">
              <a:solidFill>
                <a:schemeClr val="accent6">
                  <a:lumMod val="75000"/>
                </a:scheme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168" y="1532799"/>
            <a:ext cx="6626377" cy="4389975"/>
          </a:xfrm>
          <a:prstGeom prst="rect">
            <a:avLst/>
          </a:prstGeom>
          <a:ln w="3175">
            <a:solidFill>
              <a:schemeClr val="tx1"/>
            </a:solidFill>
          </a:ln>
        </p:spPr>
      </p:pic>
    </p:spTree>
    <p:extLst>
      <p:ext uri="{BB962C8B-B14F-4D97-AF65-F5344CB8AC3E}">
        <p14:creationId xmlns:p14="http://schemas.microsoft.com/office/powerpoint/2010/main" val="36431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smtClean="0"/>
              <a:t>production</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4106" y="1370795"/>
            <a:ext cx="4222846" cy="4693593"/>
          </a:xfrm>
          <a:prstGeom prst="rect">
            <a:avLst/>
          </a:prstGeom>
          <a:noFill/>
        </p:spPr>
        <p:txBody>
          <a:bodyPr wrap="square" rtlCol="0">
            <a:spAutoFit/>
          </a:bodyPr>
          <a:lstStyle/>
          <a:p>
            <a:r>
              <a:rPr lang="en-US" sz="2300" dirty="0">
                <a:solidFill>
                  <a:schemeClr val="accent6">
                    <a:lumMod val="75000"/>
                  </a:schemeClr>
                </a:solidFill>
              </a:rPr>
              <a:t>Livestock relies on:</a:t>
            </a:r>
          </a:p>
          <a:p>
            <a:pPr marL="742950" lvl="1" indent="-285750">
              <a:buClr>
                <a:schemeClr val="accent1"/>
              </a:buClr>
              <a:buFont typeface="Arial" panose="020B0604020202020204" pitchFamily="34" charset="0"/>
              <a:buChar char="•"/>
            </a:pPr>
            <a:r>
              <a:rPr lang="en-US" sz="2300" dirty="0">
                <a:solidFill>
                  <a:schemeClr val="accent6">
                    <a:lumMod val="75000"/>
                  </a:schemeClr>
                </a:solidFill>
              </a:rPr>
              <a:t>Food and water via feed lots or open fields</a:t>
            </a:r>
          </a:p>
          <a:p>
            <a:pPr marL="742950" lvl="1" indent="-285750">
              <a:buClr>
                <a:schemeClr val="accent1"/>
              </a:buClr>
              <a:buFont typeface="Arial" panose="020B0604020202020204" pitchFamily="34" charset="0"/>
              <a:buChar char="•"/>
            </a:pPr>
            <a:r>
              <a:rPr lang="en-US" sz="2300" dirty="0">
                <a:solidFill>
                  <a:schemeClr val="accent6">
                    <a:lumMod val="75000"/>
                  </a:schemeClr>
                </a:solidFill>
              </a:rPr>
              <a:t>Energy for lighting, heating, and equipment within processing plants</a:t>
            </a:r>
          </a:p>
          <a:p>
            <a:pPr marL="742950" lvl="1" indent="-285750">
              <a:buClr>
                <a:schemeClr val="accent1"/>
              </a:buClr>
              <a:buFont typeface="Arial" panose="020B0604020202020204" pitchFamily="34" charset="0"/>
              <a:buChar char="•"/>
            </a:pPr>
            <a:r>
              <a:rPr lang="en-US" sz="2300" dirty="0">
                <a:solidFill>
                  <a:schemeClr val="accent6">
                    <a:lumMod val="75000"/>
                  </a:schemeClr>
                </a:solidFill>
              </a:rPr>
              <a:t>Fuel for operating livestock management machinery</a:t>
            </a:r>
          </a:p>
          <a:p>
            <a:r>
              <a:rPr lang="en-US" sz="2300" dirty="0">
                <a:solidFill>
                  <a:schemeClr val="accent6">
                    <a:lumMod val="75000"/>
                  </a:schemeClr>
                </a:solidFill>
              </a:rPr>
              <a:t> </a:t>
            </a:r>
          </a:p>
          <a:p>
            <a:r>
              <a:rPr lang="en-US" sz="2300" dirty="0">
                <a:solidFill>
                  <a:schemeClr val="accent6">
                    <a:lumMod val="75000"/>
                  </a:schemeClr>
                </a:solidFill>
              </a:rPr>
              <a:t>We put nearly as much energy into producing food for livestock as we put into producing crops for ourselves!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3290" y="1429235"/>
            <a:ext cx="6656305" cy="4434763"/>
          </a:xfrm>
          <a:prstGeom prst="rect">
            <a:avLst/>
          </a:prstGeom>
          <a:ln w="3175">
            <a:solidFill>
              <a:schemeClr val="tx1"/>
            </a:solidFill>
          </a:ln>
        </p:spPr>
      </p:pic>
    </p:spTree>
    <p:extLst>
      <p:ext uri="{BB962C8B-B14F-4D97-AF65-F5344CB8AC3E}">
        <p14:creationId xmlns:p14="http://schemas.microsoft.com/office/powerpoint/2010/main" val="1289678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035744" y="1277982"/>
            <a:ext cx="4840013" cy="4823273"/>
          </a:xfrm>
        </p:spPr>
        <p:txBody>
          <a:bodyPr>
            <a:normAutofit fontScale="92500"/>
          </a:bodyPr>
          <a:lstStyle/>
          <a:p>
            <a:pPr marL="45720" indent="0">
              <a:lnSpc>
                <a:spcPct val="120000"/>
              </a:lnSpc>
              <a:buNone/>
            </a:pPr>
            <a:r>
              <a:rPr lang="en-US" sz="2400" dirty="0">
                <a:solidFill>
                  <a:schemeClr val="accent6">
                    <a:lumMod val="75000"/>
                  </a:schemeClr>
                </a:solidFill>
              </a:rPr>
              <a:t>I</a:t>
            </a:r>
            <a:r>
              <a:rPr lang="en-US" sz="2400" dirty="0" smtClean="0">
                <a:solidFill>
                  <a:schemeClr val="accent6">
                    <a:lumMod val="75000"/>
                  </a:schemeClr>
                </a:solidFill>
              </a:rPr>
              <a:t>nvolves </a:t>
            </a:r>
            <a:r>
              <a:rPr lang="en-US" sz="2400" dirty="0">
                <a:solidFill>
                  <a:schemeClr val="accent6">
                    <a:lumMod val="75000"/>
                  </a:schemeClr>
                </a:solidFill>
              </a:rPr>
              <a:t>transporting goods from farm to processing and packaging </a:t>
            </a:r>
            <a:r>
              <a:rPr lang="en-US" sz="2400" dirty="0" smtClean="0">
                <a:solidFill>
                  <a:schemeClr val="accent6">
                    <a:lumMod val="75000"/>
                  </a:schemeClr>
                </a:solidFill>
              </a:rPr>
              <a:t>plants, </a:t>
            </a:r>
            <a:r>
              <a:rPr lang="en-US" sz="2400" dirty="0">
                <a:solidFill>
                  <a:schemeClr val="accent6">
                    <a:lumMod val="75000"/>
                  </a:schemeClr>
                </a:solidFill>
              </a:rPr>
              <a:t>as well as the energy needed to turn raw goods into store </a:t>
            </a:r>
            <a:r>
              <a:rPr lang="en-US" sz="2400" dirty="0" smtClean="0">
                <a:solidFill>
                  <a:schemeClr val="accent6">
                    <a:lumMod val="75000"/>
                  </a:schemeClr>
                </a:solidFill>
              </a:rPr>
              <a:t>products.</a:t>
            </a:r>
            <a:endParaRPr lang="en-US" sz="2400" dirty="0">
              <a:solidFill>
                <a:schemeClr val="accent6">
                  <a:lumMod val="75000"/>
                </a:schemeClr>
              </a:solidFill>
            </a:endParaRPr>
          </a:p>
          <a:p>
            <a:pPr lvl="1">
              <a:lnSpc>
                <a:spcPct val="120000"/>
              </a:lnSpc>
            </a:pPr>
            <a:r>
              <a:rPr lang="en-US" sz="2400" dirty="0">
                <a:solidFill>
                  <a:schemeClr val="accent6">
                    <a:lumMod val="75000"/>
                  </a:schemeClr>
                </a:solidFill>
              </a:rPr>
              <a:t>Some goods are </a:t>
            </a:r>
            <a:r>
              <a:rPr lang="en-US" sz="2400" dirty="0" smtClean="0">
                <a:solidFill>
                  <a:schemeClr val="accent6">
                    <a:lumMod val="75000"/>
                  </a:schemeClr>
                </a:solidFill>
              </a:rPr>
              <a:t>processed </a:t>
            </a:r>
            <a:r>
              <a:rPr lang="en-US" sz="2400" dirty="0" smtClean="0">
                <a:solidFill>
                  <a:schemeClr val="accent6">
                    <a:lumMod val="75000"/>
                  </a:schemeClr>
                </a:solidFill>
              </a:rPr>
              <a:t>on </a:t>
            </a:r>
            <a:r>
              <a:rPr lang="en-US" sz="2400" dirty="0">
                <a:solidFill>
                  <a:schemeClr val="accent6">
                    <a:lumMod val="75000"/>
                  </a:schemeClr>
                </a:solidFill>
              </a:rPr>
              <a:t>site and may not undergo transportation to </a:t>
            </a:r>
            <a:r>
              <a:rPr lang="en-US" sz="2400" dirty="0" smtClean="0">
                <a:solidFill>
                  <a:schemeClr val="accent6">
                    <a:lumMod val="75000"/>
                  </a:schemeClr>
                </a:solidFill>
              </a:rPr>
              <a:t>a separate </a:t>
            </a:r>
            <a:r>
              <a:rPr lang="en-US" sz="2400" dirty="0">
                <a:solidFill>
                  <a:schemeClr val="accent6">
                    <a:lumMod val="75000"/>
                  </a:schemeClr>
                </a:solidFill>
              </a:rPr>
              <a:t>processing </a:t>
            </a:r>
            <a:r>
              <a:rPr lang="en-US" sz="2400" dirty="0" smtClean="0">
                <a:solidFill>
                  <a:schemeClr val="accent6">
                    <a:lumMod val="75000"/>
                  </a:schemeClr>
                </a:solidFill>
              </a:rPr>
              <a:t>facility.</a:t>
            </a:r>
            <a:endParaRPr lang="en-US" sz="2400" dirty="0">
              <a:solidFill>
                <a:schemeClr val="accent6">
                  <a:lumMod val="75000"/>
                </a:schemeClr>
              </a:solidFill>
            </a:endParaRPr>
          </a:p>
          <a:p>
            <a:pPr lvl="1">
              <a:lnSpc>
                <a:spcPct val="120000"/>
              </a:lnSpc>
            </a:pPr>
            <a:r>
              <a:rPr lang="en-US" sz="2400" dirty="0">
                <a:solidFill>
                  <a:schemeClr val="accent6">
                    <a:lumMod val="75000"/>
                  </a:schemeClr>
                </a:solidFill>
              </a:rPr>
              <a:t>Processing can include cleaning, </a:t>
            </a:r>
            <a:r>
              <a:rPr lang="en-US" sz="2400" dirty="0" smtClean="0">
                <a:solidFill>
                  <a:schemeClr val="accent6">
                    <a:lumMod val="75000"/>
                  </a:schemeClr>
                </a:solidFill>
              </a:rPr>
              <a:t>cutting, </a:t>
            </a:r>
            <a:r>
              <a:rPr lang="en-US" sz="2400" dirty="0">
                <a:solidFill>
                  <a:schemeClr val="accent6">
                    <a:lumMod val="75000"/>
                  </a:schemeClr>
                </a:solidFill>
              </a:rPr>
              <a:t>shaping, freezing, cooking, concentrating, and adding </a:t>
            </a:r>
            <a:r>
              <a:rPr lang="en-US" sz="2400" dirty="0" smtClean="0">
                <a:solidFill>
                  <a:schemeClr val="accent6">
                    <a:lumMod val="75000"/>
                  </a:schemeClr>
                </a:solidFill>
              </a:rPr>
              <a:t>preservatives/additives </a:t>
            </a:r>
            <a:r>
              <a:rPr lang="en-US" sz="2400" dirty="0">
                <a:solidFill>
                  <a:schemeClr val="accent6">
                    <a:lumMod val="75000"/>
                  </a:schemeClr>
                </a:solidFill>
              </a:rPr>
              <a:t>to </a:t>
            </a:r>
            <a:r>
              <a:rPr lang="en-US" sz="2400" dirty="0" smtClean="0">
                <a:solidFill>
                  <a:schemeClr val="accent6">
                    <a:lumMod val="75000"/>
                  </a:schemeClr>
                </a:solidFill>
              </a:rPr>
              <a:t>foods. </a:t>
            </a:r>
            <a:endParaRPr lang="en-US" sz="24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processing</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601" y="1617652"/>
            <a:ext cx="6387215" cy="3930594"/>
          </a:xfrm>
          <a:prstGeom prst="rect">
            <a:avLst/>
          </a:prstGeom>
          <a:ln w="3175">
            <a:solidFill>
              <a:schemeClr val="tx1"/>
            </a:solidFill>
          </a:ln>
        </p:spPr>
      </p:pic>
    </p:spTree>
    <p:extLst>
      <p:ext uri="{BB962C8B-B14F-4D97-AF65-F5344CB8AC3E}">
        <p14:creationId xmlns:p14="http://schemas.microsoft.com/office/powerpoint/2010/main" val="97377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6045" y="1277982"/>
            <a:ext cx="5589818" cy="5098464"/>
          </a:xfrm>
        </p:spPr>
        <p:txBody>
          <a:bodyPr>
            <a:normAutofit fontScale="92500" lnSpcReduction="10000"/>
          </a:bodyPr>
          <a:lstStyle/>
          <a:p>
            <a:pPr marL="45720" indent="0">
              <a:lnSpc>
                <a:spcPct val="100000"/>
              </a:lnSpc>
              <a:buNone/>
            </a:pPr>
            <a:r>
              <a:rPr lang="en-US" sz="2600" dirty="0">
                <a:solidFill>
                  <a:schemeClr val="accent6">
                    <a:lumMod val="75000"/>
                  </a:schemeClr>
                </a:solidFill>
              </a:rPr>
              <a:t>Energy inputs involve:</a:t>
            </a:r>
          </a:p>
          <a:p>
            <a:pPr lvl="1">
              <a:lnSpc>
                <a:spcPct val="100000"/>
              </a:lnSpc>
            </a:pPr>
            <a:r>
              <a:rPr lang="en-US" sz="2600" dirty="0">
                <a:solidFill>
                  <a:schemeClr val="accent6">
                    <a:lumMod val="75000"/>
                  </a:schemeClr>
                </a:solidFill>
              </a:rPr>
              <a:t>Transportation to processing plants</a:t>
            </a:r>
          </a:p>
          <a:p>
            <a:pPr lvl="1">
              <a:lnSpc>
                <a:spcPct val="100000"/>
              </a:lnSpc>
            </a:pPr>
            <a:r>
              <a:rPr lang="en-US" sz="2600" dirty="0">
                <a:solidFill>
                  <a:schemeClr val="accent6">
                    <a:lumMod val="75000"/>
                  </a:schemeClr>
                </a:solidFill>
              </a:rPr>
              <a:t>Energy needed to operate processing and packaging </a:t>
            </a:r>
            <a:r>
              <a:rPr lang="en-US" sz="2600" dirty="0" smtClean="0">
                <a:solidFill>
                  <a:schemeClr val="accent6">
                    <a:lumMod val="75000"/>
                  </a:schemeClr>
                </a:solidFill>
              </a:rPr>
              <a:t>machinery</a:t>
            </a:r>
          </a:p>
          <a:p>
            <a:pPr marL="45720" indent="0">
              <a:lnSpc>
                <a:spcPct val="100000"/>
              </a:lnSpc>
              <a:buNone/>
            </a:pPr>
            <a:r>
              <a:rPr lang="en-US" sz="2600" dirty="0" smtClean="0">
                <a:solidFill>
                  <a:schemeClr val="accent6">
                    <a:lumMod val="75000"/>
                  </a:schemeClr>
                </a:solidFill>
              </a:rPr>
              <a:t>Energy </a:t>
            </a:r>
            <a:r>
              <a:rPr lang="en-US" sz="2600" dirty="0">
                <a:solidFill>
                  <a:schemeClr val="accent6">
                    <a:lumMod val="75000"/>
                  </a:schemeClr>
                </a:solidFill>
              </a:rPr>
              <a:t>concentrated in processing stage:</a:t>
            </a:r>
          </a:p>
          <a:p>
            <a:pPr lvl="1">
              <a:lnSpc>
                <a:spcPct val="100000"/>
              </a:lnSpc>
            </a:pPr>
            <a:r>
              <a:rPr lang="en-US" sz="2600" dirty="0">
                <a:solidFill>
                  <a:schemeClr val="accent6">
                    <a:lumMod val="75000"/>
                  </a:schemeClr>
                </a:solidFill>
              </a:rPr>
              <a:t>30% - Beef, poultry, fish, and pork</a:t>
            </a:r>
          </a:p>
          <a:p>
            <a:pPr lvl="1">
              <a:lnSpc>
                <a:spcPct val="100000"/>
              </a:lnSpc>
            </a:pPr>
            <a:r>
              <a:rPr lang="en-US" sz="2600" dirty="0">
                <a:solidFill>
                  <a:schemeClr val="accent6">
                    <a:lumMod val="75000"/>
                  </a:schemeClr>
                </a:solidFill>
              </a:rPr>
              <a:t>Packaging only makes up 5% of this use</a:t>
            </a:r>
          </a:p>
          <a:p>
            <a:pPr lvl="1">
              <a:lnSpc>
                <a:spcPct val="100000"/>
              </a:lnSpc>
            </a:pPr>
            <a:r>
              <a:rPr lang="en-US" sz="2600" dirty="0">
                <a:solidFill>
                  <a:schemeClr val="accent6">
                    <a:lumMod val="75000"/>
                  </a:schemeClr>
                </a:solidFill>
              </a:rPr>
              <a:t>40% - Baked goods, cereals, processed fruits and veggies, condiments, </a:t>
            </a:r>
            <a:r>
              <a:rPr lang="en-US" sz="2600" dirty="0" smtClean="0">
                <a:solidFill>
                  <a:schemeClr val="accent6">
                    <a:lumMod val="75000"/>
                  </a:schemeClr>
                </a:solidFill>
              </a:rPr>
              <a:t>and </a:t>
            </a:r>
            <a:r>
              <a:rPr lang="en-US" sz="2600" dirty="0">
                <a:solidFill>
                  <a:schemeClr val="accent6">
                    <a:lumMod val="75000"/>
                  </a:schemeClr>
                </a:solidFill>
              </a:rPr>
              <a:t>beverages</a:t>
            </a:r>
          </a:p>
          <a:p>
            <a:pPr lvl="1">
              <a:lnSpc>
                <a:spcPct val="100000"/>
              </a:lnSpc>
            </a:pPr>
            <a:r>
              <a:rPr lang="en-US" sz="2600" dirty="0">
                <a:solidFill>
                  <a:schemeClr val="accent6">
                    <a:lumMod val="75000"/>
                  </a:schemeClr>
                </a:solidFill>
              </a:rPr>
              <a:t>Packaging makes up 10-20% of this stage</a:t>
            </a:r>
          </a:p>
          <a:p>
            <a:endParaRPr lang="en-US" sz="2800" dirty="0">
              <a:solidFill>
                <a:schemeClr val="accent6">
                  <a:lumMod val="75000"/>
                </a:schemeClr>
              </a:solidFill>
            </a:endParaRPr>
          </a:p>
          <a:p>
            <a:endParaRPr lang="en-US" sz="28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processing</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1629" y="1444226"/>
            <a:ext cx="5622984" cy="4431300"/>
          </a:xfrm>
          <a:prstGeom prst="rect">
            <a:avLst/>
          </a:prstGeom>
          <a:ln w="3175">
            <a:solidFill>
              <a:schemeClr val="tx1"/>
            </a:solidFill>
          </a:ln>
        </p:spPr>
      </p:pic>
    </p:spTree>
    <p:extLst>
      <p:ext uri="{BB962C8B-B14F-4D97-AF65-F5344CB8AC3E}">
        <p14:creationId xmlns:p14="http://schemas.microsoft.com/office/powerpoint/2010/main" val="2022580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1664" y="1366465"/>
            <a:ext cx="4403269" cy="4700099"/>
          </a:xfrm>
        </p:spPr>
        <p:txBody>
          <a:bodyPr>
            <a:normAutofit lnSpcReduction="10000"/>
          </a:bodyPr>
          <a:lstStyle/>
          <a:p>
            <a:r>
              <a:rPr lang="en-US" sz="2400" dirty="0" smtClean="0">
                <a:solidFill>
                  <a:schemeClr val="accent6">
                    <a:lumMod val="75000"/>
                  </a:schemeClr>
                </a:solidFill>
              </a:rPr>
              <a:t>Non-animal </a:t>
            </a:r>
            <a:r>
              <a:rPr lang="en-US" sz="2400" dirty="0">
                <a:solidFill>
                  <a:schemeClr val="accent6">
                    <a:lumMod val="75000"/>
                  </a:schemeClr>
                </a:solidFill>
              </a:rPr>
              <a:t>proteins (like soy products, tofu, etc.) are very energy intensive to process as well, meaning a vegetarian lifestyle is not necessarily less energy </a:t>
            </a:r>
            <a:r>
              <a:rPr lang="en-US" sz="2400" dirty="0" smtClean="0">
                <a:solidFill>
                  <a:schemeClr val="accent6">
                    <a:lumMod val="75000"/>
                  </a:schemeClr>
                </a:solidFill>
              </a:rPr>
              <a:t>consumptive.</a:t>
            </a:r>
            <a:endParaRPr lang="en-US" sz="2400" dirty="0">
              <a:solidFill>
                <a:schemeClr val="accent6">
                  <a:lumMod val="75000"/>
                </a:schemeClr>
              </a:solidFill>
            </a:endParaRPr>
          </a:p>
          <a:p>
            <a:r>
              <a:rPr lang="en-US" sz="2400" dirty="0" smtClean="0">
                <a:solidFill>
                  <a:schemeClr val="accent6">
                    <a:lumMod val="75000"/>
                  </a:schemeClr>
                </a:solidFill>
              </a:rPr>
              <a:t>Being </a:t>
            </a:r>
            <a:r>
              <a:rPr lang="en-US" sz="2400" dirty="0">
                <a:solidFill>
                  <a:schemeClr val="accent6">
                    <a:lumMod val="75000"/>
                  </a:schemeClr>
                </a:solidFill>
              </a:rPr>
              <a:t>an energy conscious eater is more than just adopting a vegetarian, organic, or locavore </a:t>
            </a:r>
            <a:r>
              <a:rPr lang="en-US" sz="2400" dirty="0" smtClean="0">
                <a:solidFill>
                  <a:schemeClr val="accent6">
                    <a:lumMod val="75000"/>
                  </a:schemeClr>
                </a:solidFill>
              </a:rPr>
              <a:t>lifestyle.</a:t>
            </a:r>
            <a:endParaRPr lang="en-US" sz="2400" dirty="0">
              <a:solidFill>
                <a:schemeClr val="accent6">
                  <a:lumMod val="75000"/>
                </a:schemeClr>
              </a:solidFill>
            </a:endParaRPr>
          </a:p>
          <a:p>
            <a:pPr lvl="1">
              <a:buFont typeface="Courier New" panose="02070309020205020404" pitchFamily="49" charset="0"/>
              <a:buChar char="o"/>
            </a:pPr>
            <a:r>
              <a:rPr lang="en-US" sz="2400" dirty="0">
                <a:solidFill>
                  <a:schemeClr val="accent6">
                    <a:lumMod val="75000"/>
                  </a:schemeClr>
                </a:solidFill>
              </a:rPr>
              <a:t>Considering the whole of the process of food system is essential in understanding your energy </a:t>
            </a:r>
            <a:r>
              <a:rPr lang="en-US" sz="2400" dirty="0" smtClean="0">
                <a:solidFill>
                  <a:schemeClr val="accent6">
                    <a:lumMod val="75000"/>
                  </a:schemeClr>
                </a:solidFill>
              </a:rPr>
              <a:t>impact.</a:t>
            </a:r>
            <a:endParaRPr lang="en-US" sz="2400" dirty="0">
              <a:solidFill>
                <a:schemeClr val="accent6">
                  <a:lumMod val="75000"/>
                </a:schemeClr>
              </a:solidFill>
            </a:endParaRPr>
          </a:p>
          <a:p>
            <a:endParaRPr lang="en-US" sz="2800" dirty="0">
              <a:solidFill>
                <a:schemeClr val="accent6">
                  <a:lumMod val="75000"/>
                </a:schemeClr>
              </a:solidFill>
            </a:endParaRPr>
          </a:p>
          <a:p>
            <a:endParaRPr lang="en-US" sz="28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processing</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4406" y="1536829"/>
            <a:ext cx="6908929" cy="3886273"/>
          </a:xfrm>
          <a:prstGeom prst="rect">
            <a:avLst/>
          </a:prstGeom>
          <a:ln w="3175">
            <a:solidFill>
              <a:schemeClr val="tx1"/>
            </a:solidFill>
          </a:ln>
        </p:spPr>
      </p:pic>
    </p:spTree>
    <p:extLst>
      <p:ext uri="{BB962C8B-B14F-4D97-AF65-F5344CB8AC3E}">
        <p14:creationId xmlns:p14="http://schemas.microsoft.com/office/powerpoint/2010/main" val="20608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a:t>w</a:t>
            </a:r>
            <a:r>
              <a:rPr lang="en-US" sz="7200" cap="small" dirty="0" smtClean="0"/>
              <a:t>hat is energy</a:t>
            </a:r>
            <a:r>
              <a:rPr lang="en-US" sz="6000" cap="small" dirty="0" smtClean="0"/>
              <a:t>?</a:t>
            </a:r>
            <a:endParaRPr lang="en-US" sz="60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37622" y="1578901"/>
            <a:ext cx="5102844" cy="4633939"/>
          </a:xfrm>
        </p:spPr>
        <p:txBody>
          <a:bodyPr>
            <a:normAutofit fontScale="92500" lnSpcReduction="10000"/>
          </a:bodyPr>
          <a:lstStyle/>
          <a:p>
            <a:r>
              <a:rPr lang="en-US" sz="2800" b="1" dirty="0"/>
              <a:t>Energy</a:t>
            </a:r>
            <a:r>
              <a:rPr lang="en-US" sz="2800" dirty="0">
                <a:solidFill>
                  <a:schemeClr val="accent6">
                    <a:lumMod val="75000"/>
                  </a:schemeClr>
                </a:solidFill>
              </a:rPr>
              <a:t> is the measure of the ability of a body or system to do work or produce a change.</a:t>
            </a:r>
          </a:p>
          <a:p>
            <a:r>
              <a:rPr lang="en-US" sz="2800" dirty="0" smtClean="0">
                <a:solidFill>
                  <a:schemeClr val="accent6">
                    <a:lumMod val="75000"/>
                  </a:schemeClr>
                </a:solidFill>
              </a:rPr>
              <a:t>The total amount of energy </a:t>
            </a:r>
            <a:r>
              <a:rPr lang="en-US" sz="2800" dirty="0">
                <a:solidFill>
                  <a:schemeClr val="accent6">
                    <a:lumMod val="75000"/>
                  </a:schemeClr>
                </a:solidFill>
              </a:rPr>
              <a:t>in the universe is </a:t>
            </a:r>
            <a:r>
              <a:rPr lang="en-US" sz="2800" dirty="0" smtClean="0">
                <a:solidFill>
                  <a:schemeClr val="accent6">
                    <a:lumMod val="75000"/>
                  </a:schemeClr>
                </a:solidFill>
              </a:rPr>
              <a:t>fixed. </a:t>
            </a:r>
            <a:r>
              <a:rPr lang="en-US" sz="2800" b="1" dirty="0" smtClean="0">
                <a:solidFill>
                  <a:schemeClr val="accent5">
                    <a:lumMod val="75000"/>
                  </a:schemeClr>
                </a:solidFill>
              </a:rPr>
              <a:t>Energy can </a:t>
            </a:r>
            <a:r>
              <a:rPr lang="en-US" sz="2800" b="1" dirty="0">
                <a:solidFill>
                  <a:schemeClr val="accent5">
                    <a:lumMod val="75000"/>
                  </a:schemeClr>
                </a:solidFill>
              </a:rPr>
              <a:t>neither be created nor destroyed. </a:t>
            </a:r>
            <a:endParaRPr lang="en-US" sz="2800" b="1" dirty="0" smtClean="0">
              <a:solidFill>
                <a:schemeClr val="accent5">
                  <a:lumMod val="75000"/>
                </a:schemeClr>
              </a:solidFill>
            </a:endParaRPr>
          </a:p>
          <a:p>
            <a:r>
              <a:rPr lang="en-US" sz="2800" dirty="0" smtClean="0">
                <a:solidFill>
                  <a:schemeClr val="accent6">
                    <a:lumMod val="75000"/>
                  </a:schemeClr>
                </a:solidFill>
              </a:rPr>
              <a:t>However, the </a:t>
            </a:r>
            <a:r>
              <a:rPr lang="en-US" sz="2800" dirty="0">
                <a:solidFill>
                  <a:schemeClr val="accent6">
                    <a:lumMod val="75000"/>
                  </a:schemeClr>
                </a:solidFill>
              </a:rPr>
              <a:t>amount of energy available to </a:t>
            </a:r>
            <a:r>
              <a:rPr lang="en-US" sz="2800" dirty="0" smtClean="0">
                <a:solidFill>
                  <a:schemeClr val="accent6">
                    <a:lumMod val="75000"/>
                  </a:schemeClr>
                </a:solidFill>
              </a:rPr>
              <a:t>do work </a:t>
            </a:r>
            <a:r>
              <a:rPr lang="en-US" sz="2800" dirty="0">
                <a:solidFill>
                  <a:schemeClr val="accent6">
                    <a:lumMod val="75000"/>
                  </a:schemeClr>
                </a:solidFill>
              </a:rPr>
              <a:t>decreases as it is transferred from </a:t>
            </a:r>
            <a:r>
              <a:rPr lang="en-US" sz="2800" dirty="0" smtClean="0">
                <a:solidFill>
                  <a:schemeClr val="accent6">
                    <a:lumMod val="75000"/>
                  </a:schemeClr>
                </a:solidFill>
              </a:rPr>
              <a:t>step to step in a process. This is why using </a:t>
            </a:r>
            <a:r>
              <a:rPr lang="en-US" sz="2800" b="1" dirty="0" smtClean="0"/>
              <a:t>energy efficient methods</a:t>
            </a:r>
            <a:r>
              <a:rPr lang="en-US" sz="2800" dirty="0" smtClean="0">
                <a:solidFill>
                  <a:schemeClr val="accent6">
                    <a:lumMod val="75000"/>
                  </a:schemeClr>
                </a:solidFill>
              </a:rPr>
              <a:t> is important! </a:t>
            </a:r>
            <a:endParaRPr lang="en-US" sz="2800" dirty="0">
              <a:solidFill>
                <a:schemeClr val="accent6">
                  <a:lumMod val="75000"/>
                </a:schemeClr>
              </a:solidFill>
            </a:endParaRPr>
          </a:p>
          <a:p>
            <a:endParaRPr lang="en-US" sz="2600" dirty="0">
              <a:solidFill>
                <a:schemeClr val="accent5">
                  <a:lumMod val="75000"/>
                </a:schemeClr>
              </a:solidFill>
            </a:endParaRPr>
          </a:p>
          <a:p>
            <a:pPr lvl="1"/>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874" y="1894518"/>
            <a:ext cx="6131676" cy="3394012"/>
          </a:xfrm>
          <a:prstGeom prst="rect">
            <a:avLst/>
          </a:prstGeom>
          <a:ln w="3175">
            <a:solidFill>
              <a:schemeClr val="tx1"/>
            </a:solidFill>
          </a:ln>
        </p:spPr>
      </p:pic>
    </p:spTree>
    <p:extLst>
      <p:ext uri="{BB962C8B-B14F-4D97-AF65-F5344CB8AC3E}">
        <p14:creationId xmlns:p14="http://schemas.microsoft.com/office/powerpoint/2010/main" val="1410348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438775" y="1635873"/>
            <a:ext cx="4370970" cy="4478451"/>
          </a:xfrm>
        </p:spPr>
        <p:txBody>
          <a:bodyPr>
            <a:normAutofit/>
          </a:bodyPr>
          <a:lstStyle/>
          <a:p>
            <a:pPr marL="45720" indent="0">
              <a:buNone/>
            </a:pPr>
            <a:r>
              <a:rPr lang="en-US" sz="3200" dirty="0">
                <a:solidFill>
                  <a:schemeClr val="accent6">
                    <a:lumMod val="75000"/>
                  </a:schemeClr>
                </a:solidFill>
              </a:rPr>
              <a:t>Involves transportation to stores and storage facilities where products will be sold, as well as energy costs for stores such as fridge and freezer cases, lighting, heating, etc. </a:t>
            </a:r>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distribution</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17" y="1444226"/>
            <a:ext cx="6426234" cy="4289511"/>
          </a:xfrm>
          <a:prstGeom prst="rect">
            <a:avLst/>
          </a:prstGeom>
        </p:spPr>
      </p:pic>
    </p:spTree>
    <p:extLst>
      <p:ext uri="{BB962C8B-B14F-4D97-AF65-F5344CB8AC3E}">
        <p14:creationId xmlns:p14="http://schemas.microsoft.com/office/powerpoint/2010/main" val="69014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28382" y="50618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8361" y="1277982"/>
            <a:ext cx="4591788" cy="5090848"/>
          </a:xfrm>
        </p:spPr>
        <p:txBody>
          <a:bodyPr>
            <a:normAutofit/>
          </a:bodyPr>
          <a:lstStyle/>
          <a:p>
            <a:pPr>
              <a:lnSpc>
                <a:spcPct val="110000"/>
              </a:lnSpc>
            </a:pPr>
            <a:r>
              <a:rPr lang="en-US" sz="2500" dirty="0">
                <a:solidFill>
                  <a:schemeClr val="accent6">
                    <a:lumMod val="75000"/>
                  </a:schemeClr>
                </a:solidFill>
              </a:rPr>
              <a:t>“Food miles” – how far a food has travelled before it arrives on our plates; can be affected by travel distance AND mode of </a:t>
            </a:r>
            <a:r>
              <a:rPr lang="en-US" sz="2500" dirty="0" smtClean="0">
                <a:solidFill>
                  <a:schemeClr val="accent6">
                    <a:lumMod val="75000"/>
                  </a:schemeClr>
                </a:solidFill>
              </a:rPr>
              <a:t>transportation (i.e</a:t>
            </a:r>
            <a:r>
              <a:rPr lang="en-US" sz="2500" dirty="0">
                <a:solidFill>
                  <a:schemeClr val="accent6">
                    <a:lumMod val="75000"/>
                  </a:schemeClr>
                </a:solidFill>
              </a:rPr>
              <a:t>. more efficient transportation can use less energy than a shorter travel </a:t>
            </a:r>
            <a:r>
              <a:rPr lang="en-US" sz="2500" dirty="0" smtClean="0">
                <a:solidFill>
                  <a:schemeClr val="accent6">
                    <a:lumMod val="75000"/>
                  </a:schemeClr>
                </a:solidFill>
              </a:rPr>
              <a:t>distance).</a:t>
            </a:r>
            <a:endParaRPr lang="en-US" sz="2500" dirty="0">
              <a:solidFill>
                <a:schemeClr val="accent6">
                  <a:lumMod val="75000"/>
                </a:schemeClr>
              </a:solidFill>
            </a:endParaRPr>
          </a:p>
          <a:p>
            <a:pPr>
              <a:lnSpc>
                <a:spcPct val="110000"/>
              </a:lnSpc>
            </a:pPr>
            <a:r>
              <a:rPr lang="en-US" sz="2500" dirty="0">
                <a:solidFill>
                  <a:schemeClr val="accent6">
                    <a:lumMod val="75000"/>
                  </a:schemeClr>
                </a:solidFill>
              </a:rPr>
              <a:t>This is an important consideration in determining energy efficiency of </a:t>
            </a:r>
            <a:r>
              <a:rPr lang="en-US" sz="2500" dirty="0" smtClean="0">
                <a:solidFill>
                  <a:schemeClr val="accent6">
                    <a:lumMod val="75000"/>
                  </a:schemeClr>
                </a:solidFill>
              </a:rPr>
              <a:t>foods.</a:t>
            </a:r>
            <a:endParaRPr lang="en-US" sz="2500" dirty="0">
              <a:solidFill>
                <a:schemeClr val="accent6">
                  <a:lumMod val="75000"/>
                </a:schemeClr>
              </a:solidFill>
            </a:endParaRPr>
          </a:p>
          <a:p>
            <a:endParaRPr lang="en-US" sz="2400" dirty="0"/>
          </a:p>
          <a:p>
            <a:endParaRPr lang="en-US" sz="2600" dirty="0">
              <a:solidFill>
                <a:schemeClr val="accent6">
                  <a:lumMod val="75000"/>
                </a:schemeClr>
              </a:solidFill>
            </a:endParaRPr>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distribution</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149" y="1120327"/>
            <a:ext cx="6720042" cy="5197532"/>
          </a:xfrm>
          <a:prstGeom prst="rect">
            <a:avLst/>
          </a:prstGeom>
          <a:ln w="3175">
            <a:solidFill>
              <a:schemeClr val="tx1"/>
            </a:solidFill>
          </a:ln>
        </p:spPr>
      </p:pic>
    </p:spTree>
    <p:extLst>
      <p:ext uri="{BB962C8B-B14F-4D97-AF65-F5344CB8AC3E}">
        <p14:creationId xmlns:p14="http://schemas.microsoft.com/office/powerpoint/2010/main" val="967395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360674" y="1208504"/>
            <a:ext cx="4258513" cy="5315126"/>
          </a:xfrm>
        </p:spPr>
        <p:txBody>
          <a:bodyPr>
            <a:normAutofit fontScale="92500"/>
          </a:bodyPr>
          <a:lstStyle/>
          <a:p>
            <a:pPr marL="45720" indent="0">
              <a:buNone/>
            </a:pPr>
            <a:r>
              <a:rPr lang="en-US" sz="3000" dirty="0">
                <a:solidFill>
                  <a:schemeClr val="accent6">
                    <a:lumMod val="75000"/>
                  </a:schemeClr>
                </a:solidFill>
              </a:rPr>
              <a:t>I</a:t>
            </a:r>
            <a:r>
              <a:rPr lang="en-US" sz="3000" dirty="0" smtClean="0">
                <a:solidFill>
                  <a:schemeClr val="accent6">
                    <a:lumMod val="75000"/>
                  </a:schemeClr>
                </a:solidFill>
              </a:rPr>
              <a:t>nvolves </a:t>
            </a:r>
            <a:r>
              <a:rPr lang="en-US" sz="3000" dirty="0">
                <a:solidFill>
                  <a:schemeClr val="accent6">
                    <a:lumMod val="75000"/>
                  </a:schemeClr>
                </a:solidFill>
              </a:rPr>
              <a:t>energy used driving to stores, running our </a:t>
            </a:r>
            <a:r>
              <a:rPr lang="en-US" sz="3000" dirty="0" smtClean="0">
                <a:solidFill>
                  <a:schemeClr val="accent6">
                    <a:lumMod val="75000"/>
                  </a:schemeClr>
                </a:solidFill>
              </a:rPr>
              <a:t>fridges, </a:t>
            </a:r>
            <a:r>
              <a:rPr lang="en-US" sz="3000" dirty="0">
                <a:solidFill>
                  <a:schemeClr val="accent6">
                    <a:lumMod val="75000"/>
                  </a:schemeClr>
                </a:solidFill>
              </a:rPr>
              <a:t>freezers, stoves, microwaves, grills, </a:t>
            </a:r>
            <a:r>
              <a:rPr lang="en-US" sz="3000" dirty="0" smtClean="0">
                <a:solidFill>
                  <a:schemeClr val="accent6">
                    <a:lumMod val="75000"/>
                  </a:schemeClr>
                </a:solidFill>
              </a:rPr>
              <a:t>and dishwashers. Also </a:t>
            </a:r>
            <a:r>
              <a:rPr lang="en-US" sz="3000" dirty="0">
                <a:solidFill>
                  <a:schemeClr val="accent6">
                    <a:lumMod val="75000"/>
                  </a:schemeClr>
                </a:solidFill>
              </a:rPr>
              <a:t>includes restaurant visits</a:t>
            </a:r>
          </a:p>
          <a:p>
            <a:pPr lvl="1"/>
            <a:r>
              <a:rPr lang="en-US" sz="3000" dirty="0">
                <a:solidFill>
                  <a:schemeClr val="accent6">
                    <a:lumMod val="75000"/>
                  </a:schemeClr>
                </a:solidFill>
              </a:rPr>
              <a:t>This is the largest piece of the </a:t>
            </a:r>
            <a:r>
              <a:rPr lang="en-US" sz="3000" dirty="0" smtClean="0">
                <a:solidFill>
                  <a:schemeClr val="accent6">
                    <a:lumMod val="75000"/>
                  </a:schemeClr>
                </a:solidFill>
              </a:rPr>
              <a:t>“food </a:t>
            </a:r>
            <a:r>
              <a:rPr lang="en-US" sz="3000" dirty="0">
                <a:solidFill>
                  <a:schemeClr val="accent6">
                    <a:lumMod val="75000"/>
                  </a:schemeClr>
                </a:solidFill>
              </a:rPr>
              <a:t>energy </a:t>
            </a:r>
            <a:r>
              <a:rPr lang="en-US" sz="3000" dirty="0" smtClean="0">
                <a:solidFill>
                  <a:schemeClr val="accent6">
                    <a:lumMod val="75000"/>
                  </a:schemeClr>
                </a:solidFill>
              </a:rPr>
              <a:t>pie.”</a:t>
            </a:r>
          </a:p>
          <a:p>
            <a:pPr lvl="1"/>
            <a:r>
              <a:rPr lang="en-US" sz="3000" dirty="0" smtClean="0">
                <a:solidFill>
                  <a:schemeClr val="accent6">
                    <a:lumMod val="75000"/>
                  </a:schemeClr>
                </a:solidFill>
              </a:rPr>
              <a:t>The ring around the outside of the pie illustrates that waste occurs at every stage of the process.</a:t>
            </a:r>
          </a:p>
          <a:p>
            <a:endParaRPr lang="en-US" sz="2400" dirty="0"/>
          </a:p>
          <a:p>
            <a:endParaRPr lang="en-US" sz="2600" dirty="0" smtClean="0">
              <a:solidFill>
                <a:schemeClr val="accent6">
                  <a:lumMod val="75000"/>
                </a:schemeClr>
              </a:solidFill>
            </a:endParaRPr>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consumption</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hart 9"/>
          <p:cNvGraphicFramePr/>
          <p:nvPr>
            <p:extLst>
              <p:ext uri="{D42A27DB-BD31-4B8C-83A1-F6EECF244321}">
                <p14:modId xmlns:p14="http://schemas.microsoft.com/office/powerpoint/2010/main" val="393158734"/>
              </p:ext>
            </p:extLst>
          </p:nvPr>
        </p:nvGraphicFramePr>
        <p:xfrm>
          <a:off x="65180" y="1208504"/>
          <a:ext cx="7481493" cy="5034097"/>
        </p:xfrm>
        <a:graphic>
          <a:graphicData uri="http://schemas.openxmlformats.org/drawingml/2006/chart">
            <c:chart xmlns:c="http://schemas.openxmlformats.org/drawingml/2006/chart" xmlns:r="http://schemas.openxmlformats.org/officeDocument/2006/relationships" r:id="rId3"/>
          </a:graphicData>
        </a:graphic>
      </p:graphicFrame>
      <p:sp>
        <p:nvSpPr>
          <p:cNvPr id="13" name="Oval 12"/>
          <p:cNvSpPr/>
          <p:nvPr/>
        </p:nvSpPr>
        <p:spPr>
          <a:xfrm>
            <a:off x="2026094" y="1989221"/>
            <a:ext cx="3556558" cy="3556558"/>
          </a:xfrm>
          <a:prstGeom prst="ellipse">
            <a:avLst/>
          </a:prstGeom>
          <a:noFill/>
          <a:ln w="136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2854712" y="4125951"/>
            <a:ext cx="4762726" cy="38838"/>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206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272029" y="1444226"/>
            <a:ext cx="4384637" cy="4199829"/>
          </a:xfrm>
        </p:spPr>
        <p:txBody>
          <a:bodyPr>
            <a:normAutofit/>
          </a:bodyPr>
          <a:lstStyle/>
          <a:p>
            <a:pPr marL="45720" indent="0">
              <a:buNone/>
            </a:pPr>
            <a:r>
              <a:rPr lang="en-US" sz="2600" dirty="0" smtClean="0">
                <a:solidFill>
                  <a:schemeClr val="accent6">
                    <a:lumMod val="75000"/>
                  </a:schemeClr>
                </a:solidFill>
              </a:rPr>
              <a:t>Important </a:t>
            </a:r>
            <a:r>
              <a:rPr lang="en-US" sz="2600" dirty="0">
                <a:solidFill>
                  <a:schemeClr val="accent6">
                    <a:lumMod val="75000"/>
                  </a:schemeClr>
                </a:solidFill>
              </a:rPr>
              <a:t>energy considerations include:</a:t>
            </a:r>
          </a:p>
          <a:p>
            <a:pPr lvl="1"/>
            <a:r>
              <a:rPr lang="en-US" sz="2400" dirty="0">
                <a:solidFill>
                  <a:schemeClr val="accent6">
                    <a:lumMod val="75000"/>
                  </a:schemeClr>
                </a:solidFill>
              </a:rPr>
              <a:t>Purchasing </a:t>
            </a:r>
            <a:r>
              <a:rPr lang="en-US" sz="2400" dirty="0" smtClean="0">
                <a:solidFill>
                  <a:schemeClr val="accent6">
                    <a:lumMod val="75000"/>
                  </a:schemeClr>
                </a:solidFill>
              </a:rPr>
              <a:t>choices (ex.  animal </a:t>
            </a:r>
            <a:r>
              <a:rPr lang="en-US" sz="2400" dirty="0">
                <a:solidFill>
                  <a:schemeClr val="accent6">
                    <a:lumMod val="75000"/>
                  </a:schemeClr>
                </a:solidFill>
              </a:rPr>
              <a:t>products use more overall energy than plant </a:t>
            </a:r>
            <a:r>
              <a:rPr lang="en-US" sz="2400" dirty="0" smtClean="0">
                <a:solidFill>
                  <a:schemeClr val="accent6">
                    <a:lumMod val="75000"/>
                  </a:schemeClr>
                </a:solidFill>
              </a:rPr>
              <a:t>products, and buying </a:t>
            </a:r>
            <a:r>
              <a:rPr lang="en-US" sz="2400" dirty="0">
                <a:solidFill>
                  <a:schemeClr val="accent6">
                    <a:lumMod val="75000"/>
                  </a:schemeClr>
                </a:solidFill>
              </a:rPr>
              <a:t>more food requires more storage and prep </a:t>
            </a:r>
            <a:r>
              <a:rPr lang="en-US" sz="2400" dirty="0" smtClean="0">
                <a:solidFill>
                  <a:schemeClr val="accent6">
                    <a:lumMod val="75000"/>
                  </a:schemeClr>
                </a:solidFill>
              </a:rPr>
              <a:t>energy).</a:t>
            </a:r>
            <a:endParaRPr lang="en-US" sz="2400" dirty="0">
              <a:solidFill>
                <a:schemeClr val="accent6">
                  <a:lumMod val="75000"/>
                </a:schemeClr>
              </a:solidFill>
            </a:endParaRPr>
          </a:p>
          <a:p>
            <a:pPr lvl="1"/>
            <a:r>
              <a:rPr lang="en-US" sz="2400" dirty="0">
                <a:solidFill>
                  <a:schemeClr val="accent6">
                    <a:lumMod val="75000"/>
                  </a:schemeClr>
                </a:solidFill>
              </a:rPr>
              <a:t>Food prep/storage appliances</a:t>
            </a:r>
          </a:p>
          <a:p>
            <a:pPr lvl="1"/>
            <a:r>
              <a:rPr lang="en-US" sz="2600" dirty="0">
                <a:solidFill>
                  <a:schemeClr val="accent6">
                    <a:lumMod val="75000"/>
                  </a:schemeClr>
                </a:solidFill>
              </a:rPr>
              <a:t>Energy efficient appliances are essential</a:t>
            </a:r>
          </a:p>
          <a:p>
            <a:endParaRPr lang="en-US" sz="2400" dirty="0"/>
          </a:p>
          <a:p>
            <a:endParaRPr lang="en-US" sz="2600" dirty="0" smtClean="0">
              <a:solidFill>
                <a:schemeClr val="accent6">
                  <a:lumMod val="75000"/>
                </a:schemeClr>
              </a:solidFill>
            </a:endParaRPr>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consumption</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96" y="1444226"/>
            <a:ext cx="6422210" cy="4085619"/>
          </a:xfrm>
          <a:prstGeom prst="rect">
            <a:avLst/>
          </a:prstGeom>
          <a:ln w="3175">
            <a:solidFill>
              <a:schemeClr val="tx1"/>
            </a:solidFill>
          </a:ln>
        </p:spPr>
      </p:pic>
    </p:spTree>
    <p:extLst>
      <p:ext uri="{BB962C8B-B14F-4D97-AF65-F5344CB8AC3E}">
        <p14:creationId xmlns:p14="http://schemas.microsoft.com/office/powerpoint/2010/main" val="4147916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9903" y="1476733"/>
            <a:ext cx="5168199" cy="4072730"/>
          </a:xfrm>
        </p:spPr>
        <p:txBody>
          <a:bodyPr>
            <a:noAutofit/>
          </a:bodyPr>
          <a:lstStyle/>
          <a:p>
            <a:r>
              <a:rPr lang="en-US" sz="2400" dirty="0">
                <a:solidFill>
                  <a:schemeClr val="accent6">
                    <a:lumMod val="75000"/>
                  </a:schemeClr>
                </a:solidFill>
              </a:rPr>
              <a:t>Involves food spoiling before it can be consumed, which can occur during growing, transportation, at the store, or after purchase </a:t>
            </a:r>
          </a:p>
          <a:p>
            <a:pPr lvl="1"/>
            <a:r>
              <a:rPr lang="en-US" sz="2400" dirty="0">
                <a:solidFill>
                  <a:schemeClr val="accent6">
                    <a:lumMod val="75000"/>
                  </a:schemeClr>
                </a:solidFill>
              </a:rPr>
              <a:t>Appx 33% of food grown is wasted every year! (FAO.org)</a:t>
            </a:r>
          </a:p>
          <a:p>
            <a:r>
              <a:rPr lang="en-US" sz="2400" dirty="0">
                <a:solidFill>
                  <a:schemeClr val="accent6">
                    <a:lumMod val="75000"/>
                  </a:schemeClr>
                </a:solidFill>
              </a:rPr>
              <a:t>In more developed countries, most food is wasted by the consumer, whereas more food is wasted during the production and processing phases in developing countries</a:t>
            </a:r>
          </a:p>
        </p:txBody>
      </p:sp>
      <p:sp>
        <p:nvSpPr>
          <p:cNvPr id="4" name="Title 1"/>
          <p:cNvSpPr>
            <a:spLocks noGrp="1"/>
          </p:cNvSpPr>
          <p:nvPr>
            <p:ph type="title"/>
          </p:nvPr>
        </p:nvSpPr>
        <p:spPr>
          <a:xfrm>
            <a:off x="228600" y="-78378"/>
            <a:ext cx="10889974" cy="1356360"/>
          </a:xfrm>
        </p:spPr>
        <p:txBody>
          <a:bodyPr>
            <a:normAutofit/>
          </a:bodyPr>
          <a:lstStyle/>
          <a:p>
            <a:r>
              <a:rPr lang="en-US" sz="7200" cap="small" dirty="0" smtClean="0"/>
              <a:t>waste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651" y="1572516"/>
            <a:ext cx="5849465" cy="3898208"/>
          </a:xfrm>
          <a:prstGeom prst="rect">
            <a:avLst/>
          </a:prstGeom>
          <a:ln w="3175">
            <a:solidFill>
              <a:schemeClr val="tx1"/>
            </a:solidFill>
          </a:ln>
        </p:spPr>
      </p:pic>
    </p:spTree>
    <p:extLst>
      <p:ext uri="{BB962C8B-B14F-4D97-AF65-F5344CB8AC3E}">
        <p14:creationId xmlns:p14="http://schemas.microsoft.com/office/powerpoint/2010/main" val="3575576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0998" y="607806"/>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w</a:t>
            </a:r>
            <a:r>
              <a:rPr lang="en-US" sz="7200" cap="small" dirty="0" smtClean="0"/>
              <a:t>ays to reduce energy use!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944704" y="2079107"/>
            <a:ext cx="3657600" cy="3385542"/>
          </a:xfrm>
          <a:prstGeom prst="rect">
            <a:avLst/>
          </a:prstGeom>
          <a:noFill/>
        </p:spPr>
        <p:txBody>
          <a:bodyPr wrap="square" rtlCol="0">
            <a:spAutoFit/>
          </a:bodyPr>
          <a:lstStyle/>
          <a:p>
            <a:r>
              <a:rPr lang="en-US" sz="2800" dirty="0">
                <a:solidFill>
                  <a:schemeClr val="accent6">
                    <a:lumMod val="75000"/>
                  </a:schemeClr>
                </a:solidFill>
              </a:rPr>
              <a:t>Reduce consumption of energy intensive </a:t>
            </a:r>
            <a:r>
              <a:rPr lang="en-US" sz="2800" dirty="0" smtClean="0">
                <a:solidFill>
                  <a:schemeClr val="accent6">
                    <a:lumMod val="75000"/>
                  </a:schemeClr>
                </a:solidFill>
              </a:rPr>
              <a:t>foods. This </a:t>
            </a:r>
            <a:r>
              <a:rPr lang="en-US" sz="2800" dirty="0">
                <a:solidFill>
                  <a:schemeClr val="accent6">
                    <a:lumMod val="75000"/>
                  </a:schemeClr>
                </a:solidFill>
              </a:rPr>
              <a:t>involves meat, poultry, </a:t>
            </a:r>
            <a:r>
              <a:rPr lang="en-US" sz="2800" dirty="0" smtClean="0">
                <a:solidFill>
                  <a:schemeClr val="accent6">
                    <a:lumMod val="75000"/>
                  </a:schemeClr>
                </a:solidFill>
              </a:rPr>
              <a:t>seafood, foods </a:t>
            </a:r>
            <a:r>
              <a:rPr lang="en-US" sz="2800" dirty="0">
                <a:solidFill>
                  <a:schemeClr val="accent6">
                    <a:lumMod val="75000"/>
                  </a:schemeClr>
                </a:solidFill>
              </a:rPr>
              <a:t>with a lot of packaging or processing </a:t>
            </a:r>
            <a:r>
              <a:rPr lang="en-US" sz="2800" dirty="0" smtClean="0">
                <a:solidFill>
                  <a:schemeClr val="accent6">
                    <a:lumMod val="75000"/>
                  </a:schemeClr>
                </a:solidFill>
              </a:rPr>
              <a:t>involved, and frozen </a:t>
            </a:r>
            <a:r>
              <a:rPr lang="en-US" sz="2800" dirty="0">
                <a:solidFill>
                  <a:schemeClr val="accent6">
                    <a:lumMod val="75000"/>
                  </a:schemeClr>
                </a:solidFill>
              </a:rPr>
              <a:t>goods</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06" y="1174489"/>
            <a:ext cx="5012506" cy="5194779"/>
          </a:xfrm>
          <a:prstGeom prst="rect">
            <a:avLst/>
          </a:prstGeom>
          <a:ln w="3175">
            <a:solidFill>
              <a:schemeClr val="tx1"/>
            </a:solidFill>
          </a:ln>
        </p:spPr>
      </p:pic>
    </p:spTree>
    <p:extLst>
      <p:ext uri="{BB962C8B-B14F-4D97-AF65-F5344CB8AC3E}">
        <p14:creationId xmlns:p14="http://schemas.microsoft.com/office/powerpoint/2010/main" val="3897625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0998" y="607806"/>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w</a:t>
            </a:r>
            <a:r>
              <a:rPr lang="en-US" sz="7200" cap="small" dirty="0" smtClean="0"/>
              <a:t>ays to reduce energy use!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7145" y="1444226"/>
            <a:ext cx="3941380"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6">
                    <a:lumMod val="75000"/>
                  </a:schemeClr>
                </a:solidFill>
              </a:rPr>
              <a:t>Store, prepare, and use foods </a:t>
            </a:r>
            <a:r>
              <a:rPr lang="en-US" sz="2800" dirty="0" smtClean="0">
                <a:solidFill>
                  <a:schemeClr val="accent6">
                    <a:lumMod val="75000"/>
                  </a:schemeClr>
                </a:solidFill>
              </a:rPr>
              <a:t>efficiently.</a:t>
            </a:r>
          </a:p>
          <a:p>
            <a:pPr marL="285750" indent="-285750">
              <a:buFont typeface="Arial" panose="020B0604020202020204" pitchFamily="34" charset="0"/>
              <a:buChar char="•"/>
            </a:pPr>
            <a:r>
              <a:rPr lang="en-US" sz="2800" dirty="0" smtClean="0">
                <a:solidFill>
                  <a:schemeClr val="accent6">
                    <a:lumMod val="75000"/>
                  </a:schemeClr>
                </a:solidFill>
              </a:rPr>
              <a:t>Buy </a:t>
            </a:r>
            <a:r>
              <a:rPr lang="en-US" sz="2800" dirty="0">
                <a:solidFill>
                  <a:schemeClr val="accent6">
                    <a:lumMod val="75000"/>
                  </a:schemeClr>
                </a:solidFill>
              </a:rPr>
              <a:t>energy efficient </a:t>
            </a:r>
            <a:r>
              <a:rPr lang="en-US" sz="2800" dirty="0" smtClean="0">
                <a:solidFill>
                  <a:schemeClr val="accent6">
                    <a:lumMod val="75000"/>
                  </a:schemeClr>
                </a:solidFill>
              </a:rPr>
              <a:t>appliances.</a:t>
            </a:r>
          </a:p>
          <a:p>
            <a:pPr marL="285750" indent="-285750">
              <a:buFont typeface="Arial" panose="020B0604020202020204" pitchFamily="34" charset="0"/>
              <a:buChar char="•"/>
            </a:pPr>
            <a:r>
              <a:rPr lang="en-US" sz="2800" dirty="0" smtClean="0">
                <a:solidFill>
                  <a:schemeClr val="accent6">
                    <a:lumMod val="75000"/>
                  </a:schemeClr>
                </a:solidFill>
              </a:rPr>
              <a:t>Use </a:t>
            </a:r>
            <a:r>
              <a:rPr lang="en-US" sz="2800" dirty="0">
                <a:solidFill>
                  <a:schemeClr val="accent6">
                    <a:lumMod val="75000"/>
                  </a:schemeClr>
                </a:solidFill>
              </a:rPr>
              <a:t>or preserve food before it </a:t>
            </a:r>
            <a:r>
              <a:rPr lang="en-US" sz="2800" dirty="0" smtClean="0">
                <a:solidFill>
                  <a:schemeClr val="accent6">
                    <a:lumMod val="75000"/>
                  </a:schemeClr>
                </a:solidFill>
              </a:rPr>
              <a:t>spoils.</a:t>
            </a:r>
          </a:p>
          <a:p>
            <a:pPr marL="285750" indent="-285750">
              <a:buFont typeface="Arial" panose="020B0604020202020204" pitchFamily="34" charset="0"/>
              <a:buChar char="•"/>
            </a:pPr>
            <a:r>
              <a:rPr lang="en-US" sz="2800" dirty="0" smtClean="0">
                <a:solidFill>
                  <a:schemeClr val="accent6">
                    <a:lumMod val="75000"/>
                  </a:schemeClr>
                </a:solidFill>
              </a:rPr>
              <a:t>Compost </a:t>
            </a:r>
            <a:r>
              <a:rPr lang="en-US" sz="2800" dirty="0">
                <a:solidFill>
                  <a:schemeClr val="accent6">
                    <a:lumMod val="75000"/>
                  </a:schemeClr>
                </a:solidFill>
              </a:rPr>
              <a:t>food </a:t>
            </a:r>
            <a:r>
              <a:rPr lang="en-US" sz="2800" dirty="0" smtClean="0">
                <a:solidFill>
                  <a:schemeClr val="accent6">
                    <a:lumMod val="75000"/>
                  </a:schemeClr>
                </a:solidFill>
              </a:rPr>
              <a:t>scraps.</a:t>
            </a:r>
            <a:endParaRPr lang="en-US" sz="2800" dirty="0">
              <a:solidFill>
                <a:schemeClr val="accent6">
                  <a:lumMod val="75000"/>
                </a:schemeClr>
              </a:solidFill>
            </a:endParaRPr>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2359" y="1444226"/>
            <a:ext cx="6774981" cy="4516655"/>
          </a:xfrm>
          <a:prstGeom prst="rect">
            <a:avLst/>
          </a:prstGeom>
          <a:ln w="3175">
            <a:solidFill>
              <a:schemeClr val="tx1"/>
            </a:solidFill>
          </a:ln>
        </p:spPr>
      </p:pic>
    </p:spTree>
    <p:extLst>
      <p:ext uri="{BB962C8B-B14F-4D97-AF65-F5344CB8AC3E}">
        <p14:creationId xmlns:p14="http://schemas.microsoft.com/office/powerpoint/2010/main" val="643658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0998" y="607806"/>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w</a:t>
            </a:r>
            <a:r>
              <a:rPr lang="en-US" sz="7200" cap="small" dirty="0" smtClean="0"/>
              <a:t>ays to reduce energy use!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705600" y="1542851"/>
            <a:ext cx="4892841" cy="4401205"/>
          </a:xfrm>
          <a:prstGeom prst="rect">
            <a:avLst/>
          </a:prstGeom>
          <a:noFill/>
        </p:spPr>
        <p:txBody>
          <a:bodyPr wrap="square" rtlCol="0">
            <a:spAutoFit/>
          </a:bodyPr>
          <a:lstStyle/>
          <a:p>
            <a:pPr marL="342900" indent="-342900">
              <a:buClr>
                <a:schemeClr val="accent1"/>
              </a:buClr>
              <a:buFont typeface="Arial" panose="020B0604020202020204" pitchFamily="34" charset="0"/>
              <a:buChar char="•"/>
            </a:pPr>
            <a:r>
              <a:rPr lang="en-US" sz="2800" dirty="0">
                <a:solidFill>
                  <a:schemeClr val="accent6">
                    <a:lumMod val="75000"/>
                  </a:schemeClr>
                </a:solidFill>
              </a:rPr>
              <a:t>Buy more food that is in season, local, or organic</a:t>
            </a:r>
          </a:p>
          <a:p>
            <a:pPr marL="342900" indent="-342900">
              <a:buClr>
                <a:schemeClr val="accent1"/>
              </a:buClr>
              <a:buFont typeface="Arial" panose="020B0604020202020204" pitchFamily="34" charset="0"/>
              <a:buChar char="•"/>
            </a:pPr>
            <a:r>
              <a:rPr lang="en-US" sz="2800" dirty="0" smtClean="0">
                <a:solidFill>
                  <a:schemeClr val="accent6">
                    <a:lumMod val="75000"/>
                  </a:schemeClr>
                </a:solidFill>
              </a:rPr>
              <a:t>Consider </a:t>
            </a:r>
            <a:r>
              <a:rPr lang="en-US" sz="2800" dirty="0">
                <a:solidFill>
                  <a:schemeClr val="accent6">
                    <a:lumMod val="75000"/>
                  </a:schemeClr>
                </a:solidFill>
              </a:rPr>
              <a:t>and compare energy consumption factors from growing something out of season vs. transporting something from far away</a:t>
            </a:r>
          </a:p>
          <a:p>
            <a:pPr marL="342900" indent="-342900">
              <a:buClr>
                <a:schemeClr val="accent1"/>
              </a:buClr>
              <a:buFont typeface="Arial" panose="020B0604020202020204" pitchFamily="34" charset="0"/>
              <a:buChar char="•"/>
            </a:pPr>
            <a:r>
              <a:rPr lang="en-US" sz="2800" dirty="0">
                <a:solidFill>
                  <a:schemeClr val="accent6">
                    <a:lumMod val="75000"/>
                  </a:schemeClr>
                </a:solidFill>
              </a:rPr>
              <a:t>Look first for in-season food, then if it is locally grown, and lastly if it’s grown </a:t>
            </a:r>
            <a:r>
              <a:rPr lang="en-US" sz="2800" dirty="0" smtClean="0">
                <a:solidFill>
                  <a:schemeClr val="accent6">
                    <a:lumMod val="75000"/>
                  </a:schemeClr>
                </a:solidFill>
              </a:rPr>
              <a:t>organically</a:t>
            </a:r>
            <a:endParaRPr lang="en-US" sz="2800" dirty="0">
              <a:solidFill>
                <a:schemeClr val="accent6">
                  <a:lumMod val="7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62" y="1214918"/>
            <a:ext cx="5605206" cy="4949397"/>
          </a:xfrm>
          <a:prstGeom prst="rect">
            <a:avLst/>
          </a:prstGeom>
          <a:ln w="3175">
            <a:solidFill>
              <a:schemeClr val="tx1"/>
            </a:solidFill>
          </a:ln>
        </p:spPr>
      </p:pic>
    </p:spTree>
    <p:extLst>
      <p:ext uri="{BB962C8B-B14F-4D97-AF65-F5344CB8AC3E}">
        <p14:creationId xmlns:p14="http://schemas.microsoft.com/office/powerpoint/2010/main" val="4131292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0998" y="607806"/>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w</a:t>
            </a:r>
            <a:r>
              <a:rPr lang="en-US" sz="7200" cap="small" dirty="0" smtClean="0"/>
              <a:t>ays to reduce energy use!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5011" y="1529255"/>
            <a:ext cx="4697160" cy="4431983"/>
          </a:xfrm>
          <a:prstGeom prst="rect">
            <a:avLst/>
          </a:prstGeom>
          <a:noFill/>
        </p:spPr>
        <p:txBody>
          <a:bodyPr wrap="square" rtlCol="0">
            <a:spAutoFit/>
          </a:bodyPr>
          <a:lstStyle/>
          <a:p>
            <a:r>
              <a:rPr lang="en-US" sz="2400" dirty="0">
                <a:solidFill>
                  <a:schemeClr val="accent6">
                    <a:lumMod val="75000"/>
                  </a:schemeClr>
                </a:solidFill>
              </a:rPr>
              <a:t>While not all farms may be certified organic, many still utilize organic practices in growing their food. Do your own research into what practices different growers </a:t>
            </a:r>
            <a:r>
              <a:rPr lang="en-US" sz="2400" dirty="0" smtClean="0">
                <a:solidFill>
                  <a:schemeClr val="accent6">
                    <a:lumMod val="75000"/>
                  </a:schemeClr>
                </a:solidFill>
              </a:rPr>
              <a:t>use.</a:t>
            </a:r>
          </a:p>
          <a:p>
            <a:endParaRPr lang="en-US" sz="2400" dirty="0">
              <a:solidFill>
                <a:schemeClr val="accent6">
                  <a:lumMod val="75000"/>
                </a:schemeClr>
              </a:solidFill>
            </a:endParaRPr>
          </a:p>
          <a:p>
            <a:r>
              <a:rPr lang="en-US" sz="2400" dirty="0">
                <a:solidFill>
                  <a:schemeClr val="accent6">
                    <a:lumMod val="75000"/>
                  </a:schemeClr>
                </a:solidFill>
              </a:rPr>
              <a:t>Don’t be deterred by “less pretty food”. Large quantities of food are wasted simply because of minor blemishes, which have no effect on food </a:t>
            </a:r>
            <a:r>
              <a:rPr lang="en-US" sz="2400" dirty="0" smtClean="0">
                <a:solidFill>
                  <a:schemeClr val="accent6">
                    <a:lumMod val="75000"/>
                  </a:schemeClr>
                </a:solidFill>
              </a:rPr>
              <a:t>quality.</a:t>
            </a:r>
            <a:endParaRPr lang="en-US" sz="2400" dirty="0">
              <a:solidFill>
                <a:schemeClr val="accent6">
                  <a:lumMod val="75000"/>
                </a:schemeClr>
              </a:solidFill>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2171" y="1529255"/>
            <a:ext cx="6556834" cy="4373408"/>
          </a:xfrm>
          <a:prstGeom prst="rect">
            <a:avLst/>
          </a:prstGeom>
          <a:ln w="3175">
            <a:solidFill>
              <a:schemeClr val="tx1"/>
            </a:solidFill>
          </a:ln>
        </p:spPr>
      </p:pic>
    </p:spTree>
    <p:extLst>
      <p:ext uri="{BB962C8B-B14F-4D97-AF65-F5344CB8AC3E}">
        <p14:creationId xmlns:p14="http://schemas.microsoft.com/office/powerpoint/2010/main" val="885948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0998" y="607806"/>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w</a:t>
            </a:r>
            <a:r>
              <a:rPr lang="en-US" sz="7200" cap="small" dirty="0" smtClean="0"/>
              <a:t>ays to reduce energy use!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673946" y="1404110"/>
            <a:ext cx="3909849" cy="4601260"/>
          </a:xfrm>
          <a:prstGeom prst="rect">
            <a:avLst/>
          </a:prstGeom>
          <a:noFill/>
        </p:spPr>
        <p:txBody>
          <a:bodyPr wrap="square" rtlCol="0">
            <a:spAutoFit/>
          </a:bodyPr>
          <a:lstStyle/>
          <a:p>
            <a:r>
              <a:rPr lang="en-US" sz="2500" dirty="0" smtClean="0">
                <a:solidFill>
                  <a:schemeClr val="accent6">
                    <a:lumMod val="75000"/>
                  </a:schemeClr>
                </a:solidFill>
              </a:rPr>
              <a:t>Growing your own food allows you to control every aspect of the process, so you know exactly how it was grown, what was put in it, how it was processed, etc.</a:t>
            </a:r>
          </a:p>
          <a:p>
            <a:r>
              <a:rPr lang="en-US" sz="2500" dirty="0" smtClean="0">
                <a:solidFill>
                  <a:schemeClr val="accent6">
                    <a:lumMod val="75000"/>
                  </a:schemeClr>
                </a:solidFill>
              </a:rPr>
              <a:t>This can be as simple as a few herbs on your windowsill, backyard chickens, or a vegetable garden.</a:t>
            </a:r>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48" y="1404110"/>
            <a:ext cx="6734155" cy="4303011"/>
          </a:xfrm>
          <a:prstGeom prst="rect">
            <a:avLst/>
          </a:prstGeom>
          <a:ln w="3175">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0155" y="7493293"/>
            <a:ext cx="5546037" cy="3689105"/>
          </a:xfrm>
          <a:prstGeom prst="rect">
            <a:avLst/>
          </a:prstGeom>
        </p:spPr>
      </p:pic>
    </p:spTree>
    <p:extLst>
      <p:ext uri="{BB962C8B-B14F-4D97-AF65-F5344CB8AC3E}">
        <p14:creationId xmlns:p14="http://schemas.microsoft.com/office/powerpoint/2010/main" val="3728634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a:t>p</a:t>
            </a:r>
            <a:r>
              <a:rPr lang="en-US" sz="7200" cap="small" dirty="0" smtClean="0"/>
              <a:t>op quiz…</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916529" y="2169127"/>
            <a:ext cx="10386512" cy="4704091"/>
          </a:xfrm>
        </p:spPr>
        <p:txBody>
          <a:bodyPr>
            <a:normAutofit/>
          </a:bodyPr>
          <a:lstStyle/>
          <a:p>
            <a:pPr marL="45720" indent="0" algn="ctr">
              <a:buNone/>
            </a:pPr>
            <a:r>
              <a:rPr lang="en-US" sz="2800" dirty="0">
                <a:solidFill>
                  <a:schemeClr val="accent6">
                    <a:lumMod val="75000"/>
                  </a:schemeClr>
                </a:solidFill>
              </a:rPr>
              <a:t>This presentation includes an interactive component using </a:t>
            </a:r>
            <a:r>
              <a:rPr lang="en-US" sz="2800" dirty="0" err="1">
                <a:solidFill>
                  <a:schemeClr val="accent6">
                    <a:lumMod val="75000"/>
                  </a:schemeClr>
                </a:solidFill>
              </a:rPr>
              <a:t>TurningPoint</a:t>
            </a:r>
            <a:r>
              <a:rPr lang="en-US" sz="2800" dirty="0">
                <a:solidFill>
                  <a:schemeClr val="accent6">
                    <a:lumMod val="75000"/>
                  </a:schemeClr>
                </a:solidFill>
              </a:rPr>
              <a:t> software. You will be asked a series of questions at the start of the presentation and again at the end to help us measure your change in knowledge. Questions are answered by using the remotes handed out. </a:t>
            </a:r>
          </a:p>
          <a:p>
            <a:pPr marL="45720" indent="0" algn="ctr">
              <a:buNone/>
            </a:pPr>
            <a:r>
              <a:rPr lang="en-US" sz="2800" dirty="0">
                <a:solidFill>
                  <a:schemeClr val="accent6">
                    <a:lumMod val="75000"/>
                  </a:schemeClr>
                </a:solidFill>
              </a:rPr>
              <a:t/>
            </a:r>
            <a:br>
              <a:rPr lang="en-US" sz="2800" dirty="0">
                <a:solidFill>
                  <a:schemeClr val="accent6">
                    <a:lumMod val="75000"/>
                  </a:schemeClr>
                </a:solidFill>
              </a:rPr>
            </a:br>
            <a:r>
              <a:rPr lang="en-US" sz="2800" dirty="0">
                <a:solidFill>
                  <a:schemeClr val="accent6">
                    <a:lumMod val="75000"/>
                  </a:schemeClr>
                </a:solidFill>
              </a:rPr>
              <a:t>Let’s do a practice question!</a:t>
            </a:r>
          </a:p>
          <a:p>
            <a:pPr marL="45720" indent="0">
              <a:buNone/>
            </a:pPr>
            <a:r>
              <a:rPr lang="en-US" sz="2400" dirty="0"/>
              <a:t/>
            </a:r>
            <a:br>
              <a:rPr lang="en-US" sz="2400" dirty="0"/>
            </a:br>
            <a:r>
              <a:rPr lang="en-US" sz="2400" dirty="0"/>
              <a:t/>
            </a:r>
            <a:br>
              <a:rPr lang="en-US" sz="2400" dirty="0"/>
            </a:br>
            <a:endParaRPr lang="en-US" sz="2400" dirty="0" smtClean="0">
              <a:solidFill>
                <a:schemeClr val="accent6">
                  <a:lumMod val="75000"/>
                </a:schemeClr>
              </a:solidFill>
            </a:endParaRPr>
          </a:p>
          <a:p>
            <a:pPr lvl="0"/>
            <a:endParaRPr lang="en-US" sz="2400" dirty="0">
              <a:solidFill>
                <a:schemeClr val="accent6">
                  <a:lumMod val="75000"/>
                </a:schemeClr>
              </a:solidFill>
            </a:endParaRPr>
          </a:p>
          <a:p>
            <a:pPr lvl="1"/>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spTree>
    <p:extLst>
      <p:ext uri="{BB962C8B-B14F-4D97-AF65-F5344CB8AC3E}">
        <p14:creationId xmlns:p14="http://schemas.microsoft.com/office/powerpoint/2010/main" val="24060761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89161" y="1310066"/>
            <a:ext cx="3806375" cy="4801976"/>
          </a:xfrm>
        </p:spPr>
        <p:txBody>
          <a:bodyPr>
            <a:normAutofit lnSpcReduction="10000"/>
          </a:bodyPr>
          <a:lstStyle/>
          <a:p>
            <a:pPr marL="45720" lvl="0" indent="0">
              <a:buNone/>
            </a:pPr>
            <a:r>
              <a:rPr lang="en-US" sz="2400" dirty="0">
                <a:solidFill>
                  <a:schemeClr val="accent6">
                    <a:lumMod val="75000"/>
                  </a:schemeClr>
                </a:solidFill>
              </a:rPr>
              <a:t>The food process is intricate and involves many different factors. Educating yourself on how to be a conscious consumer is the best way to reduce your energy impact on the food system. Start small, don’t get discouraged if everything isn’t local or organic </a:t>
            </a:r>
            <a:r>
              <a:rPr lang="en-US" sz="2400" i="1" dirty="0" smtClean="0">
                <a:solidFill>
                  <a:schemeClr val="accent6">
                    <a:lumMod val="75000"/>
                  </a:schemeClr>
                </a:solidFill>
              </a:rPr>
              <a:t>every time, </a:t>
            </a:r>
            <a:r>
              <a:rPr lang="en-US" sz="2400" dirty="0">
                <a:solidFill>
                  <a:schemeClr val="accent6">
                    <a:lumMod val="75000"/>
                  </a:schemeClr>
                </a:solidFill>
              </a:rPr>
              <a:t>and share your knowledge with friends and family! Together we can all do our part to </a:t>
            </a:r>
            <a:r>
              <a:rPr lang="en-US" sz="2400" dirty="0" smtClean="0">
                <a:solidFill>
                  <a:schemeClr val="accent6">
                    <a:lumMod val="75000"/>
                  </a:schemeClr>
                </a:solidFill>
              </a:rPr>
              <a:t>create </a:t>
            </a:r>
            <a:r>
              <a:rPr lang="en-US" sz="2400" dirty="0">
                <a:solidFill>
                  <a:schemeClr val="accent6">
                    <a:lumMod val="75000"/>
                  </a:schemeClr>
                </a:solidFill>
              </a:rPr>
              <a:t>a more efficient, sustainable food system!</a:t>
            </a:r>
          </a:p>
        </p:txBody>
      </p:sp>
      <p:sp>
        <p:nvSpPr>
          <p:cNvPr id="4" name="Title 1"/>
          <p:cNvSpPr>
            <a:spLocks noGrp="1"/>
          </p:cNvSpPr>
          <p:nvPr>
            <p:ph type="title"/>
          </p:nvPr>
        </p:nvSpPr>
        <p:spPr>
          <a:xfrm>
            <a:off x="228600" y="-78378"/>
            <a:ext cx="10889974" cy="1356360"/>
          </a:xfrm>
        </p:spPr>
        <p:txBody>
          <a:bodyPr>
            <a:normAutofit/>
          </a:bodyPr>
          <a:lstStyle/>
          <a:p>
            <a:r>
              <a:rPr lang="en-US" sz="7200" cap="small" dirty="0"/>
              <a:t>t</a:t>
            </a:r>
            <a:r>
              <a:rPr lang="en-US" sz="7200" cap="small" dirty="0" smtClean="0"/>
              <a:t>o summarize</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263" y="1277982"/>
            <a:ext cx="6992173" cy="4665618"/>
          </a:xfrm>
          <a:prstGeom prst="rect">
            <a:avLst/>
          </a:prstGeom>
          <a:ln w="3175">
            <a:solidFill>
              <a:schemeClr val="tx1"/>
            </a:solidFill>
          </a:ln>
        </p:spPr>
      </p:pic>
    </p:spTree>
    <p:extLst>
      <p:ext uri="{BB962C8B-B14F-4D97-AF65-F5344CB8AC3E}">
        <p14:creationId xmlns:p14="http://schemas.microsoft.com/office/powerpoint/2010/main" val="564426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92214" y="1220379"/>
            <a:ext cx="5960986" cy="1244903"/>
          </a:xfrm>
        </p:spPr>
        <p:txBody>
          <a:bodyPr>
            <a:normAutofit fontScale="90000"/>
          </a:bodyPr>
          <a:lstStyle/>
          <a:p>
            <a:r>
              <a:rPr lang="en-US" sz="3200" dirty="0" smtClean="0">
                <a:solidFill>
                  <a:schemeClr val="accent6">
                    <a:lumMod val="75000"/>
                  </a:schemeClr>
                </a:solidFill>
              </a:rPr>
              <a:t>What is one way you can change your consumption patterns to reduce energy use?</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Buy more food.</a:t>
            </a:r>
          </a:p>
          <a:p>
            <a:pPr marL="788670" indent="-742950">
              <a:buFont typeface="Corbel" pitchFamily="34" charset="0"/>
              <a:buAutoNum type="alphaUcPeriod"/>
            </a:pPr>
            <a:r>
              <a:rPr lang="en-US" sz="3200" dirty="0" smtClean="0">
                <a:solidFill>
                  <a:schemeClr val="accent6">
                    <a:lumMod val="75000"/>
                  </a:schemeClr>
                </a:solidFill>
              </a:rPr>
              <a:t>Buy more animal products.</a:t>
            </a:r>
          </a:p>
          <a:p>
            <a:pPr marL="788670" indent="-742950">
              <a:buFont typeface="Corbel" pitchFamily="34" charset="0"/>
              <a:buAutoNum type="alphaUcPeriod"/>
            </a:pPr>
            <a:r>
              <a:rPr lang="en-US" sz="3200" dirty="0" smtClean="0">
                <a:solidFill>
                  <a:schemeClr val="accent6">
                    <a:lumMod val="75000"/>
                  </a:schemeClr>
                </a:solidFill>
              </a:rPr>
              <a:t>Only buy food that is on sale.</a:t>
            </a:r>
          </a:p>
          <a:p>
            <a:pPr marL="788670" indent="-742950">
              <a:buFont typeface="Corbel" pitchFamily="34" charset="0"/>
              <a:buAutoNum type="alphaUcPeriod"/>
            </a:pPr>
            <a:r>
              <a:rPr lang="en-US" sz="3200" dirty="0" smtClean="0">
                <a:solidFill>
                  <a:schemeClr val="accent6">
                    <a:lumMod val="75000"/>
                  </a:schemeClr>
                </a:solidFill>
              </a:rPr>
              <a:t>Buy more plant based, local, organic, and in-season food.</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84354" y="504169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84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92214" y="1220379"/>
            <a:ext cx="5960986" cy="1244903"/>
          </a:xfrm>
        </p:spPr>
        <p:txBody>
          <a:bodyPr>
            <a:normAutofit/>
          </a:bodyPr>
          <a:lstStyle/>
          <a:p>
            <a:r>
              <a:rPr lang="en-US" sz="3200" dirty="0" smtClean="0">
                <a:solidFill>
                  <a:schemeClr val="accent6">
                    <a:lumMod val="75000"/>
                  </a:schemeClr>
                </a:solidFill>
              </a:rPr>
              <a:t>In what phase of the food system is the most energy spent?</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Production.</a:t>
            </a:r>
          </a:p>
          <a:p>
            <a:pPr marL="788670" indent="-742950">
              <a:buFont typeface="Corbel" pitchFamily="34" charset="0"/>
              <a:buAutoNum type="alphaUcPeriod"/>
            </a:pPr>
            <a:r>
              <a:rPr lang="en-US" sz="3200" dirty="0" smtClean="0">
                <a:solidFill>
                  <a:schemeClr val="accent6">
                    <a:lumMod val="75000"/>
                  </a:schemeClr>
                </a:solidFill>
              </a:rPr>
              <a:t>Processing.</a:t>
            </a:r>
          </a:p>
          <a:p>
            <a:pPr marL="788670" indent="-742950">
              <a:buFont typeface="Corbel" pitchFamily="34" charset="0"/>
              <a:buAutoNum type="alphaUcPeriod"/>
            </a:pPr>
            <a:r>
              <a:rPr lang="en-US" sz="3200" dirty="0" smtClean="0">
                <a:solidFill>
                  <a:schemeClr val="accent6">
                    <a:lumMod val="75000"/>
                  </a:schemeClr>
                </a:solidFill>
              </a:rPr>
              <a:t>Distribution.</a:t>
            </a:r>
          </a:p>
          <a:p>
            <a:pPr marL="788670" indent="-742950">
              <a:buFont typeface="Corbel" pitchFamily="34" charset="0"/>
              <a:buAutoNum type="alphaUcPeriod"/>
            </a:pPr>
            <a:r>
              <a:rPr lang="en-US" sz="3200" dirty="0" smtClean="0">
                <a:solidFill>
                  <a:schemeClr val="accent6">
                    <a:lumMod val="75000"/>
                  </a:schemeClr>
                </a:solidFill>
              </a:rPr>
              <a:t>Consumption.</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57480" y="4529172"/>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1055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95952" y="1323641"/>
            <a:ext cx="6208636" cy="1969430"/>
          </a:xfrm>
        </p:spPr>
        <p:txBody>
          <a:bodyPr>
            <a:noAutofit/>
          </a:bodyPr>
          <a:lstStyle/>
          <a:p>
            <a:pPr lvl="0"/>
            <a:r>
              <a:rPr lang="en-US" sz="2800" dirty="0">
                <a:solidFill>
                  <a:schemeClr val="accent6">
                    <a:lumMod val="75000"/>
                  </a:schemeClr>
                </a:solidFill>
              </a:rPr>
              <a:t>You have the option to buy a tomato grown in location A, where it is tomato season, or in location B, where is not in season. Which tomato will require LESS energy to be grown?</a:t>
            </a:r>
          </a:p>
        </p:txBody>
      </p:sp>
      <p:sp>
        <p:nvSpPr>
          <p:cNvPr id="3" name="TPAnswers" title="Answer Text Shape"/>
          <p:cNvSpPr>
            <a:spLocks noGrp="1"/>
          </p:cNvSpPr>
          <p:nvPr>
            <p:ph type="body" idx="1"/>
            <p:custDataLst>
              <p:tags r:id="rId3"/>
            </p:custDataLst>
          </p:nvPr>
        </p:nvSpPr>
        <p:spPr>
          <a:xfrm>
            <a:off x="458864" y="3809306"/>
            <a:ext cx="4387660"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Location A.</a:t>
            </a:r>
          </a:p>
          <a:p>
            <a:pPr marL="788670" indent="-742950">
              <a:buFont typeface="Corbel" pitchFamily="34" charset="0"/>
              <a:buAutoNum type="alphaUcPeriod"/>
            </a:pPr>
            <a:r>
              <a:rPr lang="en-US" sz="3200" dirty="0" smtClean="0">
                <a:solidFill>
                  <a:schemeClr val="accent6">
                    <a:lumMod val="75000"/>
                  </a:schemeClr>
                </a:solidFill>
              </a:rPr>
              <a:t>Location B.</a:t>
            </a:r>
          </a:p>
          <a:p>
            <a:pPr marL="788670" indent="-742950">
              <a:buFont typeface="Corbel" pitchFamily="34" charset="0"/>
              <a:buAutoNum type="alphaUcPeriod"/>
            </a:pPr>
            <a:r>
              <a:rPr lang="en-US" sz="3200" dirty="0" smtClean="0">
                <a:solidFill>
                  <a:schemeClr val="accent6">
                    <a:lumMod val="75000"/>
                  </a:schemeClr>
                </a:solidFill>
              </a:rPr>
              <a:t>The energy use is the </a:t>
            </a:r>
            <a:r>
              <a:rPr lang="en-US" sz="3200" smtClean="0">
                <a:solidFill>
                  <a:schemeClr val="accent6">
                    <a:lumMod val="75000"/>
                  </a:schemeClr>
                </a:solidFill>
              </a:rPr>
              <a:t>same.</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502762" y="3750172"/>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222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92214" y="1220379"/>
            <a:ext cx="5960986" cy="1244903"/>
          </a:xfrm>
        </p:spPr>
        <p:txBody>
          <a:bodyPr>
            <a:normAutofit/>
          </a:bodyPr>
          <a:lstStyle/>
          <a:p>
            <a:r>
              <a:rPr lang="en-US" sz="3200" dirty="0" smtClean="0">
                <a:solidFill>
                  <a:schemeClr val="accent6">
                    <a:lumMod val="75000"/>
                  </a:schemeClr>
                </a:solidFill>
              </a:rPr>
              <a:t>What is a benefit of growing your own food?</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Reduces gasoline consumption.</a:t>
            </a:r>
          </a:p>
          <a:p>
            <a:pPr marL="788670" indent="-742950">
              <a:buFont typeface="Corbel" pitchFamily="34" charset="0"/>
              <a:buAutoNum type="alphaUcPeriod"/>
            </a:pPr>
            <a:r>
              <a:rPr lang="en-US" sz="3200" dirty="0" smtClean="0">
                <a:solidFill>
                  <a:schemeClr val="accent6">
                    <a:lumMod val="75000"/>
                  </a:schemeClr>
                </a:solidFill>
              </a:rPr>
              <a:t>Saves time spent preparing food.</a:t>
            </a:r>
          </a:p>
          <a:p>
            <a:pPr marL="788670" indent="-742950">
              <a:buFont typeface="Corbel" pitchFamily="34" charset="0"/>
              <a:buAutoNum type="alphaUcPeriod"/>
            </a:pPr>
            <a:r>
              <a:rPr lang="en-US" sz="3200" dirty="0" smtClean="0">
                <a:solidFill>
                  <a:schemeClr val="accent6">
                    <a:lumMod val="75000"/>
                  </a:schemeClr>
                </a:solidFill>
              </a:rPr>
              <a:t>Requires less packaging.</a:t>
            </a:r>
          </a:p>
          <a:p>
            <a:pPr marL="788670" indent="-742950">
              <a:buFont typeface="Corbel" pitchFamily="34" charset="0"/>
              <a:buAutoNum type="alphaUcPeriod"/>
            </a:pPr>
            <a:r>
              <a:rPr lang="en-US" sz="3200" dirty="0" smtClean="0">
                <a:solidFill>
                  <a:schemeClr val="accent6">
                    <a:lumMod val="75000"/>
                  </a:schemeClr>
                </a:solidFill>
              </a:rPr>
              <a:t>Both A and C.</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28868" y="5519772"/>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172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337560"/>
            <a:ext cx="6418186" cy="1244903"/>
          </a:xfrm>
        </p:spPr>
        <p:txBody>
          <a:bodyPr>
            <a:normAutofit fontScale="90000"/>
          </a:bodyPr>
          <a:lstStyle/>
          <a:p>
            <a:r>
              <a:rPr lang="en-US" sz="3200" dirty="0" smtClean="0">
                <a:solidFill>
                  <a:schemeClr val="accent6">
                    <a:lumMod val="75000"/>
                  </a:schemeClr>
                </a:solidFill>
              </a:rPr>
              <a:t>Approximately how much produced food is wasted every year in the various steps of the food system?</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20%</a:t>
            </a:r>
          </a:p>
          <a:p>
            <a:pPr marL="788670" indent="-742950">
              <a:buFont typeface="Corbel" pitchFamily="34" charset="0"/>
              <a:buAutoNum type="alphaUcPeriod"/>
            </a:pPr>
            <a:r>
              <a:rPr lang="en-US" sz="3200" dirty="0" smtClean="0">
                <a:solidFill>
                  <a:schemeClr val="accent6">
                    <a:lumMod val="75000"/>
                  </a:schemeClr>
                </a:solidFill>
              </a:rPr>
              <a:t>25%</a:t>
            </a:r>
          </a:p>
          <a:p>
            <a:pPr marL="788670" indent="-742950">
              <a:buFont typeface="Corbel" pitchFamily="34" charset="0"/>
              <a:buAutoNum type="alphaUcPeriod"/>
            </a:pPr>
            <a:r>
              <a:rPr lang="en-US" sz="3200" dirty="0" smtClean="0">
                <a:solidFill>
                  <a:schemeClr val="accent6">
                    <a:lumMod val="75000"/>
                  </a:schemeClr>
                </a:solidFill>
              </a:rPr>
              <a:t>33%</a:t>
            </a:r>
          </a:p>
          <a:p>
            <a:pPr marL="788670" indent="-742950">
              <a:buFont typeface="Corbel" pitchFamily="34" charset="0"/>
              <a:buAutoNum type="alphaUcPeriod"/>
            </a:pPr>
            <a:r>
              <a:rPr lang="en-US" sz="3200" dirty="0" smtClean="0">
                <a:solidFill>
                  <a:schemeClr val="accent6">
                    <a:lumMod val="75000"/>
                  </a:schemeClr>
                </a:solidFill>
              </a:rPr>
              <a:t>50%</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28867" y="394039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79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73477"/>
            <a:ext cx="9875520" cy="1356360"/>
          </a:xfrm>
        </p:spPr>
        <p:txBody>
          <a:bodyPr>
            <a:normAutofit/>
          </a:bodyPr>
          <a:lstStyle/>
          <a:p>
            <a:r>
              <a:rPr lang="en-US" sz="7200" cap="small" dirty="0"/>
              <a:t>w</a:t>
            </a:r>
            <a:r>
              <a:rPr lang="en-US" sz="7200" cap="small" dirty="0" smtClean="0"/>
              <a:t>ant to learn more?</a:t>
            </a:r>
            <a:endParaRPr lang="en-US" sz="7200" cap="small" dirty="0"/>
          </a:p>
        </p:txBody>
      </p:sp>
      <p:sp>
        <p:nvSpPr>
          <p:cNvPr id="4" name="TextBox 3"/>
          <p:cNvSpPr txBox="1"/>
          <p:nvPr/>
        </p:nvSpPr>
        <p:spPr>
          <a:xfrm>
            <a:off x="6498771" y="1667417"/>
            <a:ext cx="8180615" cy="3385542"/>
          </a:xfrm>
          <a:prstGeom prst="rect">
            <a:avLst/>
          </a:prstGeom>
          <a:noFill/>
        </p:spPr>
        <p:txBody>
          <a:bodyPr wrap="square" rtlCol="0">
            <a:spAutoFit/>
          </a:bodyPr>
          <a:lstStyle/>
          <a:p>
            <a:r>
              <a:rPr lang="en-US" sz="5400" cap="small" dirty="0">
                <a:solidFill>
                  <a:schemeClr val="accent1"/>
                </a:solidFill>
              </a:rPr>
              <a:t>c</a:t>
            </a:r>
            <a:r>
              <a:rPr lang="en-US" sz="5400" cap="small" dirty="0" smtClean="0">
                <a:solidFill>
                  <a:schemeClr val="accent1"/>
                </a:solidFill>
              </a:rPr>
              <a:t>ontact</a:t>
            </a:r>
            <a:r>
              <a:rPr lang="en-US" sz="5400" cap="small" dirty="0">
                <a:solidFill>
                  <a:schemeClr val="accent1"/>
                </a:solidFill>
              </a:rPr>
              <a:t>:</a:t>
            </a:r>
            <a:endParaRPr lang="en-US" sz="5400" cap="small" dirty="0" smtClean="0">
              <a:solidFill>
                <a:schemeClr val="accent1"/>
              </a:solidFill>
            </a:endParaRPr>
          </a:p>
          <a:p>
            <a:endParaRPr lang="en-US" sz="3200" dirty="0"/>
          </a:p>
          <a:p>
            <a:r>
              <a:rPr lang="en-US" sz="3200" cap="small" dirty="0" smtClean="0">
                <a:solidFill>
                  <a:schemeClr val="accent6">
                    <a:lumMod val="75000"/>
                  </a:schemeClr>
                </a:solidFill>
              </a:rPr>
              <a:t>name</a:t>
            </a:r>
          </a:p>
          <a:p>
            <a:r>
              <a:rPr lang="en-US" sz="3200" cap="small" dirty="0" smtClean="0">
                <a:solidFill>
                  <a:schemeClr val="accent6">
                    <a:lumMod val="75000"/>
                  </a:schemeClr>
                </a:solidFill>
              </a:rPr>
              <a:t>position</a:t>
            </a:r>
          </a:p>
          <a:p>
            <a:r>
              <a:rPr lang="en-US" sz="3200" cap="small" dirty="0" smtClean="0">
                <a:solidFill>
                  <a:schemeClr val="accent6">
                    <a:lumMod val="75000"/>
                  </a:schemeClr>
                </a:solidFill>
              </a:rPr>
              <a:t>name@ncat.org</a:t>
            </a:r>
          </a:p>
          <a:p>
            <a:r>
              <a:rPr lang="en-US" sz="3200" cap="small" dirty="0" smtClean="0">
                <a:solidFill>
                  <a:schemeClr val="accent6">
                    <a:lumMod val="75000"/>
                  </a:schemeClr>
                </a:solidFill>
              </a:rPr>
              <a:t>(xxx) xxx-</a:t>
            </a:r>
            <a:r>
              <a:rPr lang="en-US" sz="3200" cap="small" dirty="0" err="1" smtClean="0">
                <a:solidFill>
                  <a:schemeClr val="accent6">
                    <a:lumMod val="75000"/>
                  </a:schemeClr>
                </a:solidFill>
              </a:rPr>
              <a:t>xxxx</a:t>
            </a:r>
            <a:endParaRPr lang="en-US" sz="3200" cap="small" dirty="0">
              <a:solidFill>
                <a:schemeClr val="accent6">
                  <a:lumMod val="7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37" y="1721033"/>
            <a:ext cx="5688479" cy="3596640"/>
          </a:xfrm>
          <a:prstGeom prst="rect">
            <a:avLst/>
          </a:prstGeom>
          <a:ln w="3175">
            <a:solidFill>
              <a:schemeClr val="tx1"/>
            </a:solidFill>
          </a:ln>
        </p:spPr>
      </p:pic>
      <p:sp>
        <p:nvSpPr>
          <p:cNvPr id="7" name="Rectangle 6"/>
          <p:cNvSpPr/>
          <p:nvPr/>
        </p:nvSpPr>
        <p:spPr>
          <a:xfrm>
            <a:off x="95534" y="95534"/>
            <a:ext cx="12003505" cy="6660108"/>
          </a:xfrm>
          <a:prstGeom prst="rect">
            <a:avLst/>
          </a:prstGeom>
          <a:noFill/>
          <a:ln w="203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2637" y="5302019"/>
            <a:ext cx="58070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chemeClr val="accent6">
                    <a:lumMod val="75000"/>
                  </a:schemeClr>
                </a:solidFill>
                <a:effectLst/>
                <a:uFillTx/>
                <a:latin typeface="Corbel"/>
                <a:ea typeface="Corbel"/>
                <a:cs typeface="Corbel"/>
                <a:sym typeface="Corbel"/>
              </a:rPr>
              <a:t>Our headquarters is</a:t>
            </a:r>
            <a:r>
              <a:rPr kumimoji="0" lang="en-US" sz="1800" b="0" i="1" u="none" strike="noStrike" cap="none" spc="0" normalizeH="0" dirty="0" smtClean="0">
                <a:ln>
                  <a:noFill/>
                </a:ln>
                <a:solidFill>
                  <a:schemeClr val="accent6">
                    <a:lumMod val="75000"/>
                  </a:schemeClr>
                </a:solidFill>
                <a:effectLst/>
                <a:uFillTx/>
                <a:latin typeface="Corbel"/>
                <a:ea typeface="Corbel"/>
                <a:cs typeface="Corbel"/>
                <a:sym typeface="Corbel"/>
              </a:rPr>
              <a:t> located at 3040 Continental Dr. Butte, MT</a:t>
            </a:r>
            <a:endParaRPr kumimoji="0" lang="en-US" sz="1800" b="0" i="1" u="none" strike="noStrike" cap="none" spc="0" normalizeH="0" baseline="0" dirty="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718549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Fumble got 0, Pack got 0, Business got 0, Enterprise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590262"/>
            <a:ext cx="6664950" cy="1244903"/>
          </a:xfrm>
        </p:spPr>
        <p:txBody>
          <a:bodyPr>
            <a:normAutofit/>
          </a:bodyPr>
          <a:lstStyle/>
          <a:p>
            <a:r>
              <a:rPr lang="en-US" sz="3200" dirty="0" smtClean="0">
                <a:solidFill>
                  <a:schemeClr val="accent6">
                    <a:lumMod val="75000"/>
                  </a:schemeClr>
                </a:solidFill>
              </a:rPr>
              <a:t>A group of ferrets is called a(n)…</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35165"/>
            <a:ext cx="4953000" cy="4038600"/>
          </a:xfrm>
        </p:spPr>
        <p:txBody>
          <a:bodyPr>
            <a:normAutofit/>
          </a:bodyPr>
          <a:lstStyle/>
          <a:p>
            <a:pPr marL="788670" indent="-742950">
              <a:buFont typeface="Corbel" pitchFamily="34" charset="0"/>
              <a:buAutoNum type="alphaUcPeriod"/>
            </a:pPr>
            <a:r>
              <a:rPr lang="en-US" sz="3600" dirty="0" smtClean="0">
                <a:solidFill>
                  <a:schemeClr val="accent6">
                    <a:lumMod val="75000"/>
                  </a:schemeClr>
                </a:solidFill>
              </a:rPr>
              <a:t>Fumble</a:t>
            </a:r>
          </a:p>
          <a:p>
            <a:pPr marL="788670" indent="-742950">
              <a:buFont typeface="Corbel" pitchFamily="34" charset="0"/>
              <a:buAutoNum type="alphaUcPeriod"/>
            </a:pPr>
            <a:r>
              <a:rPr lang="en-US" sz="3600" dirty="0">
                <a:solidFill>
                  <a:schemeClr val="accent6">
                    <a:lumMod val="75000"/>
                  </a:schemeClr>
                </a:solidFill>
              </a:rPr>
              <a:t>P</a:t>
            </a:r>
            <a:r>
              <a:rPr lang="en-US" sz="3600" dirty="0" smtClean="0">
                <a:solidFill>
                  <a:schemeClr val="accent6">
                    <a:lumMod val="75000"/>
                  </a:schemeClr>
                </a:solidFill>
              </a:rPr>
              <a:t>ack</a:t>
            </a:r>
          </a:p>
          <a:p>
            <a:pPr marL="788670" indent="-742950">
              <a:buFont typeface="Corbel" pitchFamily="34" charset="0"/>
              <a:buAutoNum type="alphaUcPeriod"/>
            </a:pPr>
            <a:r>
              <a:rPr lang="en-US" sz="3600" dirty="0" smtClean="0">
                <a:solidFill>
                  <a:schemeClr val="accent6">
                    <a:lumMod val="75000"/>
                  </a:schemeClr>
                </a:solidFill>
              </a:rPr>
              <a:t>Business</a:t>
            </a:r>
          </a:p>
          <a:p>
            <a:pPr marL="788670" indent="-742950">
              <a:buFont typeface="Corbel" pitchFamily="34" charset="0"/>
              <a:buAutoNum type="alphaUcPeriod"/>
            </a:pPr>
            <a:r>
              <a:rPr lang="en-US" sz="3600" dirty="0" smtClean="0">
                <a:solidFill>
                  <a:schemeClr val="accent6">
                    <a:lumMod val="75000"/>
                  </a:schemeClr>
                </a:solidFill>
              </a:rPr>
              <a:t>Enterprise</a:t>
            </a:r>
            <a:endParaRPr lang="en-US" sz="36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522454" y="4186191"/>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794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371" y="926111"/>
            <a:ext cx="7223992" cy="4955994"/>
          </a:xfrm>
          <a:prstGeom prst="rect">
            <a:avLst/>
          </a:prstGeom>
          <a:ln w="3175">
            <a:solidFill>
              <a:schemeClr val="tx1"/>
            </a:solidFill>
          </a:ln>
        </p:spPr>
      </p:pic>
      <p:sp>
        <p:nvSpPr>
          <p:cNvPr id="5" name="Oval Callout 4"/>
          <p:cNvSpPr/>
          <p:nvPr/>
        </p:nvSpPr>
        <p:spPr>
          <a:xfrm>
            <a:off x="938463" y="926111"/>
            <a:ext cx="1684421" cy="1371600"/>
          </a:xfrm>
          <a:prstGeom prst="wedgeEllipseCallout">
            <a:avLst>
              <a:gd name="adj1" fmla="val 144167"/>
              <a:gd name="adj2" fmla="val 581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8463" y="1256572"/>
            <a:ext cx="1684421" cy="830997"/>
          </a:xfrm>
          <a:prstGeom prst="rect">
            <a:avLst/>
          </a:prstGeom>
          <a:noFill/>
        </p:spPr>
        <p:txBody>
          <a:bodyPr wrap="square" rtlCol="0">
            <a:spAutoFit/>
          </a:bodyPr>
          <a:lstStyle/>
          <a:p>
            <a:pPr algn="ctr"/>
            <a:r>
              <a:rPr lang="en-US" sz="1600" dirty="0" smtClean="0"/>
              <a:t>Have that report on my desk by noon, Bob.</a:t>
            </a:r>
            <a:endParaRPr lang="en-US" sz="1600" dirty="0"/>
          </a:p>
        </p:txBody>
      </p:sp>
      <p:sp>
        <p:nvSpPr>
          <p:cNvPr id="7" name="Oval Callout 6"/>
          <p:cNvSpPr/>
          <p:nvPr/>
        </p:nvSpPr>
        <p:spPr>
          <a:xfrm>
            <a:off x="8999621" y="3777916"/>
            <a:ext cx="2009274" cy="1491916"/>
          </a:xfrm>
          <a:prstGeom prst="wedgeEllipseCallout">
            <a:avLst>
              <a:gd name="adj1" fmla="val -80713"/>
              <a:gd name="adj2" fmla="val -713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24473" y="4108375"/>
            <a:ext cx="1359569" cy="830997"/>
          </a:xfrm>
          <a:prstGeom prst="rect">
            <a:avLst/>
          </a:prstGeom>
          <a:noFill/>
        </p:spPr>
        <p:txBody>
          <a:bodyPr wrap="square" rtlCol="0">
            <a:spAutoFit/>
          </a:bodyPr>
          <a:lstStyle/>
          <a:p>
            <a:pPr algn="ctr"/>
            <a:r>
              <a:rPr lang="en-US" sz="2400" dirty="0" smtClean="0"/>
              <a:t>You got it, Steve</a:t>
            </a:r>
            <a:r>
              <a:rPr lang="en-US" dirty="0" smtClean="0"/>
              <a:t>.</a:t>
            </a:r>
            <a:endParaRPr lang="en-US" dirty="0"/>
          </a:p>
        </p:txBody>
      </p:sp>
    </p:spTree>
    <p:extLst>
      <p:ext uri="{BB962C8B-B14F-4D97-AF65-F5344CB8AC3E}">
        <p14:creationId xmlns:p14="http://schemas.microsoft.com/office/powerpoint/2010/main" val="196926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4000" y="-4678431"/>
            <a:ext cx="13469616" cy="10040987"/>
          </a:xfrm>
          <a:prstGeom prst="rect">
            <a:avLst/>
          </a:prstGeom>
          <a:blipFill dpi="0" rotWithShape="1">
            <a:blip r:embed="rId3">
              <a:alphaModFix amt="2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5400" dirty="0" smtClean="0"/>
              <a:t>Food energy and systems</a:t>
            </a:r>
            <a:endParaRPr lang="en-US" sz="5400" dirty="0"/>
          </a:p>
        </p:txBody>
      </p:sp>
      <p:pic>
        <p:nvPicPr>
          <p:cNvPr id="4" name="Picture 3" descr="Macintosh HD:Users:kirstengerbatsch2:Desktop:NCATlogoMTF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1" y="5547099"/>
            <a:ext cx="3519647" cy="8665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34" y="5701184"/>
            <a:ext cx="1378077" cy="829398"/>
          </a:xfrm>
          <a:prstGeom prst="rect">
            <a:avLst/>
          </a:prstGeom>
        </p:spPr>
      </p:pic>
      <p:pic>
        <p:nvPicPr>
          <p:cNvPr id="6" name="Picture 5" descr="Macintosh HD:Users:kirstengerbatsch2:Desktop:300colorAmeriCorpsM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11" y="5751440"/>
            <a:ext cx="703319" cy="728887"/>
          </a:xfrm>
          <a:prstGeom prst="rect">
            <a:avLst/>
          </a:prstGeom>
          <a:noFill/>
          <a:ln>
            <a:noFill/>
          </a:ln>
        </p:spPr>
      </p:pic>
      <p:sp>
        <p:nvSpPr>
          <p:cNvPr id="8" name="Subtitle 2"/>
          <p:cNvSpPr>
            <a:spLocks noGrp="1"/>
          </p:cNvSpPr>
          <p:nvPr>
            <p:ph type="subTitle" idx="1"/>
          </p:nvPr>
        </p:nvSpPr>
        <p:spPr>
          <a:xfrm>
            <a:off x="1709530" y="3869634"/>
            <a:ext cx="8767860" cy="1388165"/>
          </a:xfrm>
        </p:spPr>
        <p:txBody>
          <a:bodyPr>
            <a:normAutofit/>
          </a:bodyPr>
          <a:lstStyle/>
          <a:p>
            <a:endParaRPr lang="en-US" sz="2800" cap="small" dirty="0"/>
          </a:p>
        </p:txBody>
      </p:sp>
    </p:spTree>
    <p:extLst>
      <p:ext uri="{BB962C8B-B14F-4D97-AF65-F5344CB8AC3E}">
        <p14:creationId xmlns:p14="http://schemas.microsoft.com/office/powerpoint/2010/main" val="144712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92214" y="1220379"/>
            <a:ext cx="5960986" cy="1244903"/>
          </a:xfrm>
        </p:spPr>
        <p:txBody>
          <a:bodyPr>
            <a:normAutofit fontScale="90000"/>
          </a:bodyPr>
          <a:lstStyle/>
          <a:p>
            <a:r>
              <a:rPr lang="en-US" sz="3200" dirty="0" smtClean="0">
                <a:solidFill>
                  <a:schemeClr val="accent6">
                    <a:lumMod val="75000"/>
                  </a:schemeClr>
                </a:solidFill>
              </a:rPr>
              <a:t>What is one way you can change your consumption patterns to reduce energy use?</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Buy more food.</a:t>
            </a:r>
          </a:p>
          <a:p>
            <a:pPr marL="788670" indent="-742950">
              <a:buFont typeface="Corbel" pitchFamily="34" charset="0"/>
              <a:buAutoNum type="alphaUcPeriod"/>
            </a:pPr>
            <a:r>
              <a:rPr lang="en-US" sz="3200" dirty="0" smtClean="0">
                <a:solidFill>
                  <a:schemeClr val="accent6">
                    <a:lumMod val="75000"/>
                  </a:schemeClr>
                </a:solidFill>
              </a:rPr>
              <a:t>Buy more animal products.</a:t>
            </a:r>
          </a:p>
          <a:p>
            <a:pPr marL="788670" indent="-742950">
              <a:buFont typeface="Corbel" pitchFamily="34" charset="0"/>
              <a:buAutoNum type="alphaUcPeriod"/>
            </a:pPr>
            <a:r>
              <a:rPr lang="en-US" sz="3200" dirty="0" smtClean="0">
                <a:solidFill>
                  <a:schemeClr val="accent6">
                    <a:lumMod val="75000"/>
                  </a:schemeClr>
                </a:solidFill>
              </a:rPr>
              <a:t>Only buy food that is on sale.</a:t>
            </a:r>
          </a:p>
          <a:p>
            <a:pPr marL="788670" indent="-742950">
              <a:buFont typeface="Corbel" pitchFamily="34" charset="0"/>
              <a:buAutoNum type="alphaUcPeriod"/>
            </a:pPr>
            <a:r>
              <a:rPr lang="en-US" sz="3200" dirty="0" smtClean="0">
                <a:solidFill>
                  <a:schemeClr val="accent6">
                    <a:lumMod val="75000"/>
                  </a:schemeClr>
                </a:solidFill>
              </a:rPr>
              <a:t>Buy more plant based, local, organic, and in-season food.</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84354" y="504169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9559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92214" y="1220379"/>
            <a:ext cx="5960986" cy="1244903"/>
          </a:xfrm>
        </p:spPr>
        <p:txBody>
          <a:bodyPr>
            <a:normAutofit/>
          </a:bodyPr>
          <a:lstStyle/>
          <a:p>
            <a:r>
              <a:rPr lang="en-US" sz="3200" dirty="0" smtClean="0">
                <a:solidFill>
                  <a:schemeClr val="accent6">
                    <a:lumMod val="75000"/>
                  </a:schemeClr>
                </a:solidFill>
              </a:rPr>
              <a:t>In what phase of the food system is the most energy spent?</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720865"/>
            <a:ext cx="5573636"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Production.</a:t>
            </a:r>
          </a:p>
          <a:p>
            <a:pPr marL="788670" indent="-742950">
              <a:buFont typeface="Corbel" pitchFamily="34" charset="0"/>
              <a:buAutoNum type="alphaUcPeriod"/>
            </a:pPr>
            <a:r>
              <a:rPr lang="en-US" sz="3200" dirty="0" smtClean="0">
                <a:solidFill>
                  <a:schemeClr val="accent6">
                    <a:lumMod val="75000"/>
                  </a:schemeClr>
                </a:solidFill>
              </a:rPr>
              <a:t>Processing.</a:t>
            </a:r>
          </a:p>
          <a:p>
            <a:pPr marL="788670" indent="-742950">
              <a:buFont typeface="Corbel" pitchFamily="34" charset="0"/>
              <a:buAutoNum type="alphaUcPeriod"/>
            </a:pPr>
            <a:r>
              <a:rPr lang="en-US" sz="3200" dirty="0" smtClean="0">
                <a:solidFill>
                  <a:schemeClr val="accent6">
                    <a:lumMod val="75000"/>
                  </a:schemeClr>
                </a:solidFill>
              </a:rPr>
              <a:t>Distribution.</a:t>
            </a:r>
          </a:p>
          <a:p>
            <a:pPr marL="788670" indent="-742950">
              <a:buFont typeface="Corbel" pitchFamily="34" charset="0"/>
              <a:buAutoNum type="alphaUcPeriod"/>
            </a:pPr>
            <a:r>
              <a:rPr lang="en-US" sz="3200" dirty="0" smtClean="0">
                <a:solidFill>
                  <a:schemeClr val="accent6">
                    <a:lumMod val="75000"/>
                  </a:schemeClr>
                </a:solidFill>
              </a:rPr>
              <a:t>Consumption.</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457480" y="4529172"/>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30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95952" y="1323641"/>
            <a:ext cx="6208636" cy="1969430"/>
          </a:xfrm>
        </p:spPr>
        <p:txBody>
          <a:bodyPr>
            <a:noAutofit/>
          </a:bodyPr>
          <a:lstStyle/>
          <a:p>
            <a:pPr lvl="0"/>
            <a:r>
              <a:rPr lang="en-US" sz="2800" dirty="0">
                <a:solidFill>
                  <a:schemeClr val="accent6">
                    <a:lumMod val="75000"/>
                  </a:schemeClr>
                </a:solidFill>
              </a:rPr>
              <a:t>You have the option to buy a tomato grown in location A, where it is tomato season, or in location B, where is not in season. Which tomato will require LESS energy to be grown?</a:t>
            </a:r>
          </a:p>
        </p:txBody>
      </p:sp>
      <p:sp>
        <p:nvSpPr>
          <p:cNvPr id="3" name="TPAnswers" title="Answer Text Shape"/>
          <p:cNvSpPr>
            <a:spLocks noGrp="1"/>
          </p:cNvSpPr>
          <p:nvPr>
            <p:ph type="body" idx="1"/>
            <p:custDataLst>
              <p:tags r:id="rId3"/>
            </p:custDataLst>
          </p:nvPr>
        </p:nvSpPr>
        <p:spPr>
          <a:xfrm>
            <a:off x="458864" y="3809306"/>
            <a:ext cx="4387660" cy="3718035"/>
          </a:xfrm>
        </p:spPr>
        <p:txBody>
          <a:bodyPr>
            <a:noAutofit/>
          </a:bodyPr>
          <a:lstStyle/>
          <a:p>
            <a:pPr marL="788670" indent="-742950">
              <a:buFont typeface="Corbel" pitchFamily="34" charset="0"/>
              <a:buAutoNum type="alphaUcPeriod"/>
            </a:pPr>
            <a:r>
              <a:rPr lang="en-US" sz="3200" dirty="0" smtClean="0">
                <a:solidFill>
                  <a:schemeClr val="accent6">
                    <a:lumMod val="75000"/>
                  </a:schemeClr>
                </a:solidFill>
              </a:rPr>
              <a:t>Location A.</a:t>
            </a:r>
          </a:p>
          <a:p>
            <a:pPr marL="788670" indent="-742950">
              <a:buFont typeface="Corbel" pitchFamily="34" charset="0"/>
              <a:buAutoNum type="alphaUcPeriod"/>
            </a:pPr>
            <a:r>
              <a:rPr lang="en-US" sz="3200" dirty="0" smtClean="0">
                <a:solidFill>
                  <a:schemeClr val="accent6">
                    <a:lumMod val="75000"/>
                  </a:schemeClr>
                </a:solidFill>
              </a:rPr>
              <a:t>Location B.</a:t>
            </a:r>
          </a:p>
          <a:p>
            <a:pPr marL="788670" indent="-742950">
              <a:buFont typeface="Corbel" pitchFamily="34" charset="0"/>
              <a:buAutoNum type="alphaUcPeriod"/>
            </a:pPr>
            <a:r>
              <a:rPr lang="en-US" sz="3200" dirty="0" smtClean="0">
                <a:solidFill>
                  <a:schemeClr val="accent6">
                    <a:lumMod val="75000"/>
                  </a:schemeClr>
                </a:solidFill>
              </a:rPr>
              <a:t>The energy use is the </a:t>
            </a:r>
            <a:r>
              <a:rPr lang="en-US" sz="3200" smtClean="0">
                <a:solidFill>
                  <a:schemeClr val="accent6">
                    <a:lumMod val="75000"/>
                  </a:schemeClr>
                </a:solidFill>
              </a:rPr>
              <a:t>same.</a:t>
            </a:r>
            <a:endParaRPr lang="en-US" sz="32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502762" y="3750172"/>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7018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4870527-bcb7-4a92-928f-c73d7ebfefb4"/>
  <p:tag name="WASPOLLED" val="CB07394F636847A7904FA6AE3D094F36"/>
  <p:tag name="TPVERSION" val="8"/>
  <p:tag name="TPFULLVERSION" val="8.2.4.6"/>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53A685F133D4CDCAC6A2DB4E2174E05&lt;/guid&gt;&#10;            &lt;repollguid&gt;1FFB8847B5D3431DB7181893FDF081B0&lt;/repollguid&gt;&#10;            &lt;sourceid&gt;0A465DCB16A74F7E8C5AFC93045D0249&lt;/sourceid&gt;&#10;            &lt;questiontext&gt;You have the option to buy a tomato grown in location A, where it is tomato season, or in location B, where is not in season. Which tomato will require LESS energy to be grow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Location A.&lt;/answertext&gt;&#10;                    &lt;valuetype&gt;1&lt;/valuetype&gt;&#10;                &lt;/answer&gt;&#10;                &lt;answer&gt;&#10;                    &lt;guid&gt;70C444B300294588B22E1189BDF10C68&lt;/guid&gt;&#10;                    &lt;answertext&gt;Location B.&lt;/answertext&gt;&#10;                    &lt;valuetype&gt;-1&lt;/valuetype&gt;&#10;                &lt;/answer&gt;&#10;                &lt;answer&gt;&#10;                    &lt;guid&gt;A2E6E220FF324D1EA8AF1BDDD1F0C755&lt;/guid&gt;&#10;                    &lt;answertext&gt;The energy use is the sam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2.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585B369858545618DCD56C7AE73F601&lt;/guid&gt;&#10;            &lt;repollguid&gt;1FFB8847B5D3431DB7181893FDF081B0&lt;/repollguid&gt;&#10;            &lt;sourceid&gt;0A465DCB16A74F7E8C5AFC93045D0249&lt;/sourceid&gt;&#10;            &lt;questiontext&gt;What is a benefit of growing your own foo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Reduces gasoline consumption.&lt;/answertext&gt;&#10;                    &lt;valuetype&gt;-1&lt;/valuetype&gt;&#10;                &lt;/answer&gt;&#10;                &lt;answer&gt;&#10;                    &lt;guid&gt;70C444B300294588B22E1189BDF10C68&lt;/guid&gt;&#10;                    &lt;answertext&gt;Saves time spent preparing food.&lt;/answertext&gt;&#10;                    &lt;valuetype&gt;-1&lt;/valuetype&gt;&#10;                &lt;/answer&gt;&#10;                &lt;answer&gt;&#10;                    &lt;guid&gt;A2E6E220FF324D1EA8AF1BDDD1F0C755&lt;/guid&gt;&#10;                    &lt;answertext&gt;Requires less packaging.&lt;/answertext&gt;&#10;                    &lt;valuetype&gt;-1&lt;/valuetype&gt;&#10;                &lt;/answer&gt;&#10;                &lt;answer&gt;&#10;                    &lt;guid&gt;6DD6BAD08C254C89A3912FA2576DF57F&lt;/guid&gt;&#10;                    &lt;answertext&gt;Both A and C.&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5.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9E9207494DE4FE790DE35D1638AE45A&lt;/guid&gt;&#10;            &lt;repollguid&gt;1FFB8847B5D3431DB7181893FDF081B0&lt;/repollguid&gt;&#10;            &lt;sourceid&gt;0A465DCB16A74F7E8C5AFC93045D0249&lt;/sourceid&gt;&#10;            &lt;questiontext&gt;Approximately how much produced food is wasted every year in the various steps of the food syste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20%&lt;/answertext&gt;&#10;                    &lt;valuetype&gt;-1&lt;/valuetype&gt;&#10;                &lt;/answer&gt;&#10;                &lt;answer&gt;&#10;                    &lt;guid&gt;70C444B300294588B22E1189BDF10C68&lt;/guid&gt;&#10;                    &lt;answertext&gt;25%&lt;/answertext&gt;&#10;                    &lt;valuetype&gt;-1&lt;/valuetype&gt;&#10;                &lt;/answer&gt;&#10;                &lt;answer&gt;&#10;                    &lt;guid&gt;A2E6E220FF324D1EA8AF1BDDD1F0C755&lt;/guid&gt;&#10;                    &lt;answertext&gt;33%&lt;/answertext&gt;&#10;                    &lt;valuetype&gt;1&lt;/valuetype&gt;&#10;                &lt;/answer&gt;&#10;                &lt;answer&gt;&#10;                    &lt;guid&gt;6DD6BAD08C254C89A3912FA2576DF57F&lt;/guid&gt;&#10;                    &lt;answertext&gt;50%&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7C65E51FEE74DC68B318744D373205D&lt;/guid&gt;&#10;            &lt;repollguid&gt;1FFB8847B5D3431DB7181893FDF081B0&lt;/repollguid&gt;&#10;            &lt;sourceid&gt;0A465DCB16A74F7E8C5AFC93045D0249&lt;/sourceid&gt;&#10;            &lt;questiontext&gt;A group of ferrets is called a(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Fumble&lt;/answertext&gt;&#10;                    &lt;valuetype&gt;-1&lt;/valuetype&gt;&#10;                &lt;/answer&gt;&#10;                &lt;answer&gt;&#10;                    &lt;guid&gt;70C444B300294588B22E1189BDF10C68&lt;/guid&gt;&#10;                    &lt;answertext&gt;Pack&lt;/answertext&gt;&#10;                    &lt;valuetype&gt;-1&lt;/valuetype&gt;&#10;                &lt;/answer&gt;&#10;                &lt;answer&gt;&#10;                    &lt;guid&gt;A2E6E220FF324D1EA8AF1BDDD1F0C755&lt;/guid&gt;&#10;                    &lt;answertext&gt;Business&lt;/answertext&gt;&#10;                    &lt;valuetype&gt;1&lt;/valuetype&gt;&#10;                &lt;/answer&gt;&#10;                &lt;answer&gt;&#10;                    &lt;guid&gt;6DD6BAD08C254C89A3912FA2576DF57F&lt;/guid&gt;&#10;                    &lt;answertext&gt;Enterpri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288A75DDCF843159F71945EB1B010CC&lt;/guid&gt;&#10;            &lt;repollguid&gt;1FFB8847B5D3431DB7181893FDF081B0&lt;/repollguid&gt;&#10;            &lt;sourceid&gt;0A465DCB16A74F7E8C5AFC93045D0249&lt;/sourceid&gt;&#10;            &lt;questiontext&gt;What is one way you can change your consumption patterns to reduce energy u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Buy more food.&lt;/answertext&gt;&#10;                    &lt;valuetype&gt;-1&lt;/valuetype&gt;&#10;                &lt;/answer&gt;&#10;                &lt;answer&gt;&#10;                    &lt;guid&gt;70C444B300294588B22E1189BDF10C68&lt;/guid&gt;&#10;                    &lt;answertext&gt;Buy more animal products.&lt;/answertext&gt;&#10;                    &lt;valuetype&gt;-1&lt;/valuetype&gt;&#10;                &lt;/answer&gt;&#10;                &lt;answer&gt;&#10;                    &lt;guid&gt;A2E6E220FF324D1EA8AF1BDDD1F0C755&lt;/guid&gt;&#10;                    &lt;answertext&gt;Only buy food that is on sale.&lt;/answertext&gt;&#10;                    &lt;valuetype&gt;-1&lt;/valuetype&gt;&#10;                &lt;/answer&gt;&#10;                &lt;answer&gt;&#10;                    &lt;guid&gt;6DD6BAD08C254C89A3912FA2576DF57F&lt;/guid&gt;&#10;                    &lt;answertext&gt;Buy more plant based, local, organic, and in-season food.&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1.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DECADD7B98C4D6580AA4938F35BA2DA&lt;/guid&gt;&#10;            &lt;repollguid&gt;1FFB8847B5D3431DB7181893FDF081B0&lt;/repollguid&gt;&#10;            &lt;sourceid&gt;0A465DCB16A74F7E8C5AFC93045D0249&lt;/sourceid&gt;&#10;            &lt;questiontext&gt;In what phase of the food system is the most energy sp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Production.&lt;/answertext&gt;&#10;                    &lt;valuetype&gt;-1&lt;/valuetype&gt;&#10;                &lt;/answer&gt;&#10;                &lt;answer&gt;&#10;                    &lt;guid&gt;70C444B300294588B22E1189BDF10C68&lt;/guid&gt;&#10;                    &lt;answertext&gt;Processing.&lt;/answertext&gt;&#10;                    &lt;valuetype&gt;-1&lt;/valuetype&gt;&#10;                &lt;/answer&gt;&#10;                &lt;answer&gt;&#10;                    &lt;guid&gt;A2E6E220FF324D1EA8AF1BDDD1F0C755&lt;/guid&gt;&#10;                    &lt;answertext&gt;Distribution.&lt;/answertext&gt;&#10;                    &lt;valuetype&gt;-1&lt;/valuetype&gt;&#10;                &lt;/answer&gt;&#10;                &lt;answer&gt;&#10;                    &lt;guid&gt;6DD6BAD08C254C89A3912FA2576DF57F&lt;/guid&gt;&#10;                    &lt;answertext&gt;Consumptio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D587292B1AF4E10A7AF305371FC553C&lt;/guid&gt;&#10;            &lt;repollguid&gt;1FFB8847B5D3431DB7181893FDF081B0&lt;/repollguid&gt;&#10;            &lt;sourceid&gt;0A465DCB16A74F7E8C5AFC93045D0249&lt;/sourceid&gt;&#10;            &lt;questiontext&gt;You have the option to buy a tomato grown in location A, where it is tomato season, or in location B, where is not in season. Which tomato will require LESS energy to be grow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Location A.&lt;/answertext&gt;&#10;                    &lt;valuetype&gt;1&lt;/valuetype&gt;&#10;                &lt;/answer&gt;&#10;                &lt;answer&gt;&#10;                    &lt;guid&gt;70C444B300294588B22E1189BDF10C68&lt;/guid&gt;&#10;                    &lt;answertext&gt;Location B.&lt;/answertext&gt;&#10;                    &lt;valuetype&gt;-1&lt;/valuetype&gt;&#10;                &lt;/answer&gt;&#10;                &lt;answer&gt;&#10;                    &lt;guid&gt;A2E6E220FF324D1EA8AF1BDDD1F0C755&lt;/guid&gt;&#10;                    &lt;answertext&gt;The energy use is the sam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7.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5B034D879B14D17BCC77163B4839A91&lt;/guid&gt;&#10;            &lt;repollguid&gt;1FFB8847B5D3431DB7181893FDF081B0&lt;/repollguid&gt;&#10;            &lt;sourceid&gt;0A465DCB16A74F7E8C5AFC93045D0249&lt;/sourceid&gt;&#10;            &lt;questiontext&gt;What is a benefit of growing your own food?&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Reduces gasoline consumption.&lt;/answertext&gt;&#10;                    &lt;valuetype&gt;-1&lt;/valuetype&gt;&#10;                &lt;/answer&gt;&#10;                &lt;answer&gt;&#10;                    &lt;guid&gt;70C444B300294588B22E1189BDF10C68&lt;/guid&gt;&#10;                    &lt;answertext&gt;Saves time spent preparing food.&lt;/answertext&gt;&#10;                    &lt;valuetype&gt;-1&lt;/valuetype&gt;&#10;                &lt;/answer&gt;&#10;                &lt;answer&gt;&#10;                    &lt;guid&gt;A2E6E220FF324D1EA8AF1BDDD1F0C755&lt;/guid&gt;&#10;                    &lt;answertext&gt;Requires less packaging.&lt;/answertext&gt;&#10;                    &lt;valuetype&gt;-1&lt;/valuetype&gt;&#10;                &lt;/answer&gt;&#10;                &lt;answer&gt;&#10;                    &lt;guid&gt;6DD6BAD08C254C89A3912FA2576DF57F&lt;/guid&gt;&#10;                    &lt;answertext&gt;Both A and C.&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851296F352941558BA0C585EFF70C89&lt;/guid&gt;&#10;            &lt;repollguid&gt;1FFB8847B5D3431DB7181893FDF081B0&lt;/repollguid&gt;&#10;            &lt;sourceid&gt;0A465DCB16A74F7E8C5AFC93045D0249&lt;/sourceid&gt;&#10;            &lt;questiontext&gt;Approximately how much produced food is wasted every year in the various steps of the food system?&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20%&lt;/answertext&gt;&#10;                    &lt;valuetype&gt;-1&lt;/valuetype&gt;&#10;                &lt;/answer&gt;&#10;                &lt;answer&gt;&#10;                    &lt;guid&gt;70C444B300294588B22E1189BDF10C68&lt;/guid&gt;&#10;                    &lt;answertext&gt;25%&lt;/answertext&gt;&#10;                    &lt;valuetype&gt;-1&lt;/valuetype&gt;&#10;                &lt;/answer&gt;&#10;                &lt;answer&gt;&#10;                    &lt;guid&gt;A2E6E220FF324D1EA8AF1BDDD1F0C755&lt;/guid&gt;&#10;                    &lt;answertext&gt;33%&lt;/answertext&gt;&#10;                    &lt;valuetype&gt;1&lt;/valuetype&gt;&#10;                &lt;/answer&gt;&#10;                &lt;answer&gt;&#10;                    &lt;guid&gt;6DD6BAD08C254C89A3912FA2576DF57F&lt;/guid&gt;&#10;                    &lt;answertext&gt;50%&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3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411EA7AE84C495B961E79EF558479AA&lt;/guid&gt;&#10;            &lt;repollguid&gt;1FFB8847B5D3431DB7181893FDF081B0&lt;/repollguid&gt;&#10;            &lt;sourceid&gt;0A465DCB16A74F7E8C5AFC93045D0249&lt;/sourceid&gt;&#10;            &lt;questiontext&gt;What is one way you can change your consumption patterns to reduce energy u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Buy more food.&lt;/answertext&gt;&#10;                    &lt;valuetype&gt;-1&lt;/valuetype&gt;&#10;                &lt;/answer&gt;&#10;                &lt;answer&gt;&#10;                    &lt;guid&gt;70C444B300294588B22E1189BDF10C68&lt;/guid&gt;&#10;                    &lt;answertext&gt;Buy more animal products.&lt;/answertext&gt;&#10;                    &lt;valuetype&gt;-1&lt;/valuetype&gt;&#10;                &lt;/answer&gt;&#10;                &lt;answer&gt;&#10;                    &lt;guid&gt;A2E6E220FF324D1EA8AF1BDDD1F0C755&lt;/guid&gt;&#10;                    &lt;answertext&gt;Only buy food that is on sale.&lt;/answertext&gt;&#10;                    &lt;valuetype&gt;-1&lt;/valuetype&gt;&#10;                &lt;/answer&gt;&#10;                &lt;answer&gt;&#10;                    &lt;guid&gt;6DD6BAD08C254C89A3912FA2576DF57F&lt;/guid&gt;&#10;                    &lt;answertext&gt;Buy more plant based, local, organic, and in-season food.&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AF6979EA064A44A2A76A29104B539484&lt;/guid&gt;&#10;            &lt;repollguid&gt;1FFB8847B5D3431DB7181893FDF081B0&lt;/repollguid&gt;&#10;            &lt;sourceid&gt;0A465DCB16A74F7E8C5AFC93045D0249&lt;/sourceid&gt;&#10;            &lt;questiontext&gt;In what phase of the food system is the most energy sp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Production.&lt;/answertext&gt;&#10;                    &lt;valuetype&gt;-1&lt;/valuetype&gt;&#10;                &lt;/answer&gt;&#10;                &lt;answer&gt;&#10;                    &lt;guid&gt;70C444B300294588B22E1189BDF10C68&lt;/guid&gt;&#10;                    &lt;answertext&gt;Processing.&lt;/answertext&gt;&#10;                    &lt;valuetype&gt;-1&lt;/valuetype&gt;&#10;                &lt;/answer&gt;&#10;                &lt;answer&gt;&#10;                    &lt;guid&gt;A2E6E220FF324D1EA8AF1BDDD1F0C755&lt;/guid&gt;&#10;                    &lt;answertext&gt;Distribution.&lt;/answertext&gt;&#10;                    &lt;valuetype&gt;-1&lt;/valuetype&gt;&#10;                &lt;/answer&gt;&#10;                &lt;answer&gt;&#10;                    &lt;guid&gt;6DD6BAD08C254C89A3912FA2576DF57F&lt;/guid&gt;&#10;                    &lt;answertext&gt;Consumptio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3536</TotalTime>
  <Words>1466</Words>
  <Application>Microsoft Office PowerPoint</Application>
  <PresentationFormat>Widescreen</PresentationFormat>
  <Paragraphs>175</Paragraphs>
  <Slides>36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Corbel</vt:lpstr>
      <vt:lpstr>Courier New</vt:lpstr>
      <vt:lpstr>Basis</vt:lpstr>
      <vt:lpstr>introduction</vt:lpstr>
      <vt:lpstr>what is energy?</vt:lpstr>
      <vt:lpstr>pop quiz…</vt:lpstr>
      <vt:lpstr>A group of ferrets is called a(n)…</vt:lpstr>
      <vt:lpstr>PowerPoint Presentation</vt:lpstr>
      <vt:lpstr>Food energy and systems</vt:lpstr>
      <vt:lpstr>What is one way you can change your consumption patterns to reduce energy use?</vt:lpstr>
      <vt:lpstr>In what phase of the food system is the most energy spent?</vt:lpstr>
      <vt:lpstr>You have the option to buy a tomato grown in location A, where it is tomato season, or in location B, where is not in season. Which tomato will require LESS energy to be grown?</vt:lpstr>
      <vt:lpstr>What is a benefit of growing your own food?</vt:lpstr>
      <vt:lpstr>Approximately how much produced food is wasted every year in the various steps of the food system?</vt:lpstr>
      <vt:lpstr>food energy breakdown</vt:lpstr>
      <vt:lpstr>5 phases of the  food systems</vt:lpstr>
      <vt:lpstr>production</vt:lpstr>
      <vt:lpstr>production</vt:lpstr>
      <vt:lpstr>production</vt:lpstr>
      <vt:lpstr>processing</vt:lpstr>
      <vt:lpstr>processing</vt:lpstr>
      <vt:lpstr>processing</vt:lpstr>
      <vt:lpstr>distribution</vt:lpstr>
      <vt:lpstr>distribution</vt:lpstr>
      <vt:lpstr>consumption</vt:lpstr>
      <vt:lpstr>consumption</vt:lpstr>
      <vt:lpstr>waste</vt:lpstr>
      <vt:lpstr>ways to reduce energy use!</vt:lpstr>
      <vt:lpstr>ways to reduce energy use!</vt:lpstr>
      <vt:lpstr>ways to reduce energy use!</vt:lpstr>
      <vt:lpstr>ways to reduce energy use!</vt:lpstr>
      <vt:lpstr>ways to reduce energy use!</vt:lpstr>
      <vt:lpstr>to summarize</vt:lpstr>
      <vt:lpstr>What is one way you can change your consumption patterns to reduce energy use?</vt:lpstr>
      <vt:lpstr>In what phase of the food system is the most energy spent?</vt:lpstr>
      <vt:lpstr>You have the option to buy a tomato grown in location A, where it is tomato season, or in location B, where is not in season. Which tomato will require LESS energy to be grown?</vt:lpstr>
      <vt:lpstr>What is a benefit of growing your own food?</vt:lpstr>
      <vt:lpstr>Approximately how much produced food is wasted every year in the various steps of the food system?</vt:lpstr>
      <vt:lpstr>want to learn more?</vt:lpstr>
    </vt:vector>
  </TitlesOfParts>
  <Company>The National Center for Appropriate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corps</dc:title>
  <dc:creator>Emilia Emerson</dc:creator>
  <cp:lastModifiedBy>Emilia Emerson</cp:lastModifiedBy>
  <cp:revision>113</cp:revision>
  <dcterms:created xsi:type="dcterms:W3CDTF">2017-11-13T23:04:40Z</dcterms:created>
  <dcterms:modified xsi:type="dcterms:W3CDTF">2018-02-01T21:07:18Z</dcterms:modified>
</cp:coreProperties>
</file>