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85" r:id="rId2"/>
    <p:sldId id="286" r:id="rId3"/>
    <p:sldId id="291" r:id="rId4"/>
    <p:sldId id="292" r:id="rId5"/>
    <p:sldId id="293" r:id="rId6"/>
    <p:sldId id="256" r:id="rId7"/>
    <p:sldId id="294" r:id="rId8"/>
    <p:sldId id="295" r:id="rId9"/>
    <p:sldId id="296" r:id="rId10"/>
    <p:sldId id="297" r:id="rId11"/>
    <p:sldId id="257" r:id="rId12"/>
    <p:sldId id="258" r:id="rId13"/>
    <p:sldId id="259" r:id="rId14"/>
    <p:sldId id="260" r:id="rId15"/>
    <p:sldId id="261" r:id="rId16"/>
    <p:sldId id="262" r:id="rId17"/>
    <p:sldId id="284" r:id="rId18"/>
    <p:sldId id="263" r:id="rId19"/>
    <p:sldId id="264" r:id="rId20"/>
    <p:sldId id="265" r:id="rId21"/>
    <p:sldId id="266" r:id="rId22"/>
    <p:sldId id="267" r:id="rId23"/>
    <p:sldId id="268" r:id="rId24"/>
    <p:sldId id="301" r:id="rId25"/>
    <p:sldId id="302" r:id="rId26"/>
    <p:sldId id="303" r:id="rId27"/>
    <p:sldId id="304" r:id="rId28"/>
    <p:sldId id="283" r:id="rId29"/>
  </p:sldIdLst>
  <p:sldSz cx="12192000" cy="6858000"/>
  <p:notesSz cx="6858000" cy="9144000"/>
  <p:custDataLst>
    <p:tags r:id="rId31"/>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Emerson" initials="EE" lastIdx="1" clrIdx="0">
    <p:extLst>
      <p:ext uri="{19B8F6BF-5375-455C-9EA6-DF929625EA0E}">
        <p15:presenceInfo xmlns:p15="http://schemas.microsoft.com/office/powerpoint/2012/main" userId="Emilia Em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5CB"/>
          </a:solidFill>
        </a:fill>
      </a:tcStyle>
    </a:wholeTbl>
    <a:band2H>
      <a:tcTxStyle/>
      <a:tcStyle>
        <a:tcBdr/>
        <a:fill>
          <a:solidFill>
            <a:srgbClr val="F0F3E7"/>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ECA"/>
          </a:solidFill>
        </a:fill>
      </a:tcStyle>
    </a:wholeTbl>
    <a:band2H>
      <a:tcTxStyle/>
      <a:tcStyle>
        <a:tcBdr/>
        <a:fill>
          <a:solidFill>
            <a:srgbClr val="FFEF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8"/>
          </a:solidFill>
        </a:fill>
      </a:tcStyle>
    </a:wholeTbl>
    <a:band2H>
      <a:tcTxStyle/>
      <a:tcStyle>
        <a:tcBdr/>
        <a:fill>
          <a:solidFill>
            <a:srgbClr val="ECECEC"/>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4665448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961A40-753D-4005-B7A5-B52EDD69B312}" type="slidenum">
              <a:rPr lang="en-US" smtClean="0"/>
              <a:t>1</a:t>
            </a:fld>
            <a:endParaRPr lang="en-US"/>
          </a:p>
        </p:txBody>
      </p:sp>
    </p:spTree>
    <p:extLst>
      <p:ext uri="{BB962C8B-B14F-4D97-AF65-F5344CB8AC3E}">
        <p14:creationId xmlns:p14="http://schemas.microsoft.com/office/powerpoint/2010/main" val="211533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961A40-753D-4005-B7A5-B52EDD69B312}" type="slidenum">
              <a:rPr lang="en-US" smtClean="0"/>
              <a:t>2</a:t>
            </a:fld>
            <a:endParaRPr lang="en-US"/>
          </a:p>
        </p:txBody>
      </p:sp>
    </p:spTree>
    <p:extLst>
      <p:ext uri="{BB962C8B-B14F-4D97-AF65-F5344CB8AC3E}">
        <p14:creationId xmlns:p14="http://schemas.microsoft.com/office/powerpoint/2010/main" val="112365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6961A40-753D-4005-B7A5-B52EDD69B312}" type="slidenum">
              <a:rPr lang="en-US" smtClean="0"/>
              <a:t>3</a:t>
            </a:fld>
            <a:endParaRPr lang="en-US"/>
          </a:p>
        </p:txBody>
      </p:sp>
    </p:spTree>
    <p:extLst>
      <p:ext uri="{BB962C8B-B14F-4D97-AF65-F5344CB8AC3E}">
        <p14:creationId xmlns:p14="http://schemas.microsoft.com/office/powerpoint/2010/main" val="5503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hape 12"/>
          <p:cNvSpPr/>
          <p:nvPr/>
        </p:nvSpPr>
        <p:spPr>
          <a:xfrm>
            <a:off x="231139" y="243840"/>
            <a:ext cx="11724642" cy="6377940"/>
          </a:xfrm>
          <a:prstGeom prst="rect">
            <a:avLst/>
          </a:prstGeom>
          <a:solidFill>
            <a:schemeClr val="accent1"/>
          </a:solidFill>
          <a:ln w="12700">
            <a:solidFill>
              <a:srgbClr val="FFFFFF"/>
            </a:solidFill>
          </a:ln>
        </p:spPr>
        <p:txBody>
          <a:bodyPr lIns="45719" rIns="45719"/>
          <a:lstStyle/>
          <a:p>
            <a:endParaRPr/>
          </a:p>
        </p:txBody>
      </p:sp>
      <p:sp>
        <p:nvSpPr>
          <p:cNvPr id="13" name="Shape 13"/>
          <p:cNvSpPr>
            <a:spLocks noGrp="1"/>
          </p:cNvSpPr>
          <p:nvPr>
            <p:ph type="title"/>
          </p:nvPr>
        </p:nvSpPr>
        <p:spPr>
          <a:xfrm>
            <a:off x="1109980" y="882375"/>
            <a:ext cx="9966960" cy="2926081"/>
          </a:xfrm>
          <a:prstGeom prst="rect">
            <a:avLst/>
          </a:prstGeom>
        </p:spPr>
        <p:txBody>
          <a:bodyPr anchor="b"/>
          <a:lstStyle>
            <a:lvl1pPr algn="ctr">
              <a:lnSpc>
                <a:spcPct val="85000"/>
              </a:lnSpc>
              <a:defRPr sz="7200" b="1" cap="all">
                <a:solidFill>
                  <a:srgbClr val="FFFFFF"/>
                </a:solidFill>
              </a:defRPr>
            </a:lvl1pPr>
          </a:lstStyle>
          <a:p>
            <a:r>
              <a:t>Title Text</a:t>
            </a:r>
          </a:p>
        </p:txBody>
      </p:sp>
      <p:sp>
        <p:nvSpPr>
          <p:cNvPr id="14" name="Shape 14"/>
          <p:cNvSpPr>
            <a:spLocks noGrp="1"/>
          </p:cNvSpPr>
          <p:nvPr>
            <p:ph type="body" sz="quarter" idx="1"/>
          </p:nvPr>
        </p:nvSpPr>
        <p:spPr>
          <a:xfrm>
            <a:off x="1709529" y="3869633"/>
            <a:ext cx="8767862" cy="1388166"/>
          </a:xfrm>
          <a:prstGeom prst="rect">
            <a:avLst/>
          </a:prstGeom>
        </p:spPr>
        <p:txBody>
          <a:bodyPr/>
          <a:lstStyle>
            <a:lvl1pPr marL="0" indent="0" algn="ctr">
              <a:buClrTx/>
              <a:buSzTx/>
              <a:buFontTx/>
              <a:buNone/>
              <a:defRPr>
                <a:solidFill>
                  <a:srgbClr val="FFFFFF"/>
                </a:solidFill>
              </a:defRPr>
            </a:lvl1pPr>
            <a:lvl2pPr marL="0" indent="457200" algn="ctr">
              <a:buClrTx/>
              <a:buSzTx/>
              <a:buFontTx/>
              <a:buNone/>
              <a:defRPr>
                <a:solidFill>
                  <a:srgbClr val="FFFFFF"/>
                </a:solidFill>
              </a:defRPr>
            </a:lvl2pPr>
            <a:lvl3pPr marL="0" indent="914400" algn="ctr">
              <a:buClrTx/>
              <a:buSzTx/>
              <a:buFontTx/>
              <a:buNone/>
              <a:defRPr>
                <a:solidFill>
                  <a:srgbClr val="FFFFFF"/>
                </a:solidFill>
              </a:defRPr>
            </a:lvl3pPr>
            <a:lvl4pPr marL="0" indent="1371600" algn="ctr">
              <a:buClrTx/>
              <a:buSzTx/>
              <a:buFontTx/>
              <a:buNone/>
              <a:defRPr>
                <a:solidFill>
                  <a:srgbClr val="FFFFFF"/>
                </a:solidFill>
              </a:defRPr>
            </a:lvl4pPr>
            <a:lvl5pPr marL="0" indent="1828800" algn="ctr">
              <a:buClrTx/>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p:nvPr/>
        </p:nvSpPr>
        <p:spPr>
          <a:xfrm>
            <a:off x="1978660" y="3733800"/>
            <a:ext cx="8229602" cy="0"/>
          </a:xfrm>
          <a:prstGeom prst="line">
            <a:avLst/>
          </a:prstGeom>
          <a:ln w="10000">
            <a:solidFill>
              <a:srgbClr val="FFFFFF"/>
            </a:solidFill>
          </a:ln>
        </p:spPr>
        <p:txBody>
          <a:bodyPr lIns="45719" rIns="45719"/>
          <a:lstStyle/>
          <a:p>
            <a:endParaRPr/>
          </a:p>
        </p:txBody>
      </p:sp>
      <p:sp>
        <p:nvSpPr>
          <p:cNvPr id="16" name="Shape 16"/>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r>
              <a:t>Title Text</a:t>
            </a:r>
          </a:p>
        </p:txBody>
      </p:sp>
      <p:sp>
        <p:nvSpPr>
          <p:cNvPr id="97" name="Shape 97"/>
          <p:cNvSpPr>
            <a:spLocks noGrp="1"/>
          </p:cNvSpPr>
          <p:nvPr>
            <p:ph type="body" idx="1"/>
          </p:nvPr>
        </p:nvSpPr>
        <p:spPr>
          <a:xfrm>
            <a:off x="1143000" y="2057400"/>
            <a:ext cx="9872872" cy="4038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 name="Shape 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5" name="Shape 105"/>
          <p:cNvSpPr>
            <a:spLocks noGrp="1"/>
          </p:cNvSpPr>
          <p:nvPr>
            <p:ph type="title"/>
          </p:nvPr>
        </p:nvSpPr>
        <p:spPr>
          <a:xfrm>
            <a:off x="8724900" y="762000"/>
            <a:ext cx="2324100" cy="5410200"/>
          </a:xfrm>
          <a:prstGeom prst="rect">
            <a:avLst/>
          </a:prstGeom>
        </p:spPr>
        <p:txBody>
          <a:bodyPr/>
          <a:lstStyle/>
          <a:p>
            <a:r>
              <a:t>Title Text</a:t>
            </a:r>
          </a:p>
        </p:txBody>
      </p:sp>
      <p:sp>
        <p:nvSpPr>
          <p:cNvPr id="106" name="Shape 106"/>
          <p:cNvSpPr>
            <a:spLocks noGrp="1"/>
          </p:cNvSpPr>
          <p:nvPr>
            <p:ph type="body" idx="1"/>
          </p:nvPr>
        </p:nvSpPr>
        <p:spPr>
          <a:xfrm>
            <a:off x="1143000" y="762000"/>
            <a:ext cx="7429500" cy="5410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 name="Shape 10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r>
              <a:t>Title Text</a:t>
            </a:r>
          </a:p>
        </p:txBody>
      </p:sp>
      <p:sp>
        <p:nvSpPr>
          <p:cNvPr id="115" name="Shape 115"/>
          <p:cNvSpPr>
            <a:spLocks noGrp="1"/>
          </p:cNvSpPr>
          <p:nvPr>
            <p:ph type="body" idx="1"/>
          </p:nvPr>
        </p:nvSpPr>
        <p:spPr>
          <a:xfrm>
            <a:off x="1143000" y="2057400"/>
            <a:ext cx="9872872" cy="4038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6" name="Shape 1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body" idx="1"/>
          </p:nvPr>
        </p:nvSpPr>
        <p:spPr>
          <a:xfrm>
            <a:off x="1143000" y="2057400"/>
            <a:ext cx="9872872" cy="4038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Shape 32"/>
          <p:cNvSpPr>
            <a:spLocks noGrp="1"/>
          </p:cNvSpPr>
          <p:nvPr>
            <p:ph type="title"/>
          </p:nvPr>
        </p:nvSpPr>
        <p:spPr>
          <a:xfrm>
            <a:off x="1106424" y="1173574"/>
            <a:ext cx="9966960" cy="2926081"/>
          </a:xfrm>
          <a:prstGeom prst="rect">
            <a:avLst/>
          </a:prstGeom>
        </p:spPr>
        <p:txBody>
          <a:bodyPr anchor="b"/>
          <a:lstStyle>
            <a:lvl1pPr algn="ctr">
              <a:lnSpc>
                <a:spcPct val="85000"/>
              </a:lnSpc>
              <a:defRPr sz="7200" cap="all"/>
            </a:lvl1pPr>
          </a:lstStyle>
          <a:p>
            <a:r>
              <a:t>Title Text</a:t>
            </a:r>
          </a:p>
        </p:txBody>
      </p:sp>
      <p:sp>
        <p:nvSpPr>
          <p:cNvPr id="33" name="Shape 33"/>
          <p:cNvSpPr>
            <a:spLocks noGrp="1"/>
          </p:cNvSpPr>
          <p:nvPr>
            <p:ph type="body" sz="quarter" idx="1"/>
          </p:nvPr>
        </p:nvSpPr>
        <p:spPr>
          <a:xfrm>
            <a:off x="1709927" y="4154520"/>
            <a:ext cx="8769097" cy="1363807"/>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4" name="Shape 34"/>
          <p:cNvSpPr/>
          <p:nvPr/>
        </p:nvSpPr>
        <p:spPr>
          <a:xfrm>
            <a:off x="1981200" y="4020408"/>
            <a:ext cx="8229601" cy="1"/>
          </a:xfrm>
          <a:prstGeom prst="line">
            <a:avLst/>
          </a:prstGeom>
          <a:ln w="10000">
            <a:solidFill>
              <a:schemeClr val="accent1"/>
            </a:solidFill>
          </a:ln>
        </p:spPr>
        <p:txBody>
          <a:bodyPr lIns="45719" rIns="45719"/>
          <a:lstStyle/>
          <a:p>
            <a:endParaRPr/>
          </a:p>
        </p:txBody>
      </p:sp>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3" name="Shape 43"/>
          <p:cNvSpPr>
            <a:spLocks noGrp="1"/>
          </p:cNvSpPr>
          <p:nvPr>
            <p:ph type="body" sz="half" idx="1"/>
          </p:nvPr>
        </p:nvSpPr>
        <p:spPr>
          <a:xfrm>
            <a:off x="1143000" y="2057399"/>
            <a:ext cx="4754880"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body" sz="quarter" idx="1"/>
          </p:nvPr>
        </p:nvSpPr>
        <p:spPr>
          <a:xfrm>
            <a:off x="1143000" y="2001510"/>
            <a:ext cx="4754880" cy="777241"/>
          </a:xfrm>
          <a:prstGeom prst="rect">
            <a:avLst/>
          </a:prstGeom>
        </p:spPr>
        <p:txBody>
          <a:bodyPr anchor="ctr"/>
          <a:lstStyle>
            <a:lvl1pPr marL="0" indent="0">
              <a:spcBef>
                <a:spcPts val="0"/>
              </a:spcBef>
              <a:buClrTx/>
              <a:buSzTx/>
              <a:buFontTx/>
              <a:buNone/>
              <a:defRPr sz="2400" b="1"/>
            </a:lvl1pPr>
            <a:lvl2pPr marL="0" indent="457200">
              <a:spcBef>
                <a:spcPts val="0"/>
              </a:spcBef>
              <a:buClrTx/>
              <a:buSzTx/>
              <a:buFontTx/>
              <a:buNone/>
              <a:defRPr sz="2400" b="1"/>
            </a:lvl2pPr>
            <a:lvl3pPr marL="0" indent="914400">
              <a:spcBef>
                <a:spcPts val="0"/>
              </a:spcBef>
              <a:buClrTx/>
              <a:buSzTx/>
              <a:buFontTx/>
              <a:buNone/>
              <a:defRPr sz="2400" b="1"/>
            </a:lvl3pPr>
            <a:lvl4pPr marL="0" indent="1371600">
              <a:spcBef>
                <a:spcPts val="0"/>
              </a:spcBef>
              <a:buClrTx/>
              <a:buSzTx/>
              <a:buFontTx/>
              <a:buNone/>
              <a:defRPr sz="2400" b="1"/>
            </a:lvl4pPr>
            <a:lvl5pPr marL="0" indent="1828800">
              <a:spcBef>
                <a:spcPts val="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body" sz="quarter" idx="13"/>
          </p:nvPr>
        </p:nvSpPr>
        <p:spPr>
          <a:xfrm>
            <a:off x="6269173" y="1999032"/>
            <a:ext cx="4754881" cy="777241"/>
          </a:xfrm>
          <a:prstGeom prst="rect">
            <a:avLst/>
          </a:prstGeom>
        </p:spPr>
        <p:txBody>
          <a:bodyPr anchor="ctr"/>
          <a:lstStyle/>
          <a:p>
            <a:pPr marL="0" indent="0">
              <a:spcBef>
                <a:spcPts val="0"/>
              </a:spcBef>
              <a:buClrTx/>
              <a:buSzTx/>
              <a:buFontTx/>
              <a:buNone/>
              <a:defRPr sz="2400" b="1"/>
            </a:pPr>
            <a:endParaRP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6" name="Shape 76"/>
          <p:cNvSpPr>
            <a:spLocks noGrp="1"/>
          </p:cNvSpPr>
          <p:nvPr>
            <p:ph type="title"/>
          </p:nvPr>
        </p:nvSpPr>
        <p:spPr>
          <a:xfrm>
            <a:off x="1143000" y="1097280"/>
            <a:ext cx="3931921" cy="1737361"/>
          </a:xfrm>
          <a:prstGeom prst="rect">
            <a:avLst/>
          </a:prstGeom>
        </p:spPr>
        <p:txBody>
          <a:bodyPr anchor="b"/>
          <a:lstStyle>
            <a:lvl1pPr>
              <a:defRPr sz="4000"/>
            </a:lvl1pPr>
          </a:lstStyle>
          <a:p>
            <a:r>
              <a:t>Title Text</a:t>
            </a:r>
          </a:p>
        </p:txBody>
      </p:sp>
      <p:sp>
        <p:nvSpPr>
          <p:cNvPr id="77" name="Shape 77"/>
          <p:cNvSpPr>
            <a:spLocks noGrp="1"/>
          </p:cNvSpPr>
          <p:nvPr>
            <p:ph type="body" sz="half" idx="1"/>
          </p:nvPr>
        </p:nvSpPr>
        <p:spPr>
          <a:xfrm>
            <a:off x="5852159" y="1097280"/>
            <a:ext cx="5212080" cy="4663441"/>
          </a:xfrm>
          <a:prstGeom prst="rect">
            <a:avLst/>
          </a:prstGeom>
        </p:spPr>
        <p:txBody>
          <a:bodyPr/>
          <a:lstStyle>
            <a:lvl1pPr>
              <a:defRPr sz="3200"/>
            </a:lvl1pPr>
            <a:lvl2pPr marL="483325" indent="-209005">
              <a:defRPr sz="3200"/>
            </a:lvl2pPr>
            <a:lvl3pPr marL="792480" indent="-243840">
              <a:defRPr sz="3200"/>
            </a:lvl3pPr>
            <a:lvl4pPr marL="1115567" indent="-292608">
              <a:defRPr sz="3200"/>
            </a:lvl4pPr>
            <a:lvl5pPr marL="1389888" indent="-292608">
              <a:defRPr sz="32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body" sz="quarter" idx="13"/>
          </p:nvPr>
        </p:nvSpPr>
        <p:spPr>
          <a:xfrm>
            <a:off x="1143000" y="2834639"/>
            <a:ext cx="3931921" cy="3017522"/>
          </a:xfrm>
          <a:prstGeom prst="rect">
            <a:avLst/>
          </a:prstGeom>
        </p:spPr>
        <p:txBody>
          <a:bodyPr/>
          <a:lstStyle/>
          <a:p>
            <a:pPr marL="0" indent="0">
              <a:lnSpc>
                <a:spcPct val="100000"/>
              </a:lnSpc>
              <a:spcBef>
                <a:spcPts val="1000"/>
              </a:spcBef>
              <a:buClrTx/>
              <a:buSzTx/>
              <a:buFontTx/>
              <a:buNone/>
              <a:defRPr sz="1700"/>
            </a:pPr>
            <a:endParaRP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6" name="Shape 86"/>
          <p:cNvSpPr>
            <a:spLocks noGrp="1"/>
          </p:cNvSpPr>
          <p:nvPr>
            <p:ph type="title"/>
          </p:nvPr>
        </p:nvSpPr>
        <p:spPr>
          <a:xfrm>
            <a:off x="1143000" y="1097280"/>
            <a:ext cx="3931921" cy="1737361"/>
          </a:xfrm>
          <a:prstGeom prst="rect">
            <a:avLst/>
          </a:prstGeom>
        </p:spPr>
        <p:txBody>
          <a:bodyPr anchor="b"/>
          <a:lstStyle>
            <a:lvl1pPr>
              <a:defRPr sz="4000"/>
            </a:lvl1pPr>
          </a:lstStyle>
          <a:p>
            <a:r>
              <a:t>Title Text</a:t>
            </a:r>
          </a:p>
        </p:txBody>
      </p:sp>
      <p:sp>
        <p:nvSpPr>
          <p:cNvPr id="87" name="Shape 87"/>
          <p:cNvSpPr>
            <a:spLocks noGrp="1"/>
          </p:cNvSpPr>
          <p:nvPr>
            <p:ph type="pic" sz="half" idx="13"/>
          </p:nvPr>
        </p:nvSpPr>
        <p:spPr>
          <a:xfrm>
            <a:off x="5413247" y="1069847"/>
            <a:ext cx="6099049" cy="4800601"/>
          </a:xfrm>
          <a:prstGeom prst="rect">
            <a:avLst/>
          </a:prstGeom>
        </p:spPr>
        <p:txBody>
          <a:bodyPr lIns="91439" rIns="91439">
            <a:noAutofit/>
          </a:bodyPr>
          <a:lstStyle/>
          <a:p>
            <a:endParaRPr/>
          </a:p>
        </p:txBody>
      </p:sp>
      <p:sp>
        <p:nvSpPr>
          <p:cNvPr id="88" name="Shape 88"/>
          <p:cNvSpPr>
            <a:spLocks noGrp="1"/>
          </p:cNvSpPr>
          <p:nvPr>
            <p:ph type="body" sz="quarter" idx="1"/>
          </p:nvPr>
        </p:nvSpPr>
        <p:spPr>
          <a:xfrm>
            <a:off x="1143000" y="2834639"/>
            <a:ext cx="3931921" cy="2880361"/>
          </a:xfrm>
          <a:prstGeom prst="rect">
            <a:avLst/>
          </a:prstGeom>
        </p:spPr>
        <p:txBody>
          <a:bodyPr/>
          <a:lstStyle>
            <a:lvl1pPr marL="0" indent="0">
              <a:lnSpc>
                <a:spcPct val="100000"/>
              </a:lnSpc>
              <a:spcBef>
                <a:spcPts val="1000"/>
              </a:spcBef>
              <a:buClrTx/>
              <a:buSzTx/>
              <a:buFontTx/>
              <a:buNone/>
              <a:defRPr sz="1700"/>
            </a:lvl1pPr>
            <a:lvl2pPr marL="0" indent="457200">
              <a:lnSpc>
                <a:spcPct val="100000"/>
              </a:lnSpc>
              <a:spcBef>
                <a:spcPts val="1000"/>
              </a:spcBef>
              <a:buClrTx/>
              <a:buSzTx/>
              <a:buFontTx/>
              <a:buNone/>
              <a:defRPr sz="1700"/>
            </a:lvl2pPr>
            <a:lvl3pPr marL="0" indent="914400">
              <a:lnSpc>
                <a:spcPct val="100000"/>
              </a:lnSpc>
              <a:spcBef>
                <a:spcPts val="1000"/>
              </a:spcBef>
              <a:buClrTx/>
              <a:buSzTx/>
              <a:buFontTx/>
              <a:buNone/>
              <a:defRPr sz="1700"/>
            </a:lvl3pPr>
            <a:lvl4pPr marL="0" indent="1371600">
              <a:lnSpc>
                <a:spcPct val="100000"/>
              </a:lnSpc>
              <a:spcBef>
                <a:spcPts val="1000"/>
              </a:spcBef>
              <a:buClrTx/>
              <a:buSzTx/>
              <a:buFontTx/>
              <a:buNone/>
              <a:defRPr sz="1700"/>
            </a:lvl4pPr>
            <a:lvl5pPr marL="0" indent="1828800">
              <a:lnSpc>
                <a:spcPct val="100000"/>
              </a:lnSpc>
              <a:spcBef>
                <a:spcPts val="1000"/>
              </a:spcBef>
              <a:buClrTx/>
              <a:buSzTx/>
              <a:buFontTx/>
              <a:buNone/>
              <a:defRPr sz="1700"/>
            </a:lvl5pPr>
          </a:lstStyle>
          <a:p>
            <a:r>
              <a:t>Body Level One</a:t>
            </a:r>
          </a:p>
          <a:p>
            <a:pPr lvl="1"/>
            <a:r>
              <a:t>Body Level Two</a:t>
            </a:r>
          </a:p>
          <a:p>
            <a:pPr lvl="2"/>
            <a:r>
              <a:t>Body Level Three</a:t>
            </a:r>
          </a:p>
          <a:p>
            <a:pPr lvl="3"/>
            <a:r>
              <a:t>Body Level Four</a:t>
            </a:r>
          </a:p>
          <a:p>
            <a:pPr lvl="4"/>
            <a:r>
              <a:t>Body Level Five</a:t>
            </a:r>
          </a:p>
        </p:txBody>
      </p:sp>
      <p:sp>
        <p:nvSpPr>
          <p:cNvPr id="89" name="Shape 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hape 2"/>
          <p:cNvSpPr/>
          <p:nvPr/>
        </p:nvSpPr>
        <p:spPr>
          <a:xfrm>
            <a:off x="231139" y="243840"/>
            <a:ext cx="11724642" cy="6377940"/>
          </a:xfrm>
          <a:prstGeom prst="rect">
            <a:avLst/>
          </a:prstGeom>
          <a:solidFill>
            <a:srgbClr val="FFFFFF"/>
          </a:solidFill>
          <a:ln w="12700">
            <a:miter lim="400000"/>
          </a:ln>
        </p:spPr>
        <p:txBody>
          <a:bodyPr lIns="45719" rIns="45719"/>
          <a:lstStyle/>
          <a:p>
            <a:endParaRPr/>
          </a:p>
        </p:txBody>
      </p:sp>
      <p:sp>
        <p:nvSpPr>
          <p:cNvPr id="3" name="Shape 3"/>
          <p:cNvSpPr>
            <a:spLocks noGrp="1"/>
          </p:cNvSpPr>
          <p:nvPr>
            <p:ph type="title"/>
          </p:nvPr>
        </p:nvSpPr>
        <p:spPr>
          <a:xfrm>
            <a:off x="1143000" y="609600"/>
            <a:ext cx="9875520" cy="135636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4" name="Shape 4"/>
          <p:cNvSpPr>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0785010" y="6271770"/>
            <a:ext cx="250737" cy="269241"/>
          </a:xfrm>
          <a:prstGeom prst="rect">
            <a:avLst/>
          </a:prstGeom>
          <a:ln w="12700">
            <a:miter lim="400000"/>
          </a:ln>
        </p:spPr>
        <p:txBody>
          <a:bodyPr wrap="none" lIns="45719" rIns="45719" anchor="ctr">
            <a:spAutoFit/>
          </a:bodyPr>
          <a:lstStyle>
            <a:lvl1pPr algn="r">
              <a:defRPr sz="12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chemeClr val="accent1"/>
          </a:solidFill>
          <a:uFillTx/>
          <a:latin typeface="Corbel"/>
          <a:ea typeface="Corbel"/>
          <a:cs typeface="Corbel"/>
          <a:sym typeface="Corbel"/>
        </a:defRPr>
      </a:lvl9pPr>
    </p:titleStyle>
    <p:bodyStyle>
      <a:lvl1pPr marL="228600" marR="0" indent="-182879"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1pPr>
      <a:lvl2pPr marL="475487" marR="0" indent="-201167"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2pPr>
      <a:lvl3pPr marL="772159" marR="0" indent="-223520"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3pPr>
      <a:lvl4pPr marL="1074419" marR="0" indent="-251460"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4pPr>
      <a:lvl5pPr marL="1348740" marR="0" indent="-251460"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5pPr>
      <a:lvl6pPr marL="1685725" marR="0" indent="-314325"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6pPr>
      <a:lvl7pPr marL="1985724" marR="0" indent="-314325"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7pPr>
      <a:lvl8pPr marL="2285725" marR="0" indent="-314325"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8pPr>
      <a:lvl9pPr marL="2585724" marR="0" indent="-314325" algn="l" defTabSz="914400" rtl="0" latinLnBrk="0">
        <a:lnSpc>
          <a:spcPct val="90000"/>
        </a:lnSpc>
        <a:spcBef>
          <a:spcPts val="1400"/>
        </a:spcBef>
        <a:spcAft>
          <a:spcPts val="0"/>
        </a:spcAft>
        <a:buClr>
          <a:schemeClr val="accent1"/>
        </a:buClr>
        <a:buSzPct val="80000"/>
        <a:buFont typeface="Corbel"/>
        <a:buChar char="•"/>
        <a:tabLst/>
        <a:defRPr sz="2200" b="0" i="0" u="none" strike="noStrike" cap="none" spc="0" baseline="0">
          <a:ln>
            <a:noFill/>
          </a:ln>
          <a:solidFill>
            <a:schemeClr val="accent1"/>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nbcnews.com/nightly-news/top-14-most-walkable-u-s-cities-n1342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sz="6600" dirty="0" smtClean="0"/>
              <a:t>introduction</a:t>
            </a:r>
            <a:endParaRPr lang="en-US" sz="6600"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
        <p:nvSpPr>
          <p:cNvPr id="8" name="Subtitle 2"/>
          <p:cNvSpPr>
            <a:spLocks noGrp="1"/>
          </p:cNvSpPr>
          <p:nvPr>
            <p:ph type="subTitle" idx="1"/>
          </p:nvPr>
        </p:nvSpPr>
        <p:spPr>
          <a:xfrm>
            <a:off x="1709530" y="3869634"/>
            <a:ext cx="8767860" cy="1388165"/>
          </a:xfrm>
        </p:spPr>
        <p:txBody>
          <a:bodyPr>
            <a:normAutofit/>
          </a:bodyPr>
          <a:lstStyle/>
          <a:p>
            <a:endParaRPr lang="en-US" sz="2800" cap="small" dirty="0"/>
          </a:p>
        </p:txBody>
      </p:sp>
    </p:spTree>
    <p:extLst>
      <p:ext uri="{BB962C8B-B14F-4D97-AF65-F5344CB8AC3E}">
        <p14:creationId xmlns:p14="http://schemas.microsoft.com/office/powerpoint/2010/main" val="286371581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06109" y="1169837"/>
            <a:ext cx="6328798" cy="1244903"/>
          </a:xfrm>
        </p:spPr>
        <p:txBody>
          <a:bodyPr>
            <a:noAutofit/>
          </a:bodyPr>
          <a:lstStyle/>
          <a:p>
            <a:pPr lvl="0"/>
            <a:r>
              <a:rPr lang="en-US" sz="2400" dirty="0">
                <a:solidFill>
                  <a:schemeClr val="accent6">
                    <a:lumMod val="75000"/>
                  </a:schemeClr>
                </a:solidFill>
              </a:rPr>
              <a:t>Which of these is a community sustainability principle that can be applied to BOTH rural and urban communities?</a:t>
            </a:r>
          </a:p>
        </p:txBody>
      </p:sp>
      <p:sp>
        <p:nvSpPr>
          <p:cNvPr id="3" name="TPAnswers" title="Answer Text Shape"/>
          <p:cNvSpPr>
            <a:spLocks noGrp="1"/>
          </p:cNvSpPr>
          <p:nvPr>
            <p:ph type="body" idx="1"/>
            <p:custDataLst>
              <p:tags r:id="rId3"/>
            </p:custDataLst>
          </p:nvPr>
        </p:nvSpPr>
        <p:spPr>
          <a:xfrm>
            <a:off x="458864" y="2535912"/>
            <a:ext cx="5256136" cy="4038600"/>
          </a:xfrm>
        </p:spPr>
        <p:txBody>
          <a:bodyPr>
            <a:normAutofit lnSpcReduction="10000"/>
          </a:bodyPr>
          <a:lstStyle/>
          <a:p>
            <a:pPr marL="788670" indent="-742950">
              <a:buFont typeface="Corbel" pitchFamily="34" charset="0"/>
              <a:buAutoNum type="alphaUcPeriod"/>
            </a:pPr>
            <a:r>
              <a:rPr lang="en-US" sz="2800" dirty="0" smtClean="0">
                <a:solidFill>
                  <a:schemeClr val="accent6">
                    <a:lumMod val="75000"/>
                  </a:schemeClr>
                </a:solidFill>
              </a:rPr>
              <a:t>Preserve natural spaces.</a:t>
            </a:r>
          </a:p>
          <a:p>
            <a:pPr marL="788670" indent="-742950">
              <a:buFont typeface="Corbel" pitchFamily="34" charset="0"/>
              <a:buAutoNum type="alphaUcPeriod"/>
            </a:pPr>
            <a:r>
              <a:rPr lang="en-US" sz="2800" dirty="0" smtClean="0">
                <a:solidFill>
                  <a:schemeClr val="accent6">
                    <a:lumMod val="75000"/>
                  </a:schemeClr>
                </a:solidFill>
              </a:rPr>
              <a:t>Build compact neighborhoods.</a:t>
            </a:r>
          </a:p>
          <a:p>
            <a:pPr marL="788670" indent="-742950">
              <a:buFont typeface="Corbel" pitchFamily="34" charset="0"/>
              <a:buAutoNum type="alphaUcPeriod"/>
            </a:pPr>
            <a:r>
              <a:rPr lang="en-US" sz="2800" dirty="0" smtClean="0">
                <a:solidFill>
                  <a:schemeClr val="accent6">
                    <a:lumMod val="75000"/>
                  </a:schemeClr>
                </a:solidFill>
              </a:rPr>
              <a:t>Encourage stakeholder and community involvement in decision making.</a:t>
            </a:r>
          </a:p>
          <a:p>
            <a:pPr marL="788670" indent="-742950">
              <a:buFont typeface="Corbel" pitchFamily="34" charset="0"/>
              <a:buAutoNum type="alphaUcPeriod"/>
            </a:pPr>
            <a:r>
              <a:rPr lang="en-US" sz="2800" dirty="0" smtClean="0">
                <a:solidFill>
                  <a:schemeClr val="accent6">
                    <a:lumMod val="75000"/>
                  </a:schemeClr>
                </a:solidFill>
              </a:rPr>
              <a:t>Provide a range of transportation options.</a:t>
            </a:r>
          </a:p>
          <a:p>
            <a:pPr marL="788670" indent="-742950">
              <a:buFont typeface="Corbel" pitchFamily="34" charset="0"/>
              <a:buAutoNum type="alphaUcPeriod"/>
            </a:pPr>
            <a:r>
              <a:rPr lang="en-US" sz="2800" dirty="0" smtClean="0">
                <a:solidFill>
                  <a:schemeClr val="accent6">
                    <a:lumMod val="75000"/>
                  </a:schemeClr>
                </a:solidFill>
              </a:rPr>
              <a:t>All the above.</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469699" y="585906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2969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nvSpPr>
        <p:spPr>
          <a:xfrm>
            <a:off x="3707208" y="694263"/>
            <a:ext cx="12559488" cy="9269136"/>
          </a:xfrm>
          <a:prstGeom prst="rect">
            <a:avLst/>
          </a:prstGeom>
          <a:blipFill>
            <a:blip r:embed="rId2">
              <a:alphaModFix amt="20000"/>
            </a:blip>
            <a:stretch>
              <a:fillRect/>
            </a:stretch>
          </a:blipFill>
          <a:ln w="12700">
            <a:miter lim="400000"/>
          </a:ln>
        </p:spPr>
        <p:txBody>
          <a:bodyPr lIns="45719" rIns="45719" anchor="ctr"/>
          <a:lstStyle/>
          <a:p>
            <a:pPr algn="ctr">
              <a:defRPr>
                <a:solidFill>
                  <a:srgbClr val="FFFFFF"/>
                </a:solidFill>
              </a:defRPr>
            </a:pPr>
            <a:endParaRPr/>
          </a:p>
        </p:txBody>
      </p:sp>
      <p:sp>
        <p:nvSpPr>
          <p:cNvPr id="133" name="Shape 133"/>
          <p:cNvSpPr>
            <a:spLocks noGrp="1"/>
          </p:cNvSpPr>
          <p:nvPr>
            <p:ph type="title"/>
          </p:nvPr>
        </p:nvSpPr>
        <p:spPr>
          <a:xfrm>
            <a:off x="235781" y="-68241"/>
            <a:ext cx="9875522" cy="1356362"/>
          </a:xfrm>
          <a:prstGeom prst="rect">
            <a:avLst/>
          </a:prstGeom>
        </p:spPr>
        <p:txBody>
          <a:bodyPr/>
          <a:lstStyle>
            <a:lvl1pPr>
              <a:defRPr sz="7200" cap="small"/>
            </a:lvl1pPr>
          </a:lstStyle>
          <a:p>
            <a:r>
              <a:t>1. mixed land use</a:t>
            </a:r>
          </a:p>
        </p:txBody>
      </p:sp>
      <p:sp>
        <p:nvSpPr>
          <p:cNvPr id="134" name="Shape 134"/>
          <p:cNvSpPr/>
          <p:nvPr/>
        </p:nvSpPr>
        <p:spPr>
          <a:xfrm>
            <a:off x="114299" y="7287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
        <p:nvSpPr>
          <p:cNvPr id="135" name="Shape 135"/>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
        <p:nvSpPr>
          <p:cNvPr id="136" name="Shape 136"/>
          <p:cNvSpPr>
            <a:spLocks noGrp="1"/>
          </p:cNvSpPr>
          <p:nvPr>
            <p:ph type="body" idx="1"/>
          </p:nvPr>
        </p:nvSpPr>
        <p:spPr>
          <a:xfrm>
            <a:off x="312365" y="4314782"/>
            <a:ext cx="9068738" cy="2140764"/>
          </a:xfrm>
          <a:prstGeom prst="rect">
            <a:avLst/>
          </a:prstGeom>
        </p:spPr>
        <p:txBody>
          <a:bodyPr>
            <a:normAutofit fontScale="92500" lnSpcReduction="20000"/>
          </a:bodyPr>
          <a:lstStyle/>
          <a:p>
            <a:pPr marL="571500" indent="-342900" defTabSz="457200">
              <a:lnSpc>
                <a:spcPct val="107916"/>
              </a:lnSpc>
              <a:spcBef>
                <a:spcPts val="800"/>
              </a:spcBef>
              <a:buClr>
                <a:schemeClr val="bg1"/>
              </a:buClr>
              <a:buSzPct val="100000"/>
              <a:defRPr sz="2300">
                <a:solidFill>
                  <a:srgbClr val="535353"/>
                </a:solidFill>
                <a:uFill>
                  <a:solidFill>
                    <a:srgbClr val="000000"/>
                  </a:solidFill>
                </a:uFill>
              </a:defRPr>
            </a:pPr>
            <a:r>
              <a:rPr dirty="0">
                <a:solidFill>
                  <a:schemeClr val="accent6">
                    <a:lumMod val="75000"/>
                  </a:schemeClr>
                </a:solidFill>
              </a:rPr>
              <a:t>Involves planning to ensure that homes, shops, and recreation are located within </a:t>
            </a:r>
            <a:r>
              <a:rPr b="1" dirty="0">
                <a:solidFill>
                  <a:schemeClr val="bg1"/>
                </a:solidFill>
              </a:rPr>
              <a:t>close proximity</a:t>
            </a:r>
            <a:r>
              <a:rPr dirty="0">
                <a:solidFill>
                  <a:schemeClr val="accent6">
                    <a:lumMod val="75000"/>
                  </a:schemeClr>
                </a:solidFill>
              </a:rPr>
              <a:t> to each other. This increases community sustainability by:</a:t>
            </a:r>
          </a:p>
          <a:p>
            <a:pPr marL="914400" lvl="1" indent="-228600" defTabSz="457200">
              <a:lnSpc>
                <a:spcPct val="107916"/>
              </a:lnSpc>
              <a:spcBef>
                <a:spcPts val="800"/>
              </a:spcBef>
              <a:buClr>
                <a:schemeClr val="bg1"/>
              </a:buClr>
              <a:buSzPct val="100000"/>
              <a:buFont typeface="Courier New"/>
              <a:buChar char="o"/>
              <a:defRPr sz="2300">
                <a:solidFill>
                  <a:srgbClr val="535353"/>
                </a:solidFill>
                <a:uFill>
                  <a:solidFill>
                    <a:srgbClr val="000000"/>
                  </a:solidFill>
                </a:uFill>
              </a:defRPr>
            </a:pPr>
            <a:r>
              <a:rPr dirty="0">
                <a:solidFill>
                  <a:schemeClr val="accent6">
                    <a:lumMod val="75000"/>
                  </a:schemeClr>
                </a:solidFill>
              </a:rPr>
              <a:t>Making it easier to combine </a:t>
            </a:r>
            <a:r>
              <a:rPr dirty="0" smtClean="0">
                <a:solidFill>
                  <a:schemeClr val="accent6">
                    <a:lumMod val="75000"/>
                  </a:schemeClr>
                </a:solidFill>
              </a:rPr>
              <a:t>trips</a:t>
            </a:r>
            <a:r>
              <a:rPr lang="en-US" dirty="0" smtClean="0">
                <a:solidFill>
                  <a:schemeClr val="accent6">
                    <a:lumMod val="75000"/>
                  </a:schemeClr>
                </a:solidFill>
              </a:rPr>
              <a:t>.</a:t>
            </a:r>
            <a:endParaRPr dirty="0">
              <a:solidFill>
                <a:schemeClr val="accent6">
                  <a:lumMod val="75000"/>
                </a:schemeClr>
              </a:solidFill>
            </a:endParaRPr>
          </a:p>
          <a:p>
            <a:pPr marL="914400" lvl="1" indent="-228600" defTabSz="457200">
              <a:lnSpc>
                <a:spcPct val="107916"/>
              </a:lnSpc>
              <a:spcBef>
                <a:spcPts val="800"/>
              </a:spcBef>
              <a:buClr>
                <a:schemeClr val="bg1"/>
              </a:buClr>
              <a:buSzPct val="100000"/>
              <a:buFont typeface="Courier New"/>
              <a:buChar char="o"/>
              <a:defRPr sz="2300">
                <a:solidFill>
                  <a:srgbClr val="535353"/>
                </a:solidFill>
                <a:uFill>
                  <a:solidFill>
                    <a:srgbClr val="000000"/>
                  </a:solidFill>
                </a:uFill>
              </a:defRPr>
            </a:pPr>
            <a:r>
              <a:rPr dirty="0">
                <a:solidFill>
                  <a:schemeClr val="accent6">
                    <a:lumMod val="75000"/>
                  </a:schemeClr>
                </a:solidFill>
              </a:rPr>
              <a:t>Makes mass transit more </a:t>
            </a:r>
            <a:r>
              <a:rPr dirty="0" smtClean="0">
                <a:solidFill>
                  <a:schemeClr val="accent6">
                    <a:lumMod val="75000"/>
                  </a:schemeClr>
                </a:solidFill>
              </a:rPr>
              <a:t>efficient</a:t>
            </a:r>
            <a:r>
              <a:rPr lang="en-US" dirty="0" smtClean="0">
                <a:solidFill>
                  <a:schemeClr val="accent6">
                    <a:lumMod val="75000"/>
                  </a:schemeClr>
                </a:solidFill>
              </a:rPr>
              <a:t>.</a:t>
            </a:r>
            <a:endParaRPr dirty="0">
              <a:solidFill>
                <a:schemeClr val="accent6">
                  <a:lumMod val="75000"/>
                </a:schemeClr>
              </a:solidFill>
            </a:endParaRPr>
          </a:p>
          <a:p>
            <a:pPr marL="914400" lvl="1" indent="-228600" defTabSz="457200">
              <a:lnSpc>
                <a:spcPct val="107916"/>
              </a:lnSpc>
              <a:spcBef>
                <a:spcPts val="800"/>
              </a:spcBef>
              <a:buClr>
                <a:schemeClr val="bg1"/>
              </a:buClr>
              <a:buSzPct val="100000"/>
              <a:buFont typeface="Courier New"/>
              <a:buChar char="o"/>
              <a:defRPr sz="2300">
                <a:solidFill>
                  <a:srgbClr val="535353"/>
                </a:solidFill>
                <a:uFill>
                  <a:solidFill>
                    <a:srgbClr val="000000"/>
                  </a:solidFill>
                </a:uFill>
              </a:defRPr>
            </a:pPr>
            <a:r>
              <a:rPr dirty="0">
                <a:solidFill>
                  <a:schemeClr val="accent6">
                    <a:lumMod val="75000"/>
                  </a:schemeClr>
                </a:solidFill>
              </a:rPr>
              <a:t>Creates a better quality of life for community </a:t>
            </a:r>
            <a:r>
              <a:rPr dirty="0" smtClean="0">
                <a:solidFill>
                  <a:schemeClr val="accent6">
                    <a:lumMod val="75000"/>
                  </a:schemeClr>
                </a:solidFill>
              </a:rPr>
              <a:t>members</a:t>
            </a:r>
            <a:r>
              <a:rPr lang="en-US" dirty="0" smtClean="0">
                <a:solidFill>
                  <a:schemeClr val="accent6">
                    <a:lumMod val="75000"/>
                  </a:schemeClr>
                </a:solidFill>
              </a:rPr>
              <a:t>.</a:t>
            </a:r>
            <a:endParaRPr dirty="0">
              <a:solidFill>
                <a:schemeClr val="accent6">
                  <a:lumMod val="75000"/>
                </a:schemeClr>
              </a:solidFill>
            </a:endParaRPr>
          </a:p>
        </p:txBody>
      </p:sp>
      <p:pic>
        <p:nvPicPr>
          <p:cNvPr id="137" name="Santana-Row-2014-SB-Architects-01.jpg"/>
          <p:cNvPicPr>
            <a:picLocks noChangeAspect="1"/>
          </p:cNvPicPr>
          <p:nvPr/>
        </p:nvPicPr>
        <p:blipFill>
          <a:blip r:embed="rId3">
            <a:extLst/>
          </a:blip>
          <a:stretch>
            <a:fillRect/>
          </a:stretch>
        </p:blipFill>
        <p:spPr>
          <a:xfrm>
            <a:off x="534251" y="1195692"/>
            <a:ext cx="8846851" cy="2902875"/>
          </a:xfrm>
          <a:prstGeom prst="rect">
            <a:avLst/>
          </a:prstGeom>
          <a:ln w="3175">
            <a:solidFill>
              <a:schemeClr val="tx1"/>
            </a:solidFill>
            <a:miter lim="400000"/>
          </a:ln>
        </p:spPr>
      </p:pic>
      <p:sp>
        <p:nvSpPr>
          <p:cNvPr id="2" name="TextBox 1"/>
          <p:cNvSpPr txBox="1"/>
          <p:nvPr/>
        </p:nvSpPr>
        <p:spPr>
          <a:xfrm>
            <a:off x="9511522" y="3328679"/>
            <a:ext cx="229243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1" u="none" strike="noStrike" cap="none" spc="0" normalizeH="0" baseline="0" dirty="0" smtClean="0">
                <a:ln>
                  <a:noFill/>
                </a:ln>
                <a:solidFill>
                  <a:schemeClr val="accent6">
                    <a:lumMod val="75000"/>
                  </a:schemeClr>
                </a:solidFill>
                <a:effectLst/>
                <a:uFillTx/>
                <a:latin typeface="Corbel"/>
                <a:ea typeface="Corbel"/>
                <a:cs typeface="Corbel"/>
                <a:sym typeface="Corbel"/>
              </a:rPr>
              <a:t>Santana</a:t>
            </a:r>
            <a:r>
              <a:rPr kumimoji="0" lang="en-US" sz="1600" b="0" i="1" u="none" strike="noStrike" cap="none" spc="0" normalizeH="0" dirty="0" smtClean="0">
                <a:ln>
                  <a:noFill/>
                </a:ln>
                <a:solidFill>
                  <a:schemeClr val="accent6">
                    <a:lumMod val="75000"/>
                  </a:schemeClr>
                </a:solidFill>
                <a:effectLst/>
                <a:uFillTx/>
                <a:latin typeface="Corbel"/>
                <a:ea typeface="Corbel"/>
                <a:cs typeface="Corbel"/>
                <a:sym typeface="Corbel"/>
              </a:rPr>
              <a:t> Row in San Jose is a great example of a mixed-use neighborhood</a:t>
            </a:r>
            <a:r>
              <a:rPr kumimoji="0" lang="en-US" sz="1600" b="0" i="1" u="none" strike="noStrike" cap="none" spc="0" normalizeH="0" dirty="0" smtClean="0">
                <a:ln>
                  <a:noFill/>
                </a:ln>
                <a:solidFill>
                  <a:srgbClr val="000000"/>
                </a:solidFill>
                <a:effectLst/>
                <a:uFillTx/>
                <a:latin typeface="Corbel"/>
                <a:ea typeface="Corbel"/>
                <a:cs typeface="Corbel"/>
                <a:sym typeface="Corbel"/>
              </a:rPr>
              <a:t>.</a:t>
            </a:r>
            <a:endParaRPr kumimoji="0" lang="en-US" sz="1600" b="0" i="1" u="none" strike="noStrike" cap="none" spc="0" normalizeH="0" baseline="0" dirty="0">
              <a:ln>
                <a:noFill/>
              </a:ln>
              <a:solidFill>
                <a:srgbClr val="000000"/>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40" name="Shape 140"/>
          <p:cNvSpPr>
            <a:spLocks noGrp="1"/>
          </p:cNvSpPr>
          <p:nvPr>
            <p:ph type="body" sz="half" idx="1"/>
          </p:nvPr>
        </p:nvSpPr>
        <p:spPr>
          <a:xfrm>
            <a:off x="5829302" y="1515667"/>
            <a:ext cx="6000749" cy="4871513"/>
          </a:xfrm>
          <a:prstGeom prst="rect">
            <a:avLst/>
          </a:prstGeom>
        </p:spPr>
        <p:txBody>
          <a:bodyPr>
            <a:normAutofit/>
          </a:bodyPr>
          <a:lstStyle/>
          <a:p>
            <a:pPr marL="685800" lvl="1" indent="0" defTabSz="457200">
              <a:lnSpc>
                <a:spcPct val="107916"/>
              </a:lnSpc>
              <a:spcBef>
                <a:spcPts val="800"/>
              </a:spcBef>
              <a:buClrTx/>
              <a:buSzPct val="100000"/>
              <a:buNone/>
              <a:defRPr sz="2100">
                <a:solidFill>
                  <a:srgbClr val="000000"/>
                </a:solidFill>
                <a:uFill>
                  <a:solidFill>
                    <a:srgbClr val="000000"/>
                  </a:solidFill>
                </a:uFill>
              </a:defRPr>
            </a:pPr>
            <a:r>
              <a:rPr sz="2800" dirty="0">
                <a:solidFill>
                  <a:schemeClr val="accent6">
                    <a:lumMod val="75000"/>
                  </a:schemeClr>
                </a:solidFill>
              </a:rPr>
              <a:t>Reducing the footprint of </a:t>
            </a:r>
            <a:r>
              <a:rPr lang="en-US" sz="2800" dirty="0" smtClean="0">
                <a:solidFill>
                  <a:schemeClr val="accent6">
                    <a:lumMod val="75000"/>
                  </a:schemeClr>
                </a:solidFill>
              </a:rPr>
              <a:t/>
            </a:r>
            <a:br>
              <a:rPr lang="en-US" sz="2800" dirty="0" smtClean="0">
                <a:solidFill>
                  <a:schemeClr val="accent6">
                    <a:lumMod val="75000"/>
                  </a:schemeClr>
                </a:solidFill>
              </a:rPr>
            </a:br>
            <a:r>
              <a:rPr sz="2800" dirty="0" smtClean="0">
                <a:solidFill>
                  <a:schemeClr val="accent6">
                    <a:lumMod val="75000"/>
                  </a:schemeClr>
                </a:solidFill>
              </a:rPr>
              <a:t>new construction</a:t>
            </a:r>
            <a:r>
              <a:rPr lang="en-US" sz="2800" dirty="0" smtClean="0">
                <a:solidFill>
                  <a:schemeClr val="accent6">
                    <a:lumMod val="75000"/>
                  </a:schemeClr>
                </a:solidFill>
              </a:rPr>
              <a:t>:</a:t>
            </a:r>
            <a:endParaRPr sz="2800" dirty="0">
              <a:solidFill>
                <a:schemeClr val="accent6">
                  <a:lumMod val="75000"/>
                </a:schemeClr>
              </a:solidFill>
            </a:endParaRPr>
          </a:p>
          <a:p>
            <a:pPr marL="1600200" lvl="2" indent="-457200" defTabSz="457200">
              <a:lnSpc>
                <a:spcPct val="107916"/>
              </a:lnSpc>
              <a:spcBef>
                <a:spcPts val="800"/>
              </a:spcBef>
              <a:buClr>
                <a:schemeClr val="bg1"/>
              </a:buClr>
              <a:buSzPct val="100000"/>
              <a:defRPr sz="2100">
                <a:solidFill>
                  <a:srgbClr val="000000"/>
                </a:solidFill>
                <a:uFill>
                  <a:solidFill>
                    <a:srgbClr val="000000"/>
                  </a:solidFill>
                </a:uFill>
              </a:defRPr>
            </a:pPr>
            <a:r>
              <a:rPr lang="en-US" sz="2800" dirty="0" smtClean="0">
                <a:solidFill>
                  <a:schemeClr val="accent6">
                    <a:lumMod val="75000"/>
                  </a:schemeClr>
                </a:solidFill>
              </a:rPr>
              <a:t>P</a:t>
            </a:r>
            <a:r>
              <a:rPr sz="2800" dirty="0" smtClean="0">
                <a:solidFill>
                  <a:schemeClr val="accent6">
                    <a:lumMod val="75000"/>
                  </a:schemeClr>
                </a:solidFill>
              </a:rPr>
              <a:t>reserves </a:t>
            </a:r>
            <a:r>
              <a:rPr sz="2800" dirty="0">
                <a:solidFill>
                  <a:schemeClr val="accent6">
                    <a:lumMod val="75000"/>
                  </a:schemeClr>
                </a:solidFill>
              </a:rPr>
              <a:t>natural </a:t>
            </a:r>
            <a:r>
              <a:rPr sz="2800" dirty="0" smtClean="0">
                <a:solidFill>
                  <a:schemeClr val="accent6">
                    <a:lumMod val="75000"/>
                  </a:schemeClr>
                </a:solidFill>
              </a:rPr>
              <a:t>areas</a:t>
            </a:r>
            <a:r>
              <a:rPr lang="en-US" sz="2800" dirty="0" smtClean="0">
                <a:solidFill>
                  <a:schemeClr val="accent6">
                    <a:lumMod val="75000"/>
                  </a:schemeClr>
                </a:solidFill>
              </a:rPr>
              <a:t>.</a:t>
            </a:r>
            <a:endParaRPr sz="2800" dirty="0">
              <a:solidFill>
                <a:schemeClr val="accent6">
                  <a:lumMod val="75000"/>
                </a:schemeClr>
              </a:solidFill>
            </a:endParaRPr>
          </a:p>
          <a:p>
            <a:pPr marL="1600200" lvl="2" indent="-457200" defTabSz="457200">
              <a:lnSpc>
                <a:spcPct val="107916"/>
              </a:lnSpc>
              <a:spcBef>
                <a:spcPts val="800"/>
              </a:spcBef>
              <a:buClr>
                <a:schemeClr val="bg1"/>
              </a:buClr>
              <a:buSzPct val="100000"/>
              <a:defRPr sz="2100">
                <a:solidFill>
                  <a:srgbClr val="000000"/>
                </a:solidFill>
                <a:uFill>
                  <a:solidFill>
                    <a:srgbClr val="000000"/>
                  </a:solidFill>
                </a:uFill>
              </a:defRPr>
            </a:pPr>
            <a:r>
              <a:rPr lang="en-US" sz="2800" dirty="0" smtClean="0">
                <a:solidFill>
                  <a:schemeClr val="accent6">
                    <a:lumMod val="75000"/>
                  </a:schemeClr>
                </a:solidFill>
              </a:rPr>
              <a:t>K</a:t>
            </a:r>
            <a:r>
              <a:rPr sz="2800" dirty="0" smtClean="0">
                <a:solidFill>
                  <a:schemeClr val="accent6">
                    <a:lumMod val="75000"/>
                  </a:schemeClr>
                </a:solidFill>
              </a:rPr>
              <a:t>eeps </a:t>
            </a:r>
            <a:r>
              <a:rPr sz="2800" dirty="0">
                <a:solidFill>
                  <a:schemeClr val="accent6">
                    <a:lumMod val="75000"/>
                  </a:schemeClr>
                </a:solidFill>
              </a:rPr>
              <a:t>homes close to </a:t>
            </a:r>
            <a:r>
              <a:rPr sz="2800" dirty="0" smtClean="0">
                <a:solidFill>
                  <a:schemeClr val="accent6">
                    <a:lumMod val="75000"/>
                  </a:schemeClr>
                </a:solidFill>
              </a:rPr>
              <a:t>jobs</a:t>
            </a:r>
            <a:r>
              <a:rPr lang="en-US" sz="2800" dirty="0" smtClean="0">
                <a:solidFill>
                  <a:schemeClr val="accent6">
                    <a:lumMod val="75000"/>
                  </a:schemeClr>
                </a:solidFill>
              </a:rPr>
              <a:t>.</a:t>
            </a:r>
            <a:endParaRPr sz="2800" dirty="0">
              <a:solidFill>
                <a:schemeClr val="accent6">
                  <a:lumMod val="75000"/>
                </a:schemeClr>
              </a:solidFill>
            </a:endParaRPr>
          </a:p>
          <a:p>
            <a:pPr marL="1600200" lvl="2" indent="-457200" defTabSz="457200">
              <a:lnSpc>
                <a:spcPct val="107916"/>
              </a:lnSpc>
              <a:spcBef>
                <a:spcPts val="800"/>
              </a:spcBef>
              <a:buClr>
                <a:schemeClr val="bg1"/>
              </a:buClr>
              <a:buSzPct val="100000"/>
              <a:defRPr sz="2100">
                <a:solidFill>
                  <a:srgbClr val="000000"/>
                </a:solidFill>
                <a:uFill>
                  <a:solidFill>
                    <a:srgbClr val="000000"/>
                  </a:solidFill>
                </a:uFill>
              </a:defRPr>
            </a:pPr>
            <a:r>
              <a:rPr lang="en-US" sz="2800" dirty="0" smtClean="0">
                <a:solidFill>
                  <a:schemeClr val="accent6">
                    <a:lumMod val="75000"/>
                  </a:schemeClr>
                </a:solidFill>
              </a:rPr>
              <a:t>A</a:t>
            </a:r>
            <a:r>
              <a:rPr sz="2800" dirty="0" smtClean="0">
                <a:solidFill>
                  <a:schemeClr val="accent6">
                    <a:lumMod val="75000"/>
                  </a:schemeClr>
                </a:solidFill>
              </a:rPr>
              <a:t>llows </a:t>
            </a:r>
            <a:r>
              <a:rPr sz="2800" dirty="0">
                <a:solidFill>
                  <a:schemeClr val="accent6">
                    <a:lumMod val="75000"/>
                  </a:schemeClr>
                </a:solidFill>
              </a:rPr>
              <a:t>local governments to save money on </a:t>
            </a:r>
            <a:r>
              <a:rPr sz="2800" dirty="0" smtClean="0">
                <a:solidFill>
                  <a:schemeClr val="accent6">
                    <a:lumMod val="75000"/>
                  </a:schemeClr>
                </a:solidFill>
              </a:rPr>
              <a:t>water</a:t>
            </a:r>
            <a:r>
              <a:rPr sz="2800" dirty="0">
                <a:solidFill>
                  <a:schemeClr val="accent6">
                    <a:lumMod val="75000"/>
                  </a:schemeClr>
                </a:solidFill>
              </a:rPr>
              <a:t>, sewer, electric, transportation, and </a:t>
            </a:r>
            <a:r>
              <a:rPr lang="en-US" sz="2800" dirty="0" smtClean="0">
                <a:solidFill>
                  <a:schemeClr val="accent6">
                    <a:lumMod val="75000"/>
                  </a:schemeClr>
                </a:solidFill>
              </a:rPr>
              <a:t/>
            </a:r>
            <a:br>
              <a:rPr lang="en-US" sz="2800" dirty="0" smtClean="0">
                <a:solidFill>
                  <a:schemeClr val="accent6">
                    <a:lumMod val="75000"/>
                  </a:schemeClr>
                </a:solidFill>
              </a:rPr>
            </a:br>
            <a:r>
              <a:rPr sz="2800" dirty="0" smtClean="0">
                <a:solidFill>
                  <a:schemeClr val="accent6">
                    <a:lumMod val="75000"/>
                  </a:schemeClr>
                </a:solidFill>
              </a:rPr>
              <a:t>other services</a:t>
            </a:r>
            <a:r>
              <a:rPr lang="en-US" sz="2800" dirty="0" smtClean="0">
                <a:solidFill>
                  <a:schemeClr val="accent6">
                    <a:lumMod val="75000"/>
                  </a:schemeClr>
                </a:solidFill>
              </a:rPr>
              <a:t>.</a:t>
            </a:r>
            <a:endParaRPr sz="2800" dirty="0">
              <a:solidFill>
                <a:schemeClr val="accent6">
                  <a:lumMod val="75000"/>
                </a:schemeClr>
              </a:solidFill>
            </a:endParaRPr>
          </a:p>
        </p:txBody>
      </p:sp>
      <p:sp>
        <p:nvSpPr>
          <p:cNvPr id="141" name="Shape 141"/>
          <p:cNvSpPr>
            <a:spLocks noGrp="1"/>
          </p:cNvSpPr>
          <p:nvPr>
            <p:ph type="title"/>
          </p:nvPr>
        </p:nvSpPr>
        <p:spPr>
          <a:xfrm>
            <a:off x="228599" y="-78379"/>
            <a:ext cx="9875522" cy="1356362"/>
          </a:xfrm>
          <a:prstGeom prst="rect">
            <a:avLst/>
          </a:prstGeom>
        </p:spPr>
        <p:txBody>
          <a:bodyPr/>
          <a:lstStyle>
            <a:lvl1pPr>
              <a:defRPr sz="7200" cap="small"/>
            </a:lvl1pPr>
          </a:lstStyle>
          <a:p>
            <a:r>
              <a:rPr dirty="0"/>
              <a:t>2. compact design</a:t>
            </a:r>
          </a:p>
        </p:txBody>
      </p:sp>
      <p:sp>
        <p:nvSpPr>
          <p:cNvPr id="142" name="Shape 142"/>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144" name="compact-cities-tianjin-4-644x481.jpg"/>
          <p:cNvPicPr>
            <a:picLocks noChangeAspect="1"/>
          </p:cNvPicPr>
          <p:nvPr/>
        </p:nvPicPr>
        <p:blipFill>
          <a:blip r:embed="rId3">
            <a:extLst/>
          </a:blip>
          <a:stretch>
            <a:fillRect/>
          </a:stretch>
        </p:blipFill>
        <p:spPr>
          <a:xfrm>
            <a:off x="550347" y="1603915"/>
            <a:ext cx="5781564" cy="4318218"/>
          </a:xfrm>
          <a:prstGeom prst="rect">
            <a:avLst/>
          </a:prstGeom>
          <a:ln w="3175">
            <a:solidFill>
              <a:schemeClr val="tx1"/>
            </a:solidFill>
            <a:miter lim="400000"/>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47" name="Shape 147"/>
          <p:cNvSpPr>
            <a:spLocks noGrp="1"/>
          </p:cNvSpPr>
          <p:nvPr>
            <p:ph type="body" idx="1"/>
          </p:nvPr>
        </p:nvSpPr>
        <p:spPr>
          <a:xfrm>
            <a:off x="-86265" y="1340708"/>
            <a:ext cx="7781027" cy="4904815"/>
          </a:xfrm>
          <a:prstGeom prst="rect">
            <a:avLst/>
          </a:prstGeom>
        </p:spPr>
        <p:txBody>
          <a:bodyPr>
            <a:noAutofit/>
          </a:bodyPr>
          <a:lstStyle/>
          <a:p>
            <a:pPr marL="1143000" lvl="1" indent="-457200" defTabSz="457200">
              <a:lnSpc>
                <a:spcPct val="107916"/>
              </a:lnSpc>
              <a:spcBef>
                <a:spcPts val="800"/>
              </a:spcBef>
              <a:buClr>
                <a:schemeClr val="bg1"/>
              </a:buClr>
              <a:buSzPct val="100000"/>
              <a:defRPr>
                <a:solidFill>
                  <a:srgbClr val="000000"/>
                </a:solidFill>
                <a:uFill>
                  <a:solidFill>
                    <a:srgbClr val="000000"/>
                  </a:solidFill>
                </a:uFill>
              </a:defRPr>
            </a:pPr>
            <a:r>
              <a:rPr sz="3000" dirty="0">
                <a:solidFill>
                  <a:schemeClr val="accent6">
                    <a:lumMod val="75000"/>
                  </a:schemeClr>
                </a:solidFill>
              </a:rPr>
              <a:t>Providing a variety of housing options with different price points attracts diversity and encourages </a:t>
            </a:r>
            <a:r>
              <a:rPr sz="3000" b="1" dirty="0">
                <a:solidFill>
                  <a:schemeClr val="bg1"/>
                </a:solidFill>
              </a:rPr>
              <a:t>equitable distribution</a:t>
            </a:r>
            <a:r>
              <a:rPr sz="3000" dirty="0">
                <a:solidFill>
                  <a:schemeClr val="accent6">
                    <a:lumMod val="75000"/>
                  </a:schemeClr>
                </a:solidFill>
              </a:rPr>
              <a:t> of households (as opposed to grouping income levels in the </a:t>
            </a:r>
            <a:r>
              <a:rPr lang="en-US" sz="3000" dirty="0" smtClean="0">
                <a:solidFill>
                  <a:schemeClr val="accent6">
                    <a:lumMod val="75000"/>
                  </a:schemeClr>
                </a:solidFill>
              </a:rPr>
              <a:t/>
            </a:r>
            <a:br>
              <a:rPr lang="en-US" sz="3000" dirty="0" smtClean="0">
                <a:solidFill>
                  <a:schemeClr val="accent6">
                    <a:lumMod val="75000"/>
                  </a:schemeClr>
                </a:solidFill>
              </a:rPr>
            </a:br>
            <a:r>
              <a:rPr sz="3000" dirty="0" smtClean="0">
                <a:solidFill>
                  <a:schemeClr val="accent6">
                    <a:lumMod val="75000"/>
                  </a:schemeClr>
                </a:solidFill>
              </a:rPr>
              <a:t>same </a:t>
            </a:r>
            <a:r>
              <a:rPr sz="3000" dirty="0">
                <a:solidFill>
                  <a:schemeClr val="accent6">
                    <a:lumMod val="75000"/>
                  </a:schemeClr>
                </a:solidFill>
              </a:rPr>
              <a:t>areas</a:t>
            </a:r>
            <a:r>
              <a:rPr sz="3000" dirty="0" smtClean="0">
                <a:solidFill>
                  <a:schemeClr val="accent6">
                    <a:lumMod val="75000"/>
                  </a:schemeClr>
                </a:solidFill>
              </a:rPr>
              <a:t>)</a:t>
            </a:r>
            <a:r>
              <a:rPr lang="en-US" sz="3000" dirty="0" smtClean="0">
                <a:solidFill>
                  <a:schemeClr val="accent6">
                    <a:lumMod val="75000"/>
                  </a:schemeClr>
                </a:solidFill>
              </a:rPr>
              <a:t>.</a:t>
            </a:r>
            <a:endParaRPr sz="3000" dirty="0">
              <a:solidFill>
                <a:schemeClr val="accent6">
                  <a:lumMod val="75000"/>
                </a:schemeClr>
              </a:solidFill>
            </a:endParaRPr>
          </a:p>
          <a:p>
            <a:pPr marL="1143000" lvl="1" indent="-457200" defTabSz="457200">
              <a:lnSpc>
                <a:spcPct val="107916"/>
              </a:lnSpc>
              <a:spcBef>
                <a:spcPts val="800"/>
              </a:spcBef>
              <a:buClr>
                <a:schemeClr val="bg1"/>
              </a:buClr>
              <a:buSzPct val="100000"/>
              <a:defRPr>
                <a:solidFill>
                  <a:srgbClr val="000000"/>
                </a:solidFill>
                <a:uFill>
                  <a:solidFill>
                    <a:srgbClr val="000000"/>
                  </a:solidFill>
                </a:uFill>
              </a:defRPr>
            </a:pPr>
            <a:r>
              <a:rPr sz="3000" dirty="0">
                <a:solidFill>
                  <a:schemeClr val="accent6">
                    <a:lumMod val="75000"/>
                  </a:schemeClr>
                </a:solidFill>
              </a:rPr>
              <a:t>This concept helps promote inclusivity for all within the </a:t>
            </a:r>
            <a:r>
              <a:rPr sz="3000" dirty="0" smtClean="0">
                <a:solidFill>
                  <a:schemeClr val="accent6">
                    <a:lumMod val="75000"/>
                  </a:schemeClr>
                </a:solidFill>
              </a:rPr>
              <a:t>community</a:t>
            </a:r>
            <a:r>
              <a:rPr lang="en-US" sz="3000" dirty="0" smtClean="0">
                <a:solidFill>
                  <a:schemeClr val="accent6">
                    <a:lumMod val="75000"/>
                  </a:schemeClr>
                </a:solidFill>
              </a:rPr>
              <a:t>.</a:t>
            </a:r>
            <a:endParaRPr sz="3000" dirty="0">
              <a:solidFill>
                <a:schemeClr val="accent6">
                  <a:lumMod val="75000"/>
                </a:schemeClr>
              </a:solidFill>
            </a:endParaRPr>
          </a:p>
        </p:txBody>
      </p:sp>
      <p:sp>
        <p:nvSpPr>
          <p:cNvPr id="148" name="Shape 148"/>
          <p:cNvSpPr>
            <a:spLocks noGrp="1"/>
          </p:cNvSpPr>
          <p:nvPr>
            <p:ph type="title"/>
          </p:nvPr>
        </p:nvSpPr>
        <p:spPr>
          <a:xfrm>
            <a:off x="228599" y="-78379"/>
            <a:ext cx="9875522" cy="1356362"/>
          </a:xfrm>
          <a:prstGeom prst="rect">
            <a:avLst/>
          </a:prstGeom>
        </p:spPr>
        <p:txBody>
          <a:bodyPr/>
          <a:lstStyle>
            <a:lvl1pPr>
              <a:defRPr sz="7200" cap="small"/>
            </a:lvl1pPr>
          </a:lstStyle>
          <a:p>
            <a:r>
              <a:rPr sz="6000" dirty="0"/>
              <a:t>3</a:t>
            </a:r>
            <a:r>
              <a:rPr dirty="0"/>
              <a:t>. range of housing</a:t>
            </a:r>
          </a:p>
        </p:txBody>
      </p:sp>
      <p:sp>
        <p:nvSpPr>
          <p:cNvPr id="149" name="Shape 149"/>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363" y="1277983"/>
            <a:ext cx="2984227" cy="4846772"/>
          </a:xfrm>
          <a:prstGeom prst="rect">
            <a:avLst/>
          </a:prstGeom>
          <a:ln w="3175">
            <a:solidFill>
              <a:schemeClr val="tx1"/>
            </a:solidFill>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52" name="Shape 152"/>
          <p:cNvSpPr>
            <a:spLocks noGrp="1"/>
          </p:cNvSpPr>
          <p:nvPr>
            <p:ph type="body" sz="half" idx="1"/>
          </p:nvPr>
        </p:nvSpPr>
        <p:spPr>
          <a:xfrm>
            <a:off x="6504317" y="1421132"/>
            <a:ext cx="5227608" cy="5014175"/>
          </a:xfrm>
          <a:prstGeom prst="rect">
            <a:avLst/>
          </a:prstGeom>
        </p:spPr>
        <p:txBody>
          <a:bodyPr>
            <a:normAutofit/>
          </a:bodyPr>
          <a:lstStyle/>
          <a:p>
            <a:pPr marL="685800" lvl="1" indent="0" defTabSz="457200">
              <a:lnSpc>
                <a:spcPct val="107916"/>
              </a:lnSpc>
              <a:spcBef>
                <a:spcPts val="800"/>
              </a:spcBef>
              <a:buClrTx/>
              <a:buSzPct val="100000"/>
              <a:buNone/>
              <a:defRPr sz="2100">
                <a:solidFill>
                  <a:srgbClr val="000000"/>
                </a:solidFill>
                <a:uFill>
                  <a:solidFill>
                    <a:srgbClr val="000000"/>
                  </a:solidFill>
                </a:uFill>
                <a:latin typeface="+mn-lt"/>
                <a:ea typeface="+mn-ea"/>
                <a:cs typeface="+mn-cs"/>
                <a:sym typeface="Calibri"/>
              </a:defRPr>
            </a:pPr>
            <a:r>
              <a:rPr sz="2800" dirty="0">
                <a:solidFill>
                  <a:schemeClr val="accent6">
                    <a:lumMod val="75000"/>
                  </a:schemeClr>
                </a:solidFill>
                <a:latin typeface="Corbel" panose="020B0503020204020204" pitchFamily="34" charset="0"/>
              </a:rPr>
              <a:t>Enhancing walkability within a community allows goods and servicing to be accessed via a safe, easy walk, which lessens the need for automotive transportation and associated transportation costs. It also enhances social life and benefits residents’ health.</a:t>
            </a:r>
          </a:p>
        </p:txBody>
      </p:sp>
      <p:sp>
        <p:nvSpPr>
          <p:cNvPr id="153" name="Shape 153"/>
          <p:cNvSpPr>
            <a:spLocks noGrp="1"/>
          </p:cNvSpPr>
          <p:nvPr>
            <p:ph type="title"/>
          </p:nvPr>
        </p:nvSpPr>
        <p:spPr>
          <a:xfrm>
            <a:off x="217817" y="-125013"/>
            <a:ext cx="9875522" cy="1356362"/>
          </a:xfrm>
          <a:prstGeom prst="rect">
            <a:avLst/>
          </a:prstGeom>
        </p:spPr>
        <p:txBody>
          <a:bodyPr/>
          <a:lstStyle>
            <a:lvl1pPr>
              <a:defRPr sz="7200" cap="small"/>
            </a:lvl1pPr>
          </a:lstStyle>
          <a:p>
            <a:r>
              <a:rPr sz="6000" dirty="0"/>
              <a:t>4</a:t>
            </a:r>
            <a:r>
              <a:rPr dirty="0"/>
              <a:t>. walkable areas</a:t>
            </a:r>
          </a:p>
        </p:txBody>
      </p:sp>
      <p:sp>
        <p:nvSpPr>
          <p:cNvPr id="154" name="Shape 154"/>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155" name="harvard_square.jpeg"/>
          <p:cNvPicPr>
            <a:picLocks noChangeAspect="1"/>
          </p:cNvPicPr>
          <p:nvPr/>
        </p:nvPicPr>
        <p:blipFill>
          <a:blip r:embed="rId3">
            <a:extLst/>
          </a:blip>
          <a:stretch>
            <a:fillRect/>
          </a:stretch>
        </p:blipFill>
        <p:spPr>
          <a:xfrm>
            <a:off x="540864" y="1444227"/>
            <a:ext cx="6332687" cy="4219051"/>
          </a:xfrm>
          <a:prstGeom prst="rect">
            <a:avLst/>
          </a:prstGeom>
          <a:ln w="3175">
            <a:solidFill>
              <a:schemeClr val="tx1"/>
            </a:solidFill>
            <a:miter lim="400000"/>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58" name="Shape 158"/>
          <p:cNvSpPr>
            <a:spLocks noGrp="1"/>
          </p:cNvSpPr>
          <p:nvPr>
            <p:ph type="title"/>
          </p:nvPr>
        </p:nvSpPr>
        <p:spPr>
          <a:xfrm>
            <a:off x="228599" y="-78379"/>
            <a:ext cx="9875522" cy="1356362"/>
          </a:xfrm>
          <a:prstGeom prst="rect">
            <a:avLst/>
          </a:prstGeom>
        </p:spPr>
        <p:txBody>
          <a:bodyPr/>
          <a:lstStyle>
            <a:lvl1pPr>
              <a:defRPr sz="7200" cap="small"/>
            </a:lvl1pPr>
          </a:lstStyle>
          <a:p>
            <a:r>
              <a:t>4. walkable areas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872853">
            <a:off x="3342742" y="2588387"/>
            <a:ext cx="10058400" cy="2317748"/>
          </a:xfrm>
          <a:prstGeom prst="rect">
            <a:avLst/>
          </a:prstGeom>
        </p:spPr>
      </p:pic>
      <p:sp>
        <p:nvSpPr>
          <p:cNvPr id="159" name="Shape 159"/>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
        <p:nvSpPr>
          <p:cNvPr id="3" name="TextBox 2"/>
          <p:cNvSpPr txBox="1"/>
          <p:nvPr/>
        </p:nvSpPr>
        <p:spPr>
          <a:xfrm>
            <a:off x="834333" y="1458074"/>
            <a:ext cx="6553559"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bg1"/>
                </a:solidFill>
                <a:effectLst/>
                <a:uFillTx/>
                <a:sym typeface="Corbel"/>
              </a:rPr>
              <a:t>Most Walkable US Cities:</a:t>
            </a:r>
          </a:p>
          <a:p>
            <a:pPr marL="0" marR="0" indent="0" algn="l" defTabSz="457200" rtl="0" fontAlgn="auto" latinLnBrk="0" hangingPunct="0">
              <a:lnSpc>
                <a:spcPct val="100000"/>
              </a:lnSpc>
              <a:spcBef>
                <a:spcPts val="0"/>
              </a:spcBef>
              <a:spcAft>
                <a:spcPts val="0"/>
              </a:spcAft>
              <a:buClrTx/>
              <a:buSzTx/>
              <a:buFontTx/>
              <a:buNone/>
              <a:tabLst/>
            </a:pPr>
            <a:endParaRPr lang="en-US" sz="3600" dirty="0"/>
          </a:p>
          <a:p>
            <a:pPr marL="342900" marR="0" indent="-342900" algn="l" defTabSz="457200" rtl="0" fontAlgn="auto" latinLnBrk="0" hangingPunct="0">
              <a:lnSpc>
                <a:spcPct val="100000"/>
              </a:lnSpc>
              <a:spcBef>
                <a:spcPts val="0"/>
              </a:spcBef>
              <a:spcAft>
                <a:spcPts val="0"/>
              </a:spcAft>
              <a:buClr>
                <a:schemeClr val="bg1"/>
              </a:buClr>
              <a:buSzTx/>
              <a:buFontTx/>
              <a:buAutoNum type="arabicPeriod"/>
              <a:tabLst/>
            </a:pPr>
            <a:r>
              <a:rPr kumimoji="0" lang="en-US" sz="3600" b="0" i="0" u="none" strike="noStrike" cap="none" spc="0" normalizeH="0" dirty="0" smtClean="0">
                <a:ln>
                  <a:noFill/>
                </a:ln>
                <a:solidFill>
                  <a:srgbClr val="000000"/>
                </a:solidFill>
                <a:effectLst/>
                <a:uFillTx/>
                <a:sym typeface="Corbel"/>
              </a:rPr>
              <a:t>Washington D.C.</a:t>
            </a:r>
          </a:p>
          <a:p>
            <a:pPr marL="342900" marR="0" indent="-342900" algn="l" defTabSz="457200" rtl="0" fontAlgn="auto" latinLnBrk="0" hangingPunct="0">
              <a:lnSpc>
                <a:spcPct val="100000"/>
              </a:lnSpc>
              <a:spcBef>
                <a:spcPts val="0"/>
              </a:spcBef>
              <a:spcAft>
                <a:spcPts val="0"/>
              </a:spcAft>
              <a:buClr>
                <a:schemeClr val="bg1"/>
              </a:buClr>
              <a:buSzTx/>
              <a:buFontTx/>
              <a:buAutoNum type="arabicPeriod"/>
              <a:tabLst/>
            </a:pPr>
            <a:r>
              <a:rPr lang="en-US" sz="3600" baseline="0" dirty="0" smtClean="0"/>
              <a:t>New York</a:t>
            </a:r>
          </a:p>
          <a:p>
            <a:pPr marL="342900" marR="0" indent="-342900" algn="l" defTabSz="457200" rtl="0" fontAlgn="auto" latinLnBrk="0" hangingPunct="0">
              <a:lnSpc>
                <a:spcPct val="100000"/>
              </a:lnSpc>
              <a:spcBef>
                <a:spcPts val="0"/>
              </a:spcBef>
              <a:spcAft>
                <a:spcPts val="0"/>
              </a:spcAft>
              <a:buClr>
                <a:schemeClr val="bg1"/>
              </a:buClr>
              <a:buSzTx/>
              <a:buFontTx/>
              <a:buAutoNum type="arabicPeriod"/>
              <a:tabLst/>
            </a:pPr>
            <a:r>
              <a:rPr kumimoji="0" lang="en-US" sz="3600" b="0" i="0" u="none" strike="noStrike" cap="none" spc="0" normalizeH="0" dirty="0" smtClean="0">
                <a:ln>
                  <a:noFill/>
                </a:ln>
                <a:solidFill>
                  <a:srgbClr val="000000"/>
                </a:solidFill>
                <a:effectLst/>
                <a:uFillTx/>
                <a:sym typeface="Corbel"/>
              </a:rPr>
              <a:t>Boston</a:t>
            </a:r>
          </a:p>
          <a:p>
            <a:pPr marL="342900" marR="0" indent="-342900" algn="l" defTabSz="457200" rtl="0" fontAlgn="auto" latinLnBrk="0" hangingPunct="0">
              <a:lnSpc>
                <a:spcPct val="100000"/>
              </a:lnSpc>
              <a:spcBef>
                <a:spcPts val="0"/>
              </a:spcBef>
              <a:spcAft>
                <a:spcPts val="0"/>
              </a:spcAft>
              <a:buClr>
                <a:schemeClr val="bg1"/>
              </a:buClr>
              <a:buSzTx/>
              <a:buFontTx/>
              <a:buAutoNum type="arabicPeriod"/>
              <a:tabLst/>
            </a:pPr>
            <a:r>
              <a:rPr lang="en-US" sz="3600" baseline="0" dirty="0" smtClean="0"/>
              <a:t>San</a:t>
            </a:r>
            <a:r>
              <a:rPr lang="en-US" sz="3600" dirty="0" smtClean="0"/>
              <a:t> Francisco</a:t>
            </a:r>
          </a:p>
          <a:p>
            <a:pPr marL="342900" marR="0" indent="-342900" algn="l" defTabSz="457200" rtl="0" fontAlgn="auto" latinLnBrk="0" hangingPunct="0">
              <a:lnSpc>
                <a:spcPct val="100000"/>
              </a:lnSpc>
              <a:spcBef>
                <a:spcPts val="0"/>
              </a:spcBef>
              <a:spcAft>
                <a:spcPts val="0"/>
              </a:spcAft>
              <a:buClr>
                <a:schemeClr val="bg1"/>
              </a:buClr>
              <a:buSzTx/>
              <a:buFontTx/>
              <a:buAutoNum type="arabicPeriod"/>
              <a:tabLst/>
            </a:pPr>
            <a:r>
              <a:rPr kumimoji="0" lang="en-US" sz="3600" b="0" i="0" u="none" strike="noStrike" cap="none" spc="0" normalizeH="0" baseline="0" dirty="0" smtClean="0">
                <a:ln>
                  <a:noFill/>
                </a:ln>
                <a:solidFill>
                  <a:srgbClr val="000000"/>
                </a:solidFill>
                <a:effectLst/>
                <a:uFillTx/>
                <a:sym typeface="Corbel"/>
              </a:rPr>
              <a:t>Chicago</a:t>
            </a:r>
            <a:endParaRPr kumimoji="0" lang="en-US" sz="3600" b="0" i="0" u="none" strike="noStrike" cap="none" spc="0" normalizeH="0" baseline="0" dirty="0">
              <a:ln>
                <a:noFill/>
              </a:ln>
              <a:solidFill>
                <a:srgbClr val="000000"/>
              </a:solidFill>
              <a:effectLst/>
              <a:uFillTx/>
              <a:sym typeface="Corbel"/>
            </a:endParaRPr>
          </a:p>
        </p:txBody>
      </p:sp>
      <p:sp>
        <p:nvSpPr>
          <p:cNvPr id="4" name="TextBox 3"/>
          <p:cNvSpPr txBox="1"/>
          <p:nvPr/>
        </p:nvSpPr>
        <p:spPr>
          <a:xfrm>
            <a:off x="552091" y="6048763"/>
            <a:ext cx="4226944"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Corbel"/>
                <a:ea typeface="Corbel"/>
                <a:cs typeface="Corbel"/>
                <a:sym typeface="Corbel"/>
              </a:rPr>
              <a:t>Source: </a:t>
            </a:r>
            <a:r>
              <a:rPr kumimoji="0" lang="en-US" sz="1600" b="0" i="0" u="none" strike="noStrike" cap="none" spc="0" normalizeH="0" baseline="0" dirty="0" smtClean="0">
                <a:ln>
                  <a:noFill/>
                </a:ln>
                <a:solidFill>
                  <a:srgbClr val="000000"/>
                </a:solidFill>
                <a:effectLst/>
                <a:uFillTx/>
                <a:latin typeface="Corbel"/>
                <a:ea typeface="Corbel"/>
                <a:cs typeface="Corbel"/>
                <a:sym typeface="Corbel"/>
                <a:hlinkClick r:id="rId4"/>
              </a:rPr>
              <a:t>NBC Nightly News</a:t>
            </a:r>
            <a:endParaRPr kumimoji="0" lang="en-US" sz="1600" b="0" i="0" u="none" strike="noStrike" cap="none" spc="0" normalizeH="0" baseline="0" dirty="0">
              <a:ln>
                <a:noFill/>
              </a:ln>
              <a:solidFill>
                <a:srgbClr val="000000"/>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63" name="Shape 163"/>
          <p:cNvSpPr>
            <a:spLocks noGrp="1"/>
          </p:cNvSpPr>
          <p:nvPr>
            <p:ph type="title"/>
          </p:nvPr>
        </p:nvSpPr>
        <p:spPr>
          <a:xfrm>
            <a:off x="228599" y="-78379"/>
            <a:ext cx="9875522" cy="1356362"/>
          </a:xfrm>
          <a:prstGeom prst="rect">
            <a:avLst/>
          </a:prstGeom>
        </p:spPr>
        <p:txBody>
          <a:bodyPr>
            <a:normAutofit fontScale="90000"/>
          </a:bodyPr>
          <a:lstStyle>
            <a:lvl1pPr defTabSz="859536">
              <a:defRPr sz="6768" cap="small"/>
            </a:lvl1pPr>
          </a:lstStyle>
          <a:p>
            <a:r>
              <a:rPr sz="6700" dirty="0"/>
              <a:t>5</a:t>
            </a:r>
            <a:r>
              <a:rPr dirty="0"/>
              <a:t>. create a “sense of place”</a:t>
            </a:r>
          </a:p>
        </p:txBody>
      </p:sp>
      <p:sp>
        <p:nvSpPr>
          <p:cNvPr id="164" name="Shape 164"/>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
        <p:nvSpPr>
          <p:cNvPr id="165" name="Shape 165"/>
          <p:cNvSpPr/>
          <p:nvPr/>
        </p:nvSpPr>
        <p:spPr>
          <a:xfrm>
            <a:off x="114299" y="1444227"/>
            <a:ext cx="5129214" cy="425924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685800" lvl="1" indent="0">
              <a:lnSpc>
                <a:spcPct val="107916"/>
              </a:lnSpc>
              <a:spcBef>
                <a:spcPts val="800"/>
              </a:spcBef>
              <a:buSzPct val="100000"/>
              <a:defRPr sz="2100">
                <a:uFill>
                  <a:solidFill>
                    <a:srgbClr val="000000"/>
                  </a:solidFill>
                </a:uFill>
              </a:defRPr>
            </a:pPr>
            <a:r>
              <a:rPr sz="2800" dirty="0">
                <a:solidFill>
                  <a:schemeClr val="accent6">
                    <a:lumMod val="75000"/>
                  </a:schemeClr>
                </a:solidFill>
              </a:rPr>
              <a:t>A sustainable community is a cohesive group with a strong identity, unique culture, and strong values. Having a sense of place enables residents to direct future goals toward preserving and bettering the unique qualities of their community.</a:t>
            </a:r>
          </a:p>
        </p:txBody>
      </p:sp>
      <p:pic>
        <p:nvPicPr>
          <p:cNvPr id="166" name="Uptown+Butte+-+Silver+Bow.jpg"/>
          <p:cNvPicPr>
            <a:picLocks noChangeAspect="1"/>
          </p:cNvPicPr>
          <p:nvPr/>
        </p:nvPicPr>
        <p:blipFill>
          <a:blip r:embed="rId3">
            <a:extLst/>
          </a:blip>
          <a:stretch>
            <a:fillRect/>
          </a:stretch>
        </p:blipFill>
        <p:spPr>
          <a:xfrm>
            <a:off x="5435964" y="1635808"/>
            <a:ext cx="6302096" cy="3998442"/>
          </a:xfrm>
          <a:prstGeom prst="rect">
            <a:avLst/>
          </a:prstGeom>
          <a:ln w="3175">
            <a:solidFill>
              <a:schemeClr val="tx1"/>
            </a:solidFill>
            <a:miter lim="400000"/>
          </a:ln>
        </p:spPr>
      </p:pic>
      <p:sp>
        <p:nvSpPr>
          <p:cNvPr id="8" name="TextBox 7"/>
          <p:cNvSpPr txBox="1"/>
          <p:nvPr/>
        </p:nvSpPr>
        <p:spPr>
          <a:xfrm>
            <a:off x="5435964" y="5703470"/>
            <a:ext cx="630209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1" u="none" strike="noStrike" cap="none" spc="0" normalizeH="0" baseline="0" dirty="0" smtClean="0">
                <a:ln>
                  <a:noFill/>
                </a:ln>
                <a:solidFill>
                  <a:schemeClr val="accent6">
                    <a:lumMod val="75000"/>
                  </a:schemeClr>
                </a:solidFill>
                <a:effectLst/>
                <a:uFillTx/>
                <a:latin typeface="Corbel"/>
                <a:ea typeface="Corbel"/>
                <a:cs typeface="Corbel"/>
                <a:sym typeface="Corbel"/>
              </a:rPr>
              <a:t>The preservation</a:t>
            </a:r>
            <a:r>
              <a:rPr kumimoji="0" lang="en-US" sz="1600" b="0" i="1" u="none" strike="noStrike" cap="none" spc="0" normalizeH="0" dirty="0" smtClean="0">
                <a:ln>
                  <a:noFill/>
                </a:ln>
                <a:solidFill>
                  <a:schemeClr val="accent6">
                    <a:lumMod val="75000"/>
                  </a:schemeClr>
                </a:solidFill>
                <a:effectLst/>
                <a:uFillTx/>
                <a:latin typeface="Corbel"/>
                <a:ea typeface="Corbel"/>
                <a:cs typeface="Corbel"/>
                <a:sym typeface="Corbel"/>
              </a:rPr>
              <a:t> of historic uptown Butte has led a unique community with a sense of shared history.</a:t>
            </a:r>
            <a:endParaRPr kumimoji="0" lang="en-US" sz="1600" b="0" i="1" u="none" strike="noStrike" cap="none" spc="0" normalizeH="0" baseline="0" dirty="0">
              <a:ln>
                <a:noFill/>
              </a:ln>
              <a:solidFill>
                <a:schemeClr val="accent6">
                  <a:lumMod val="75000"/>
                </a:schemeClr>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63" name="Shape 163"/>
          <p:cNvSpPr>
            <a:spLocks noGrp="1"/>
          </p:cNvSpPr>
          <p:nvPr>
            <p:ph type="title"/>
          </p:nvPr>
        </p:nvSpPr>
        <p:spPr>
          <a:xfrm>
            <a:off x="228599" y="-78379"/>
            <a:ext cx="9875522" cy="1356362"/>
          </a:xfrm>
          <a:prstGeom prst="rect">
            <a:avLst/>
          </a:prstGeom>
        </p:spPr>
        <p:txBody>
          <a:bodyPr>
            <a:normAutofit fontScale="90000"/>
          </a:bodyPr>
          <a:lstStyle>
            <a:lvl1pPr defTabSz="859536">
              <a:defRPr sz="6768" cap="small"/>
            </a:lvl1pPr>
          </a:lstStyle>
          <a:p>
            <a:r>
              <a:rPr sz="6700" dirty="0"/>
              <a:t>5</a:t>
            </a:r>
            <a:r>
              <a:rPr dirty="0"/>
              <a:t>. create a “sense of place”</a:t>
            </a:r>
          </a:p>
        </p:txBody>
      </p:sp>
      <p:sp>
        <p:nvSpPr>
          <p:cNvPr id="164" name="Shape 164"/>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
        <p:nvSpPr>
          <p:cNvPr id="165" name="Shape 165"/>
          <p:cNvSpPr/>
          <p:nvPr/>
        </p:nvSpPr>
        <p:spPr>
          <a:xfrm>
            <a:off x="4284770" y="1161036"/>
            <a:ext cx="7073793" cy="275139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685800" lvl="1" indent="0">
              <a:lnSpc>
                <a:spcPct val="107916"/>
              </a:lnSpc>
              <a:spcBef>
                <a:spcPts val="800"/>
              </a:spcBef>
              <a:buSzPct val="100000"/>
              <a:defRPr sz="2100">
                <a:uFill>
                  <a:solidFill>
                    <a:srgbClr val="000000"/>
                  </a:solidFill>
                </a:uFill>
              </a:defRPr>
            </a:pPr>
            <a:r>
              <a:rPr lang="en-US" sz="3200" b="1" dirty="0" smtClean="0">
                <a:solidFill>
                  <a:schemeClr val="bg1"/>
                </a:solidFill>
              </a:rPr>
              <a:t>Butte Citizens for Prevention and Revitalization (Butte CPR) </a:t>
            </a:r>
            <a:r>
              <a:rPr lang="en-US" sz="3200" dirty="0" smtClean="0">
                <a:solidFill>
                  <a:schemeClr val="accent6">
                    <a:lumMod val="75000"/>
                  </a:schemeClr>
                </a:solidFill>
              </a:rPr>
              <a:t>works to save historic structures like the Dumas Brothel, to preserve the town’s unique history.</a:t>
            </a:r>
            <a:endParaRPr sz="3200" dirty="0">
              <a:solidFill>
                <a:schemeClr val="accent6">
                  <a:lumMod val="75000"/>
                </a:schemeClr>
              </a:solidFill>
            </a:endParaRPr>
          </a:p>
        </p:txBody>
      </p:sp>
      <p:pic>
        <p:nvPicPr>
          <p:cNvPr id="167" name="DB2.jpg"/>
          <p:cNvPicPr>
            <a:picLocks noChangeAspect="1"/>
          </p:cNvPicPr>
          <p:nvPr/>
        </p:nvPicPr>
        <p:blipFill>
          <a:blip r:embed="rId3">
            <a:extLst/>
          </a:blip>
          <a:stretch>
            <a:fillRect/>
          </a:stretch>
        </p:blipFill>
        <p:spPr>
          <a:xfrm>
            <a:off x="1026313" y="1161036"/>
            <a:ext cx="3678812" cy="4905083"/>
          </a:xfrm>
          <a:prstGeom prst="rect">
            <a:avLst/>
          </a:prstGeom>
          <a:ln w="3175">
            <a:solidFill>
              <a:schemeClr val="tx1"/>
            </a:solidFill>
            <a:miter lim="400000"/>
          </a:ln>
        </p:spPr>
      </p:pic>
    </p:spTree>
    <p:extLst>
      <p:ext uri="{BB962C8B-B14F-4D97-AF65-F5344CB8AC3E}">
        <p14:creationId xmlns:p14="http://schemas.microsoft.com/office/powerpoint/2010/main" val="2109560874"/>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p:nvPr/>
        </p:nvSpPr>
        <p:spPr>
          <a:xfrm>
            <a:off x="3655449" y="599802"/>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70" name="Shape 170"/>
          <p:cNvSpPr>
            <a:spLocks noGrp="1"/>
          </p:cNvSpPr>
          <p:nvPr>
            <p:ph type="body" sz="half" idx="1"/>
          </p:nvPr>
        </p:nvSpPr>
        <p:spPr>
          <a:xfrm>
            <a:off x="-120770" y="1277983"/>
            <a:ext cx="5538159" cy="5105564"/>
          </a:xfrm>
          <a:prstGeom prst="rect">
            <a:avLst/>
          </a:prstGeom>
        </p:spPr>
        <p:txBody>
          <a:bodyPr>
            <a:normAutofit lnSpcReduction="10000"/>
          </a:bodyPr>
          <a:lstStyle/>
          <a:p>
            <a:pPr marL="685800" lvl="1" indent="0" defTabSz="457200">
              <a:lnSpc>
                <a:spcPct val="107916"/>
              </a:lnSpc>
              <a:spcBef>
                <a:spcPts val="800"/>
              </a:spcBef>
              <a:buClr>
                <a:schemeClr val="bg1"/>
              </a:buClr>
              <a:buSzPct val="100000"/>
              <a:buNone/>
              <a:defRPr sz="1900">
                <a:solidFill>
                  <a:srgbClr val="000000"/>
                </a:solidFill>
                <a:uFill>
                  <a:solidFill>
                    <a:srgbClr val="000000"/>
                  </a:solidFill>
                </a:uFill>
                <a:latin typeface="+mn-lt"/>
                <a:ea typeface="+mn-ea"/>
                <a:cs typeface="+mn-cs"/>
                <a:sym typeface="Calibri"/>
              </a:defRPr>
            </a:pPr>
            <a:r>
              <a:rPr sz="2400" dirty="0">
                <a:solidFill>
                  <a:schemeClr val="accent6">
                    <a:lumMod val="75000"/>
                  </a:schemeClr>
                </a:solidFill>
                <a:latin typeface="Corbel" panose="020B0503020204020204" pitchFamily="34" charset="0"/>
              </a:rPr>
              <a:t>Natural areas enhance quality of life through:</a:t>
            </a:r>
          </a:p>
          <a:p>
            <a:pPr marL="1485900" lvl="2" indent="-342900" defTabSz="457200">
              <a:lnSpc>
                <a:spcPct val="107916"/>
              </a:lnSpc>
              <a:spcBef>
                <a:spcPts val="800"/>
              </a:spcBef>
              <a:buClr>
                <a:schemeClr val="bg1"/>
              </a:buClr>
              <a:buSzPct val="100000"/>
              <a:defRPr sz="1900">
                <a:solidFill>
                  <a:srgbClr val="000000"/>
                </a:solidFill>
                <a:uFill>
                  <a:solidFill>
                    <a:srgbClr val="000000"/>
                  </a:solidFill>
                </a:uFill>
                <a:latin typeface="+mn-lt"/>
                <a:ea typeface="+mn-ea"/>
                <a:cs typeface="+mn-cs"/>
                <a:sym typeface="Calibri"/>
              </a:defRPr>
            </a:pPr>
            <a:r>
              <a:rPr sz="2400" dirty="0">
                <a:solidFill>
                  <a:schemeClr val="accent6">
                    <a:lumMod val="75000"/>
                  </a:schemeClr>
                </a:solidFill>
                <a:latin typeface="Corbel" panose="020B0503020204020204" pitchFamily="34" charset="0"/>
              </a:rPr>
              <a:t>Providing </a:t>
            </a:r>
            <a:r>
              <a:rPr lang="en-US" sz="2400" dirty="0" smtClean="0">
                <a:solidFill>
                  <a:schemeClr val="accent6">
                    <a:lumMod val="75000"/>
                  </a:schemeClr>
                </a:solidFill>
                <a:latin typeface="Corbel" panose="020B0503020204020204" pitchFamily="34" charset="0"/>
              </a:rPr>
              <a:t>a</a:t>
            </a:r>
            <a:r>
              <a:rPr sz="2400" dirty="0" smtClean="0">
                <a:solidFill>
                  <a:schemeClr val="accent6">
                    <a:lumMod val="75000"/>
                  </a:schemeClr>
                </a:solidFill>
                <a:latin typeface="Corbel" panose="020B0503020204020204" pitchFamily="34" charset="0"/>
              </a:rPr>
              <a:t>n </a:t>
            </a:r>
            <a:r>
              <a:rPr sz="2400" dirty="0">
                <a:solidFill>
                  <a:schemeClr val="accent6">
                    <a:lumMod val="75000"/>
                  </a:schemeClr>
                </a:solidFill>
                <a:latin typeface="Corbel" panose="020B0503020204020204" pitchFamily="34" charset="0"/>
              </a:rPr>
              <a:t>easily accessible “escape” from town or city </a:t>
            </a:r>
            <a:r>
              <a:rPr sz="2400" dirty="0" smtClean="0">
                <a:solidFill>
                  <a:schemeClr val="accent6">
                    <a:lumMod val="75000"/>
                  </a:schemeClr>
                </a:solidFill>
                <a:latin typeface="Corbel" panose="020B0503020204020204" pitchFamily="34" charset="0"/>
              </a:rPr>
              <a:t>life</a:t>
            </a:r>
            <a:r>
              <a:rPr lang="en-US" sz="2400" dirty="0" smtClean="0">
                <a:solidFill>
                  <a:schemeClr val="accent6">
                    <a:lumMod val="75000"/>
                  </a:schemeClr>
                </a:solidFill>
                <a:latin typeface="Corbel" panose="020B0503020204020204" pitchFamily="34" charset="0"/>
              </a:rPr>
              <a:t>.</a:t>
            </a:r>
            <a:endParaRPr sz="2400" dirty="0">
              <a:solidFill>
                <a:schemeClr val="accent6">
                  <a:lumMod val="75000"/>
                </a:schemeClr>
              </a:solidFill>
              <a:latin typeface="Corbel" panose="020B0503020204020204" pitchFamily="34" charset="0"/>
            </a:endParaRPr>
          </a:p>
          <a:p>
            <a:pPr marL="1485900" lvl="2" indent="-342900" defTabSz="457200">
              <a:lnSpc>
                <a:spcPct val="107916"/>
              </a:lnSpc>
              <a:spcBef>
                <a:spcPts val="800"/>
              </a:spcBef>
              <a:buClr>
                <a:schemeClr val="bg1"/>
              </a:buClr>
              <a:buSzPct val="100000"/>
              <a:defRPr sz="1900">
                <a:solidFill>
                  <a:srgbClr val="000000"/>
                </a:solidFill>
                <a:uFill>
                  <a:solidFill>
                    <a:srgbClr val="000000"/>
                  </a:solidFill>
                </a:uFill>
                <a:latin typeface="+mn-lt"/>
                <a:ea typeface="+mn-ea"/>
                <a:cs typeface="+mn-cs"/>
                <a:sym typeface="Calibri"/>
              </a:defRPr>
            </a:pPr>
            <a:r>
              <a:rPr sz="2400" dirty="0">
                <a:solidFill>
                  <a:schemeClr val="accent6">
                    <a:lumMod val="75000"/>
                  </a:schemeClr>
                </a:solidFill>
                <a:latin typeface="Corbel" panose="020B0503020204020204" pitchFamily="34" charset="0"/>
              </a:rPr>
              <a:t>Mitigating potential floods and other natural </a:t>
            </a:r>
            <a:r>
              <a:rPr sz="2400" dirty="0" smtClean="0">
                <a:solidFill>
                  <a:schemeClr val="accent6">
                    <a:lumMod val="75000"/>
                  </a:schemeClr>
                </a:solidFill>
                <a:latin typeface="Corbel" panose="020B0503020204020204" pitchFamily="34" charset="0"/>
              </a:rPr>
              <a:t>disasters</a:t>
            </a:r>
            <a:r>
              <a:rPr lang="en-US" sz="2400" dirty="0" smtClean="0">
                <a:solidFill>
                  <a:schemeClr val="accent6">
                    <a:lumMod val="75000"/>
                  </a:schemeClr>
                </a:solidFill>
                <a:latin typeface="Corbel" panose="020B0503020204020204" pitchFamily="34" charset="0"/>
              </a:rPr>
              <a:t>.</a:t>
            </a:r>
            <a:endParaRPr sz="2400" dirty="0">
              <a:solidFill>
                <a:schemeClr val="accent6">
                  <a:lumMod val="75000"/>
                </a:schemeClr>
              </a:solidFill>
              <a:latin typeface="Corbel" panose="020B0503020204020204" pitchFamily="34" charset="0"/>
            </a:endParaRPr>
          </a:p>
          <a:p>
            <a:pPr marL="1485900" lvl="2" indent="-342900" defTabSz="457200">
              <a:lnSpc>
                <a:spcPct val="107916"/>
              </a:lnSpc>
              <a:spcBef>
                <a:spcPts val="800"/>
              </a:spcBef>
              <a:buClr>
                <a:schemeClr val="bg1"/>
              </a:buClr>
              <a:buSzPct val="100000"/>
              <a:defRPr sz="1900">
                <a:solidFill>
                  <a:srgbClr val="000000"/>
                </a:solidFill>
                <a:uFill>
                  <a:solidFill>
                    <a:srgbClr val="000000"/>
                  </a:solidFill>
                </a:uFill>
                <a:latin typeface="+mn-lt"/>
                <a:ea typeface="+mn-ea"/>
                <a:cs typeface="+mn-cs"/>
                <a:sym typeface="Calibri"/>
              </a:defRPr>
            </a:pPr>
            <a:r>
              <a:rPr sz="2400" dirty="0">
                <a:solidFill>
                  <a:schemeClr val="accent6">
                    <a:lumMod val="75000"/>
                  </a:schemeClr>
                </a:solidFill>
                <a:latin typeface="Corbel" panose="020B0503020204020204" pitchFamily="34" charset="0"/>
              </a:rPr>
              <a:t>Helping preserve environmental health by promoting clean air and </a:t>
            </a:r>
            <a:r>
              <a:rPr sz="2400" dirty="0" smtClean="0">
                <a:solidFill>
                  <a:schemeClr val="accent6">
                    <a:lumMod val="75000"/>
                  </a:schemeClr>
                </a:solidFill>
                <a:latin typeface="Corbel" panose="020B0503020204020204" pitchFamily="34" charset="0"/>
              </a:rPr>
              <a:t>water</a:t>
            </a:r>
            <a:r>
              <a:rPr lang="en-US" sz="2400" dirty="0" smtClean="0">
                <a:solidFill>
                  <a:schemeClr val="accent6">
                    <a:lumMod val="75000"/>
                  </a:schemeClr>
                </a:solidFill>
                <a:latin typeface="Corbel" panose="020B0503020204020204" pitchFamily="34" charset="0"/>
              </a:rPr>
              <a:t>.</a:t>
            </a:r>
            <a:endParaRPr sz="2400" dirty="0">
              <a:solidFill>
                <a:schemeClr val="accent6">
                  <a:lumMod val="75000"/>
                </a:schemeClr>
              </a:solidFill>
              <a:latin typeface="Corbel" panose="020B0503020204020204" pitchFamily="34" charset="0"/>
            </a:endParaRPr>
          </a:p>
          <a:p>
            <a:pPr marL="1485900" lvl="2" indent="-342900" defTabSz="457200">
              <a:lnSpc>
                <a:spcPct val="107916"/>
              </a:lnSpc>
              <a:spcBef>
                <a:spcPts val="800"/>
              </a:spcBef>
              <a:buClr>
                <a:schemeClr val="bg1"/>
              </a:buClr>
              <a:buSzPct val="100000"/>
              <a:defRPr sz="1900">
                <a:solidFill>
                  <a:srgbClr val="000000"/>
                </a:solidFill>
                <a:uFill>
                  <a:solidFill>
                    <a:srgbClr val="000000"/>
                  </a:solidFill>
                </a:uFill>
                <a:latin typeface="+mn-lt"/>
                <a:ea typeface="+mn-ea"/>
                <a:cs typeface="+mn-cs"/>
                <a:sym typeface="Calibri"/>
              </a:defRPr>
            </a:pPr>
            <a:r>
              <a:rPr sz="2400" dirty="0">
                <a:solidFill>
                  <a:schemeClr val="accent6">
                    <a:lumMod val="75000"/>
                  </a:schemeClr>
                </a:solidFill>
                <a:latin typeface="Corbel" panose="020B0503020204020204" pitchFamily="34" charset="0"/>
              </a:rPr>
              <a:t>Increasing economic prosperity through tourism and by increasing property </a:t>
            </a:r>
            <a:r>
              <a:rPr sz="2400" dirty="0" smtClean="0">
                <a:solidFill>
                  <a:schemeClr val="accent6">
                    <a:lumMod val="75000"/>
                  </a:schemeClr>
                </a:solidFill>
                <a:latin typeface="Corbel" panose="020B0503020204020204" pitchFamily="34" charset="0"/>
              </a:rPr>
              <a:t>values</a:t>
            </a:r>
            <a:r>
              <a:rPr lang="en-US" sz="2400" dirty="0" smtClean="0">
                <a:solidFill>
                  <a:schemeClr val="accent6">
                    <a:lumMod val="75000"/>
                  </a:schemeClr>
                </a:solidFill>
                <a:latin typeface="Corbel" panose="020B0503020204020204" pitchFamily="34" charset="0"/>
              </a:rPr>
              <a:t>.</a:t>
            </a:r>
            <a:endParaRPr sz="2400" dirty="0">
              <a:solidFill>
                <a:schemeClr val="accent6">
                  <a:lumMod val="75000"/>
                </a:schemeClr>
              </a:solidFill>
              <a:latin typeface="Corbel" panose="020B0503020204020204" pitchFamily="34" charset="0"/>
            </a:endParaRPr>
          </a:p>
        </p:txBody>
      </p:sp>
      <p:sp>
        <p:nvSpPr>
          <p:cNvPr id="171" name="Shape 171"/>
          <p:cNvSpPr>
            <a:spLocks noGrp="1"/>
          </p:cNvSpPr>
          <p:nvPr>
            <p:ph type="title"/>
          </p:nvPr>
        </p:nvSpPr>
        <p:spPr>
          <a:xfrm>
            <a:off x="228599" y="-78379"/>
            <a:ext cx="9875522" cy="1356362"/>
          </a:xfrm>
          <a:prstGeom prst="rect">
            <a:avLst/>
          </a:prstGeom>
        </p:spPr>
        <p:txBody>
          <a:bodyPr/>
          <a:lstStyle>
            <a:lvl1pPr>
              <a:defRPr sz="7200" cap="small"/>
            </a:lvl1pPr>
          </a:lstStyle>
          <a:p>
            <a:r>
              <a:rPr sz="6000" dirty="0"/>
              <a:t>6</a:t>
            </a:r>
            <a:r>
              <a:rPr dirty="0"/>
              <a:t>. preserve open space</a:t>
            </a:r>
          </a:p>
        </p:txBody>
      </p:sp>
      <p:sp>
        <p:nvSpPr>
          <p:cNvPr id="172" name="Shape 172"/>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8" name="china3.jpg"/>
          <p:cNvPicPr>
            <a:picLocks noChangeAspect="1"/>
          </p:cNvPicPr>
          <p:nvPr/>
        </p:nvPicPr>
        <p:blipFill>
          <a:blip r:embed="rId3">
            <a:extLst/>
          </a:blip>
          <a:stretch>
            <a:fillRect/>
          </a:stretch>
        </p:blipFill>
        <p:spPr>
          <a:xfrm>
            <a:off x="6012311" y="1277983"/>
            <a:ext cx="5498037" cy="3465430"/>
          </a:xfrm>
          <a:prstGeom prst="rect">
            <a:avLst/>
          </a:prstGeom>
          <a:ln w="3175">
            <a:solidFill>
              <a:schemeClr val="tx1"/>
            </a:solidFill>
            <a:miter lim="400000"/>
          </a:ln>
        </p:spPr>
      </p:pic>
      <p:sp>
        <p:nvSpPr>
          <p:cNvPr id="2" name="TextBox 1"/>
          <p:cNvSpPr txBox="1"/>
          <p:nvPr/>
        </p:nvSpPr>
        <p:spPr>
          <a:xfrm>
            <a:off x="6012311" y="4821430"/>
            <a:ext cx="569571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The Rose Kennedy Greenway is a linear park that stretches</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over a mile through several Downtown Boston neighborhoods. It features gardens, walking paths, sculpture parks, plazas, and more.</a:t>
            </a:r>
            <a:endParaRPr kumimoji="0" lang="en-US" sz="1800" b="0" i="1" u="none" strike="noStrike" cap="none" spc="0" normalizeH="0" baseline="0" dirty="0">
              <a:ln>
                <a:noFill/>
              </a:ln>
              <a:solidFill>
                <a:schemeClr val="accent6">
                  <a:lumMod val="75000"/>
                </a:schemeClr>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77" name="Shape 177"/>
          <p:cNvSpPr>
            <a:spLocks noGrp="1"/>
          </p:cNvSpPr>
          <p:nvPr>
            <p:ph type="title"/>
          </p:nvPr>
        </p:nvSpPr>
        <p:spPr>
          <a:xfrm>
            <a:off x="228599" y="-78379"/>
            <a:ext cx="9875522" cy="1356362"/>
          </a:xfrm>
          <a:prstGeom prst="rect">
            <a:avLst/>
          </a:prstGeom>
        </p:spPr>
        <p:txBody>
          <a:bodyPr/>
          <a:lstStyle>
            <a:lvl1pPr>
              <a:defRPr sz="7200" cap="small"/>
            </a:lvl1pPr>
          </a:lstStyle>
          <a:p>
            <a:r>
              <a:rPr sz="6000" dirty="0"/>
              <a:t>6</a:t>
            </a:r>
            <a:r>
              <a:rPr dirty="0"/>
              <a:t>. preserve open space</a:t>
            </a:r>
          </a:p>
        </p:txBody>
      </p:sp>
      <p:sp>
        <p:nvSpPr>
          <p:cNvPr id="178" name="Shape 178"/>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179" name="Screen Shot 2017-12-22 at 2.54.23 PM.png"/>
          <p:cNvPicPr>
            <a:picLocks noChangeAspect="1"/>
          </p:cNvPicPr>
          <p:nvPr/>
        </p:nvPicPr>
        <p:blipFill>
          <a:blip r:embed="rId3">
            <a:extLst/>
          </a:blip>
          <a:stretch>
            <a:fillRect/>
          </a:stretch>
        </p:blipFill>
        <p:spPr>
          <a:xfrm>
            <a:off x="378876" y="1616049"/>
            <a:ext cx="5651088" cy="3625902"/>
          </a:xfrm>
          <a:prstGeom prst="rect">
            <a:avLst/>
          </a:prstGeom>
          <a:ln w="3175">
            <a:solidFill>
              <a:schemeClr val="tx1"/>
            </a:solidFill>
            <a:miter lim="400000"/>
          </a:ln>
        </p:spPr>
      </p:pic>
      <p:pic>
        <p:nvPicPr>
          <p:cNvPr id="180" name="Screen Shot 2017-12-22 at 2.54.37 PM.png"/>
          <p:cNvPicPr>
            <a:picLocks noChangeAspect="1"/>
          </p:cNvPicPr>
          <p:nvPr/>
        </p:nvPicPr>
        <p:blipFill>
          <a:blip r:embed="rId4">
            <a:extLst/>
          </a:blip>
          <a:stretch>
            <a:fillRect/>
          </a:stretch>
        </p:blipFill>
        <p:spPr>
          <a:xfrm>
            <a:off x="6082598" y="1615225"/>
            <a:ext cx="5715983" cy="3627550"/>
          </a:xfrm>
          <a:prstGeom prst="rect">
            <a:avLst/>
          </a:prstGeom>
          <a:ln w="3175">
            <a:solidFill>
              <a:schemeClr val="tx1"/>
            </a:solidFill>
            <a:miter lim="400000"/>
          </a:ln>
        </p:spPr>
      </p:pic>
      <p:sp>
        <p:nvSpPr>
          <p:cNvPr id="8" name="TextBox 7"/>
          <p:cNvSpPr txBox="1"/>
          <p:nvPr/>
        </p:nvSpPr>
        <p:spPr>
          <a:xfrm>
            <a:off x="414068" y="5248185"/>
            <a:ext cx="113845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The Big</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Butte Open Space </a:t>
            </a:r>
            <a:r>
              <a:rPr lang="en-US" i="1" dirty="0" smtClean="0">
                <a:solidFill>
                  <a:schemeClr val="accent6">
                    <a:lumMod val="75000"/>
                  </a:schemeClr>
                </a:solidFill>
              </a:rPr>
              <a:t>r</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ecreation area provides easy access to green space for locals looking to get outdoors</a:t>
            </a:r>
            <a:r>
              <a:rPr kumimoji="0" lang="en-US" sz="1800" b="0" i="1" u="none" strike="noStrike" cap="none" spc="0" normalizeH="0" dirty="0" smtClean="0">
                <a:ln>
                  <a:noFill/>
                </a:ln>
                <a:solidFill>
                  <a:srgbClr val="000000"/>
                </a:solidFill>
                <a:effectLst/>
                <a:uFillTx/>
                <a:latin typeface="Corbel"/>
                <a:ea typeface="Corbel"/>
                <a:cs typeface="Corbel"/>
                <a:sym typeface="Corbel"/>
              </a:rPr>
              <a:t>. </a:t>
            </a:r>
            <a:endParaRPr kumimoji="0" lang="en-US" sz="1800" b="0" i="1" u="none" strike="noStrike" cap="none" spc="0" normalizeH="0" baseline="0" dirty="0">
              <a:ln>
                <a:noFill/>
              </a:ln>
              <a:solidFill>
                <a:srgbClr val="000000"/>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energy</a:t>
            </a:r>
            <a:r>
              <a:rPr lang="en-US" sz="6000" cap="small" dirty="0" smtClean="0"/>
              <a:t>?</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37622" y="1578901"/>
            <a:ext cx="5102844" cy="4633939"/>
          </a:xfrm>
        </p:spPr>
        <p:txBody>
          <a:bodyPr>
            <a:normAutofit fontScale="92500"/>
          </a:bodyPr>
          <a:lstStyle/>
          <a:p>
            <a:r>
              <a:rPr lang="en-US" sz="2800" b="1" dirty="0"/>
              <a:t>Energy</a:t>
            </a:r>
            <a:r>
              <a:rPr lang="en-US" sz="2800" dirty="0">
                <a:solidFill>
                  <a:schemeClr val="accent6">
                    <a:lumMod val="75000"/>
                  </a:schemeClr>
                </a:solidFill>
              </a:rPr>
              <a:t> is the measure of the ability of a body or system to do work or produce a change.</a:t>
            </a:r>
          </a:p>
          <a:p>
            <a:r>
              <a:rPr lang="en-US" sz="2800" dirty="0" smtClean="0">
                <a:solidFill>
                  <a:schemeClr val="accent6">
                    <a:lumMod val="75000"/>
                  </a:schemeClr>
                </a:solidFill>
              </a:rPr>
              <a:t>The total amount of energy </a:t>
            </a:r>
            <a:r>
              <a:rPr lang="en-US" sz="2800" dirty="0">
                <a:solidFill>
                  <a:schemeClr val="accent6">
                    <a:lumMod val="75000"/>
                  </a:schemeClr>
                </a:solidFill>
              </a:rPr>
              <a:t>in the universe is </a:t>
            </a:r>
            <a:r>
              <a:rPr lang="en-US" sz="2800" dirty="0" smtClean="0">
                <a:solidFill>
                  <a:schemeClr val="accent6">
                    <a:lumMod val="75000"/>
                  </a:schemeClr>
                </a:solidFill>
              </a:rPr>
              <a:t>fixed. </a:t>
            </a:r>
            <a:r>
              <a:rPr lang="en-US" sz="2800" b="1" dirty="0" smtClean="0">
                <a:solidFill>
                  <a:schemeClr val="accent5">
                    <a:lumMod val="75000"/>
                  </a:schemeClr>
                </a:solidFill>
              </a:rPr>
              <a:t>E</a:t>
            </a:r>
            <a:r>
              <a:rPr lang="en-US" sz="2800" b="1" dirty="0" smtClean="0">
                <a:solidFill>
                  <a:schemeClr val="accent5">
                    <a:lumMod val="75000"/>
                  </a:schemeClr>
                </a:solidFill>
              </a:rPr>
              <a:t>nergy can </a:t>
            </a:r>
            <a:r>
              <a:rPr lang="en-US" sz="2800" b="1" dirty="0">
                <a:solidFill>
                  <a:schemeClr val="accent5">
                    <a:lumMod val="75000"/>
                  </a:schemeClr>
                </a:solidFill>
              </a:rPr>
              <a:t>neither be created nor destroyed. </a:t>
            </a:r>
            <a:endParaRPr lang="en-US" sz="2800" b="1" dirty="0" smtClean="0">
              <a:solidFill>
                <a:schemeClr val="accent5">
                  <a:lumMod val="75000"/>
                </a:schemeClr>
              </a:solidFill>
            </a:endParaRPr>
          </a:p>
          <a:p>
            <a:r>
              <a:rPr lang="en-US" sz="2800" dirty="0" smtClean="0">
                <a:solidFill>
                  <a:schemeClr val="accent6">
                    <a:lumMod val="75000"/>
                  </a:schemeClr>
                </a:solidFill>
              </a:rPr>
              <a:t>However, the </a:t>
            </a:r>
            <a:r>
              <a:rPr lang="en-US" sz="2800" dirty="0">
                <a:solidFill>
                  <a:schemeClr val="accent6">
                    <a:lumMod val="75000"/>
                  </a:schemeClr>
                </a:solidFill>
              </a:rPr>
              <a:t>amount of energy available to </a:t>
            </a:r>
            <a:r>
              <a:rPr lang="en-US" sz="2800" dirty="0" smtClean="0">
                <a:solidFill>
                  <a:schemeClr val="accent6">
                    <a:lumMod val="75000"/>
                  </a:schemeClr>
                </a:solidFill>
              </a:rPr>
              <a:t>do work </a:t>
            </a:r>
            <a:r>
              <a:rPr lang="en-US" sz="2800" dirty="0">
                <a:solidFill>
                  <a:schemeClr val="accent6">
                    <a:lumMod val="75000"/>
                  </a:schemeClr>
                </a:solidFill>
              </a:rPr>
              <a:t>decreases as it is transferred from </a:t>
            </a:r>
            <a:r>
              <a:rPr lang="en-US" sz="2800" dirty="0" smtClean="0">
                <a:solidFill>
                  <a:schemeClr val="accent6">
                    <a:lumMod val="75000"/>
                  </a:schemeClr>
                </a:solidFill>
              </a:rPr>
              <a:t>step to step in a process. This is why using </a:t>
            </a:r>
            <a:r>
              <a:rPr lang="en-US" sz="2800" b="1" dirty="0" smtClean="0"/>
              <a:t>energy efficient methods</a:t>
            </a:r>
            <a:r>
              <a:rPr lang="en-US" sz="2800" dirty="0" smtClean="0">
                <a:solidFill>
                  <a:schemeClr val="accent6">
                    <a:lumMod val="75000"/>
                  </a:schemeClr>
                </a:solidFill>
              </a:rPr>
              <a:t> is important! </a:t>
            </a:r>
            <a:endParaRPr lang="en-US" sz="2800" dirty="0">
              <a:solidFill>
                <a:schemeClr val="accent6">
                  <a:lumMod val="75000"/>
                </a:schemeClr>
              </a:solidFill>
            </a:endParaRPr>
          </a:p>
          <a:p>
            <a:endParaRPr lang="en-US" sz="2600" dirty="0">
              <a:solidFill>
                <a:schemeClr val="accent5">
                  <a:lumMod val="75000"/>
                </a:schemeClr>
              </a:solidFill>
            </a:endParaRPr>
          </a:p>
          <a:p>
            <a:pPr lvl="1"/>
            <a:endParaRPr lang="en-US" sz="24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sz="2800" dirty="0">
              <a:solidFill>
                <a:schemeClr val="accent6">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874" y="1894518"/>
            <a:ext cx="6131676" cy="3394012"/>
          </a:xfrm>
          <a:prstGeom prst="rect">
            <a:avLst/>
          </a:prstGeom>
          <a:ln w="3175">
            <a:solidFill>
              <a:schemeClr val="tx1"/>
            </a:solidFill>
          </a:ln>
        </p:spPr>
      </p:pic>
    </p:spTree>
    <p:extLst>
      <p:ext uri="{BB962C8B-B14F-4D97-AF65-F5344CB8AC3E}">
        <p14:creationId xmlns:p14="http://schemas.microsoft.com/office/powerpoint/2010/main" val="192071127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3707208" y="746021"/>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83" name="Shape 183"/>
          <p:cNvSpPr>
            <a:spLocks noGrp="1"/>
          </p:cNvSpPr>
          <p:nvPr>
            <p:ph type="body" sz="half" idx="1"/>
          </p:nvPr>
        </p:nvSpPr>
        <p:spPr>
          <a:xfrm>
            <a:off x="228600" y="1505489"/>
            <a:ext cx="11099146" cy="1920676"/>
          </a:xfrm>
          <a:prstGeom prst="rect">
            <a:avLst/>
          </a:prstGeom>
        </p:spPr>
        <p:txBody>
          <a:bodyPr>
            <a:noAutofit/>
          </a:bodyPr>
          <a:lstStyle/>
          <a:p>
            <a:pPr marL="548639" lvl="2" indent="0" algn="ctr">
              <a:spcBef>
                <a:spcPts val="400"/>
              </a:spcBef>
              <a:buNone/>
              <a:defRPr sz="2100">
                <a:solidFill>
                  <a:srgbClr val="616162"/>
                </a:solidFill>
              </a:defRPr>
            </a:pPr>
            <a:r>
              <a:rPr sz="2800" dirty="0">
                <a:solidFill>
                  <a:schemeClr val="accent6">
                    <a:lumMod val="75000"/>
                  </a:schemeClr>
                </a:solidFill>
              </a:rPr>
              <a:t>When communities are not tied to </a:t>
            </a:r>
            <a:r>
              <a:rPr lang="en-US" sz="2800" dirty="0" smtClean="0">
                <a:solidFill>
                  <a:schemeClr val="accent6">
                    <a:lumMod val="75000"/>
                  </a:schemeClr>
                </a:solidFill>
              </a:rPr>
              <a:t>cars</a:t>
            </a:r>
            <a:r>
              <a:rPr sz="2800" dirty="0" smtClean="0">
                <a:solidFill>
                  <a:schemeClr val="accent6">
                    <a:lumMod val="75000"/>
                  </a:schemeClr>
                </a:solidFill>
              </a:rPr>
              <a:t>, </a:t>
            </a:r>
            <a:r>
              <a:rPr sz="2800" dirty="0">
                <a:solidFill>
                  <a:schemeClr val="accent6">
                    <a:lumMod val="75000"/>
                  </a:schemeClr>
                </a:solidFill>
              </a:rPr>
              <a:t>it removes barriers for those who can’t have or don’t want </a:t>
            </a:r>
            <a:r>
              <a:rPr lang="en-US" sz="2800" dirty="0" smtClean="0">
                <a:solidFill>
                  <a:schemeClr val="accent6">
                    <a:lumMod val="75000"/>
                  </a:schemeClr>
                </a:solidFill>
              </a:rPr>
              <a:t>one</a:t>
            </a:r>
            <a:r>
              <a:rPr sz="2800" dirty="0" smtClean="0">
                <a:solidFill>
                  <a:schemeClr val="accent6">
                    <a:lumMod val="75000"/>
                  </a:schemeClr>
                </a:solidFill>
              </a:rPr>
              <a:t>. </a:t>
            </a:r>
            <a:r>
              <a:rPr sz="2800" dirty="0">
                <a:solidFill>
                  <a:schemeClr val="accent6">
                    <a:lumMod val="75000"/>
                  </a:schemeClr>
                </a:solidFill>
              </a:rPr>
              <a:t>Plus, mass transit and </a:t>
            </a:r>
            <a:r>
              <a:rPr sz="2800" b="1" dirty="0">
                <a:solidFill>
                  <a:schemeClr val="bg1"/>
                </a:solidFill>
              </a:rPr>
              <a:t>self-powered transportation</a:t>
            </a:r>
            <a:r>
              <a:rPr sz="2800" dirty="0">
                <a:solidFill>
                  <a:schemeClr val="accent6">
                    <a:lumMod val="75000"/>
                  </a:schemeClr>
                </a:solidFill>
              </a:rPr>
              <a:t> (walking, biking) decreases a community’s dependence on fossil fuels, reduces pollution, and </a:t>
            </a:r>
            <a:r>
              <a:rPr sz="2800" dirty="0" smtClean="0">
                <a:solidFill>
                  <a:schemeClr val="accent6">
                    <a:lumMod val="75000"/>
                  </a:schemeClr>
                </a:solidFill>
              </a:rPr>
              <a:t>alleviate</a:t>
            </a:r>
            <a:r>
              <a:rPr lang="en-US" sz="2800" dirty="0" smtClean="0">
                <a:solidFill>
                  <a:schemeClr val="accent6">
                    <a:lumMod val="75000"/>
                  </a:schemeClr>
                </a:solidFill>
              </a:rPr>
              <a:t>s</a:t>
            </a:r>
            <a:r>
              <a:rPr sz="2800" dirty="0" smtClean="0">
                <a:solidFill>
                  <a:schemeClr val="accent6">
                    <a:lumMod val="75000"/>
                  </a:schemeClr>
                </a:solidFill>
              </a:rPr>
              <a:t> </a:t>
            </a:r>
            <a:r>
              <a:rPr sz="2800" dirty="0">
                <a:solidFill>
                  <a:schemeClr val="accent6">
                    <a:lumMod val="75000"/>
                  </a:schemeClr>
                </a:solidFill>
              </a:rPr>
              <a:t>traffic congestion.</a:t>
            </a:r>
          </a:p>
        </p:txBody>
      </p:sp>
      <p:sp>
        <p:nvSpPr>
          <p:cNvPr id="184" name="Shape 184"/>
          <p:cNvSpPr>
            <a:spLocks noGrp="1"/>
          </p:cNvSpPr>
          <p:nvPr>
            <p:ph type="title"/>
          </p:nvPr>
        </p:nvSpPr>
        <p:spPr>
          <a:xfrm>
            <a:off x="228599" y="-78379"/>
            <a:ext cx="9875522" cy="1356362"/>
          </a:xfrm>
          <a:prstGeom prst="rect">
            <a:avLst/>
          </a:prstGeom>
        </p:spPr>
        <p:txBody>
          <a:bodyPr/>
          <a:lstStyle>
            <a:lvl1pPr>
              <a:defRPr sz="7200" cap="small"/>
            </a:lvl1pPr>
          </a:lstStyle>
          <a:p>
            <a:r>
              <a:rPr sz="6000" dirty="0"/>
              <a:t>7</a:t>
            </a:r>
            <a:r>
              <a:rPr dirty="0"/>
              <a:t>. transport options</a:t>
            </a:r>
          </a:p>
        </p:txBody>
      </p:sp>
      <p:sp>
        <p:nvSpPr>
          <p:cNvPr id="185" name="Shape 185"/>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pic>
        <p:nvPicPr>
          <p:cNvPr id="187" name="car2Go.jpg"/>
          <p:cNvPicPr>
            <a:picLocks noChangeAspect="1"/>
          </p:cNvPicPr>
          <p:nvPr/>
        </p:nvPicPr>
        <p:blipFill rotWithShape="1">
          <a:blip r:embed="rId3">
            <a:extLst/>
          </a:blip>
          <a:srcRect l="-27271" r="27271"/>
          <a:stretch/>
        </p:blipFill>
        <p:spPr>
          <a:xfrm>
            <a:off x="6416006" y="3632635"/>
            <a:ext cx="4823942" cy="2411971"/>
          </a:xfrm>
          <a:prstGeom prst="rect">
            <a:avLst/>
          </a:prstGeom>
          <a:ln w="3175">
            <a:solidFill>
              <a:schemeClr val="tx1"/>
            </a:solidFill>
            <a:miter lim="400000"/>
          </a:ln>
        </p:spPr>
      </p:pic>
      <p:sp>
        <p:nvSpPr>
          <p:cNvPr id="2" name="Rectangle 1"/>
          <p:cNvSpPr/>
          <p:nvPr/>
        </p:nvSpPr>
        <p:spPr>
          <a:xfrm>
            <a:off x="5688969" y="3527671"/>
            <a:ext cx="2033809" cy="2622315"/>
          </a:xfrm>
          <a:prstGeom prst="rect">
            <a:avLst/>
          </a:prstGeom>
          <a:solidFill>
            <a:srgbClr val="FFFFFF"/>
          </a:solidFill>
          <a:ln w="1905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orbel"/>
              <a:ea typeface="Corbel"/>
              <a:cs typeface="Corbel"/>
              <a:sym typeface="Corbel"/>
            </a:endParaRPr>
          </a:p>
        </p:txBody>
      </p:sp>
      <p:pic>
        <p:nvPicPr>
          <p:cNvPr id="188" name="timessquare.jpg"/>
          <p:cNvPicPr>
            <a:picLocks noChangeAspect="1"/>
          </p:cNvPicPr>
          <p:nvPr/>
        </p:nvPicPr>
        <p:blipFill>
          <a:blip r:embed="rId4">
            <a:extLst/>
          </a:blip>
          <a:stretch>
            <a:fillRect/>
          </a:stretch>
        </p:blipFill>
        <p:spPr>
          <a:xfrm>
            <a:off x="787326" y="3653671"/>
            <a:ext cx="3171007" cy="2378256"/>
          </a:xfrm>
          <a:prstGeom prst="rect">
            <a:avLst/>
          </a:prstGeom>
          <a:ln w="3175">
            <a:solidFill>
              <a:schemeClr val="tx1"/>
            </a:solidFill>
            <a:miter lim="400000"/>
          </a:ln>
        </p:spPr>
      </p:pic>
      <p:pic>
        <p:nvPicPr>
          <p:cNvPr id="186" name="limebike.0.jpg"/>
          <p:cNvPicPr>
            <a:picLocks noChangeAspect="1"/>
          </p:cNvPicPr>
          <p:nvPr/>
        </p:nvPicPr>
        <p:blipFill>
          <a:blip r:embed="rId5">
            <a:extLst/>
          </a:blip>
          <a:stretch>
            <a:fillRect/>
          </a:stretch>
        </p:blipFill>
        <p:spPr>
          <a:xfrm>
            <a:off x="4086107" y="3632635"/>
            <a:ext cx="3531436" cy="2406429"/>
          </a:xfrm>
          <a:prstGeom prst="rect">
            <a:avLst/>
          </a:prstGeom>
          <a:ln w="3175">
            <a:solidFill>
              <a:schemeClr val="tx1"/>
            </a:solidFill>
            <a:miter lim="400000"/>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91" name="Shape 191"/>
          <p:cNvSpPr>
            <a:spLocks noGrp="1"/>
          </p:cNvSpPr>
          <p:nvPr>
            <p:ph type="body" idx="1"/>
          </p:nvPr>
        </p:nvSpPr>
        <p:spPr>
          <a:xfrm>
            <a:off x="95249" y="2036291"/>
            <a:ext cx="11153862" cy="2758983"/>
          </a:xfrm>
          <a:prstGeom prst="rect">
            <a:avLst/>
          </a:prstGeom>
        </p:spPr>
        <p:txBody>
          <a:bodyPr>
            <a:normAutofit/>
          </a:bodyPr>
          <a:lstStyle/>
          <a:p>
            <a:pPr marL="548639" lvl="2" indent="0" algn="ctr">
              <a:spcBef>
                <a:spcPts val="400"/>
              </a:spcBef>
              <a:buNone/>
              <a:defRPr sz="2800">
                <a:solidFill>
                  <a:srgbClr val="616162"/>
                </a:solidFill>
              </a:defRPr>
            </a:pPr>
            <a:r>
              <a:rPr sz="3600" dirty="0">
                <a:solidFill>
                  <a:schemeClr val="accent6">
                    <a:lumMod val="75000"/>
                  </a:schemeClr>
                </a:solidFill>
              </a:rPr>
              <a:t>Governments at all levels have the ability to promote sustainability by ensuring development projects are affordable and attractive to private investors. This allows the community to continue developing and growing in a sustainable and equitable way. </a:t>
            </a:r>
          </a:p>
        </p:txBody>
      </p:sp>
      <p:sp>
        <p:nvSpPr>
          <p:cNvPr id="192" name="Shape 192"/>
          <p:cNvSpPr>
            <a:spLocks noGrp="1"/>
          </p:cNvSpPr>
          <p:nvPr>
            <p:ph type="title"/>
          </p:nvPr>
        </p:nvSpPr>
        <p:spPr>
          <a:xfrm>
            <a:off x="228599" y="-78379"/>
            <a:ext cx="9875522" cy="1356362"/>
          </a:xfrm>
          <a:prstGeom prst="rect">
            <a:avLst/>
          </a:prstGeom>
        </p:spPr>
        <p:txBody>
          <a:bodyPr/>
          <a:lstStyle>
            <a:lvl1pPr defTabSz="731520">
              <a:defRPr sz="5760" cap="small"/>
            </a:lvl1pPr>
          </a:lstStyle>
          <a:p>
            <a:r>
              <a:t>8. predictable/fair development</a:t>
            </a:r>
          </a:p>
        </p:txBody>
      </p:sp>
      <p:sp>
        <p:nvSpPr>
          <p:cNvPr id="193" name="Shape 193"/>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nvSpPr>
        <p:spPr>
          <a:xfrm>
            <a:off x="3694145" y="599801"/>
            <a:ext cx="12559487"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196" name="Shape 196"/>
          <p:cNvSpPr>
            <a:spLocks noGrp="1"/>
          </p:cNvSpPr>
          <p:nvPr>
            <p:ph type="body" sz="half" idx="1"/>
          </p:nvPr>
        </p:nvSpPr>
        <p:spPr>
          <a:xfrm>
            <a:off x="406879" y="2158093"/>
            <a:ext cx="11007306" cy="4626223"/>
          </a:xfrm>
          <a:prstGeom prst="rect">
            <a:avLst/>
          </a:prstGeom>
        </p:spPr>
        <p:txBody>
          <a:bodyPr>
            <a:normAutofit/>
          </a:bodyPr>
          <a:lstStyle/>
          <a:p>
            <a:pPr marL="274321" lvl="1" indent="0" algn="ctr">
              <a:spcBef>
                <a:spcPts val="400"/>
              </a:spcBef>
              <a:buNone/>
              <a:defRPr sz="2400">
                <a:solidFill>
                  <a:srgbClr val="616162"/>
                </a:solidFill>
              </a:defRPr>
            </a:pPr>
            <a:r>
              <a:rPr sz="3600" dirty="0">
                <a:solidFill>
                  <a:schemeClr val="accent6">
                    <a:lumMod val="75000"/>
                  </a:schemeClr>
                </a:solidFill>
              </a:rPr>
              <a:t>Having a </a:t>
            </a:r>
            <a:r>
              <a:rPr sz="3600" b="1" dirty="0">
                <a:solidFill>
                  <a:schemeClr val="bg1"/>
                </a:solidFill>
              </a:rPr>
              <a:t>collaborative development process</a:t>
            </a:r>
            <a:r>
              <a:rPr sz="3600" dirty="0">
                <a:solidFill>
                  <a:schemeClr val="accent6">
                    <a:lumMod val="75000"/>
                  </a:schemeClr>
                </a:solidFill>
              </a:rPr>
              <a:t> in which everyone’s voice can be heard enables all demographics to have a say in community growth. Encouraging various perspectives also enhances stakeholder collaboration and can lead to a quicker resolution of issues. </a:t>
            </a:r>
          </a:p>
        </p:txBody>
      </p:sp>
      <p:sp>
        <p:nvSpPr>
          <p:cNvPr id="197" name="Shape 197"/>
          <p:cNvSpPr>
            <a:spLocks noGrp="1"/>
          </p:cNvSpPr>
          <p:nvPr>
            <p:ph type="title"/>
          </p:nvPr>
        </p:nvSpPr>
        <p:spPr>
          <a:xfrm>
            <a:off x="228599" y="-78379"/>
            <a:ext cx="9875522" cy="1356362"/>
          </a:xfrm>
          <a:prstGeom prst="rect">
            <a:avLst/>
          </a:prstGeom>
        </p:spPr>
        <p:txBody>
          <a:bodyPr/>
          <a:lstStyle>
            <a:lvl1pPr defTabSz="813816">
              <a:defRPr sz="6408" cap="small"/>
            </a:lvl1pPr>
          </a:lstStyle>
          <a:p>
            <a:r>
              <a:t>9. encourage collaboration</a:t>
            </a:r>
          </a:p>
        </p:txBody>
      </p:sp>
      <p:sp>
        <p:nvSpPr>
          <p:cNvPr id="198" name="Shape 198"/>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3694145" y="599801"/>
            <a:ext cx="12559487"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201" name="Shape 201"/>
          <p:cNvSpPr>
            <a:spLocks noGrp="1"/>
          </p:cNvSpPr>
          <p:nvPr>
            <p:ph type="body" sz="half" idx="1"/>
          </p:nvPr>
        </p:nvSpPr>
        <p:spPr>
          <a:xfrm>
            <a:off x="172159" y="1394295"/>
            <a:ext cx="11420751" cy="2608361"/>
          </a:xfrm>
          <a:prstGeom prst="rect">
            <a:avLst/>
          </a:prstGeom>
        </p:spPr>
        <p:txBody>
          <a:bodyPr>
            <a:noAutofit/>
          </a:bodyPr>
          <a:lstStyle/>
          <a:p>
            <a:pPr marL="1005840" lvl="1" indent="-457200" defTabSz="365760">
              <a:lnSpc>
                <a:spcPct val="107916"/>
              </a:lnSpc>
              <a:spcBef>
                <a:spcPts val="600"/>
              </a:spcBef>
              <a:buClr>
                <a:schemeClr val="bg1"/>
              </a:buClr>
              <a:buSzPct val="100000"/>
              <a:defRPr sz="2240">
                <a:solidFill>
                  <a:srgbClr val="000000"/>
                </a:solidFill>
                <a:uFill>
                  <a:solidFill>
                    <a:srgbClr val="000000"/>
                  </a:solidFill>
                </a:uFill>
              </a:defRPr>
            </a:pPr>
            <a:r>
              <a:rPr sz="3200" dirty="0">
                <a:solidFill>
                  <a:schemeClr val="accent6">
                    <a:lumMod val="75000"/>
                  </a:schemeClr>
                </a:solidFill>
              </a:rPr>
              <a:t>Directing new development in areas with </a:t>
            </a:r>
            <a:r>
              <a:rPr sz="3200" b="1" dirty="0">
                <a:solidFill>
                  <a:schemeClr val="bg1"/>
                </a:solidFill>
              </a:rPr>
              <a:t>preexisting infrastructure </a:t>
            </a:r>
            <a:r>
              <a:rPr sz="3200" dirty="0">
                <a:solidFill>
                  <a:schemeClr val="accent6">
                    <a:lumMod val="75000"/>
                  </a:schemeClr>
                </a:solidFill>
              </a:rPr>
              <a:t>reduces the amount of resources and energy needed to build new developments. It also makes sure existing infrastructure isn’t going to waste. </a:t>
            </a:r>
            <a:endParaRPr lang="en-US" sz="3200" dirty="0" smtClean="0">
              <a:solidFill>
                <a:schemeClr val="accent6">
                  <a:lumMod val="75000"/>
                </a:schemeClr>
              </a:solidFill>
            </a:endParaRPr>
          </a:p>
          <a:p>
            <a:pPr marL="1005840" lvl="1" indent="-457200" defTabSz="365760">
              <a:lnSpc>
                <a:spcPct val="107916"/>
              </a:lnSpc>
              <a:spcBef>
                <a:spcPts val="600"/>
              </a:spcBef>
              <a:buClr>
                <a:schemeClr val="bg1"/>
              </a:buClr>
              <a:buSzPct val="100000"/>
              <a:defRPr sz="2240">
                <a:solidFill>
                  <a:srgbClr val="000000"/>
                </a:solidFill>
                <a:uFill>
                  <a:solidFill>
                    <a:srgbClr val="000000"/>
                  </a:solidFill>
                </a:uFill>
              </a:defRPr>
            </a:pPr>
            <a:endParaRPr sz="3200" dirty="0"/>
          </a:p>
          <a:p>
            <a:pPr marL="1005840" lvl="1" indent="-457200" defTabSz="365760">
              <a:lnSpc>
                <a:spcPct val="107916"/>
              </a:lnSpc>
              <a:spcBef>
                <a:spcPts val="600"/>
              </a:spcBef>
              <a:buClr>
                <a:schemeClr val="bg1"/>
              </a:buClr>
              <a:buSzPct val="100000"/>
              <a:defRPr sz="2240">
                <a:solidFill>
                  <a:srgbClr val="000000"/>
                </a:solidFill>
                <a:uFill>
                  <a:solidFill>
                    <a:srgbClr val="000000"/>
                  </a:solidFill>
                </a:uFill>
              </a:defRPr>
            </a:pPr>
            <a:r>
              <a:rPr sz="3200" dirty="0">
                <a:solidFill>
                  <a:schemeClr val="accent6">
                    <a:lumMod val="75000"/>
                  </a:schemeClr>
                </a:solidFill>
              </a:rPr>
              <a:t>It also helps preserve a </a:t>
            </a:r>
            <a:r>
              <a:rPr sz="3200" dirty="0" smtClean="0">
                <a:solidFill>
                  <a:schemeClr val="accent6">
                    <a:lumMod val="75000"/>
                  </a:schemeClr>
                </a:solidFill>
              </a:rPr>
              <a:t>communit</a:t>
            </a:r>
            <a:r>
              <a:rPr lang="en-US" sz="3200" dirty="0" smtClean="0">
                <a:solidFill>
                  <a:schemeClr val="accent6">
                    <a:lumMod val="75000"/>
                  </a:schemeClr>
                </a:solidFill>
              </a:rPr>
              <a:t>y’s</a:t>
            </a:r>
            <a:r>
              <a:rPr sz="3200" dirty="0" smtClean="0">
                <a:solidFill>
                  <a:schemeClr val="accent6">
                    <a:lumMod val="75000"/>
                  </a:schemeClr>
                </a:solidFill>
              </a:rPr>
              <a:t> </a:t>
            </a:r>
            <a:r>
              <a:rPr sz="3200" dirty="0">
                <a:solidFill>
                  <a:schemeClr val="accent6">
                    <a:lumMod val="75000"/>
                  </a:schemeClr>
                </a:solidFill>
              </a:rPr>
              <a:t>natural areas by focusing development in the town center as opposed to on the fringe, where many of these natural areas are </a:t>
            </a:r>
            <a:r>
              <a:rPr sz="3200" dirty="0" smtClean="0">
                <a:solidFill>
                  <a:schemeClr val="accent6">
                    <a:lumMod val="75000"/>
                  </a:schemeClr>
                </a:solidFill>
              </a:rPr>
              <a:t>found</a:t>
            </a:r>
            <a:r>
              <a:rPr lang="en-US" sz="3200" dirty="0" smtClean="0">
                <a:solidFill>
                  <a:schemeClr val="accent6">
                    <a:lumMod val="75000"/>
                  </a:schemeClr>
                </a:solidFill>
              </a:rPr>
              <a:t>.</a:t>
            </a:r>
            <a:endParaRPr sz="3200" dirty="0">
              <a:solidFill>
                <a:schemeClr val="accent6">
                  <a:lumMod val="75000"/>
                </a:schemeClr>
              </a:solidFill>
            </a:endParaRPr>
          </a:p>
        </p:txBody>
      </p:sp>
      <p:sp>
        <p:nvSpPr>
          <p:cNvPr id="202" name="Shape 202"/>
          <p:cNvSpPr>
            <a:spLocks noGrp="1"/>
          </p:cNvSpPr>
          <p:nvPr>
            <p:ph type="title"/>
          </p:nvPr>
        </p:nvSpPr>
        <p:spPr>
          <a:xfrm>
            <a:off x="228599" y="-78379"/>
            <a:ext cx="9875522" cy="1356362"/>
          </a:xfrm>
          <a:prstGeom prst="rect">
            <a:avLst/>
          </a:prstGeom>
        </p:spPr>
        <p:txBody>
          <a:bodyPr/>
          <a:lstStyle>
            <a:lvl1pPr defTabSz="658368">
              <a:defRPr sz="5184" cap="small"/>
            </a:lvl1pPr>
          </a:lstStyle>
          <a:p>
            <a:r>
              <a:t>10. strengthen direct development</a:t>
            </a:r>
          </a:p>
        </p:txBody>
      </p:sp>
      <p:sp>
        <p:nvSpPr>
          <p:cNvPr id="203" name="Shape 203"/>
          <p:cNvSpPr/>
          <p:nvPr/>
        </p:nvSpPr>
        <p:spPr>
          <a:xfrm>
            <a:off x="114299" y="87865"/>
            <a:ext cx="11990972" cy="6655836"/>
          </a:xfrm>
          <a:prstGeom prst="rect">
            <a:avLst/>
          </a:prstGeom>
          <a:ln w="212725">
            <a:solidFill>
              <a:schemeClr val="accent1"/>
            </a:solidFill>
            <a:miter/>
          </a:ln>
        </p:spPr>
        <p:txBody>
          <a:bodyPr lIns="45719" rIns="45719" anchor="ctr"/>
          <a:lstStyle/>
          <a:p>
            <a:pPr algn="ctr">
              <a:defRPr>
                <a:solidFill>
                  <a:srgbClr val="FFFFFF"/>
                </a:solidFill>
              </a:defRPr>
            </a:pPr>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of these is an example of a community sustainability principle?</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4953000"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Mixed land use.</a:t>
            </a:r>
          </a:p>
          <a:p>
            <a:pPr marL="788670" indent="-742950">
              <a:buFont typeface="Corbel" pitchFamily="34" charset="0"/>
              <a:buAutoNum type="alphaUcPeriod"/>
            </a:pPr>
            <a:r>
              <a:rPr lang="en-US" sz="2800" dirty="0" smtClean="0">
                <a:solidFill>
                  <a:schemeClr val="accent6">
                    <a:lumMod val="75000"/>
                  </a:schemeClr>
                </a:solidFill>
              </a:rPr>
              <a:t>Have a variety of transport options.</a:t>
            </a:r>
          </a:p>
          <a:p>
            <a:pPr marL="788670" indent="-742950">
              <a:buFont typeface="Corbel" pitchFamily="34" charset="0"/>
              <a:buAutoNum type="alphaUcPeriod"/>
            </a:pPr>
            <a:r>
              <a:rPr lang="en-US" sz="2800" dirty="0" smtClean="0">
                <a:solidFill>
                  <a:schemeClr val="accent6">
                    <a:lumMod val="75000"/>
                  </a:schemeClr>
                </a:solidFill>
              </a:rPr>
              <a:t>Focus development on new communities.</a:t>
            </a:r>
          </a:p>
          <a:p>
            <a:pPr marL="788670" indent="-742950">
              <a:buFont typeface="Corbel" pitchFamily="34" charset="0"/>
              <a:buAutoNum type="alphaUcPeriod"/>
            </a:pPr>
            <a:r>
              <a:rPr lang="en-US" sz="2800" dirty="0" smtClean="0">
                <a:solidFill>
                  <a:schemeClr val="accent6">
                    <a:lumMod val="75000"/>
                  </a:schemeClr>
                </a:solidFill>
              </a:rPr>
              <a:t>Resist community input in order to streamline development process.</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16283" y="2662639"/>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rot="1054873">
            <a:off x="364102" y="3315546"/>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28414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of these is </a:t>
            </a:r>
            <a:r>
              <a:rPr lang="en-US" sz="3200" b="1" dirty="0" smtClean="0">
                <a:solidFill>
                  <a:schemeClr val="accent6">
                    <a:lumMod val="75000"/>
                  </a:schemeClr>
                </a:solidFill>
              </a:rPr>
              <a:t>not</a:t>
            </a:r>
            <a:r>
              <a:rPr lang="en-US" sz="3200" dirty="0" smtClean="0">
                <a:solidFill>
                  <a:schemeClr val="accent6">
                    <a:lumMod val="75000"/>
                  </a:schemeClr>
                </a:solidFill>
              </a:rPr>
              <a:t> a benefit of preserving natural spaces in cities?</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4953000"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Decrease negative effects of storms and flooding.</a:t>
            </a:r>
          </a:p>
          <a:p>
            <a:pPr marL="788670" indent="-742950">
              <a:buFont typeface="Corbel" pitchFamily="34" charset="0"/>
              <a:buAutoNum type="alphaUcPeriod"/>
            </a:pPr>
            <a:r>
              <a:rPr lang="en-US" sz="2800" dirty="0" smtClean="0">
                <a:solidFill>
                  <a:schemeClr val="accent6">
                    <a:lumMod val="75000"/>
                  </a:schemeClr>
                </a:solidFill>
              </a:rPr>
              <a:t>Increase tourism.</a:t>
            </a:r>
          </a:p>
          <a:p>
            <a:pPr marL="788670" indent="-742950">
              <a:buFont typeface="Corbel" pitchFamily="34" charset="0"/>
              <a:buAutoNum type="alphaUcPeriod"/>
            </a:pPr>
            <a:r>
              <a:rPr lang="en-US" sz="2800" dirty="0" smtClean="0">
                <a:solidFill>
                  <a:schemeClr val="accent6">
                    <a:lumMod val="75000"/>
                  </a:schemeClr>
                </a:solidFill>
              </a:rPr>
              <a:t>Raise property values.</a:t>
            </a:r>
          </a:p>
          <a:p>
            <a:pPr marL="788670" indent="-742950">
              <a:buFont typeface="Corbel" pitchFamily="34" charset="0"/>
              <a:buAutoNum type="alphaUcPeriod"/>
            </a:pPr>
            <a:r>
              <a:rPr lang="en-US" sz="2800" dirty="0" smtClean="0">
                <a:solidFill>
                  <a:schemeClr val="accent6">
                    <a:lumMod val="75000"/>
                  </a:schemeClr>
                </a:solidFill>
              </a:rPr>
              <a:t>Reduce traffic.</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389453" y="481830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43506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is a benefit of compact design?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5256136"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Keeps homes close to jobs.</a:t>
            </a:r>
          </a:p>
          <a:p>
            <a:pPr marL="788670" indent="-742950">
              <a:buFont typeface="Corbel" pitchFamily="34" charset="0"/>
              <a:buAutoNum type="alphaUcPeriod"/>
            </a:pPr>
            <a:r>
              <a:rPr lang="en-US" sz="2800" dirty="0" smtClean="0">
                <a:solidFill>
                  <a:schemeClr val="accent6">
                    <a:lumMod val="75000"/>
                  </a:schemeClr>
                </a:solidFill>
              </a:rPr>
              <a:t>Raises costs for supplying energy, water, sewer services, etc.</a:t>
            </a:r>
          </a:p>
          <a:p>
            <a:pPr marL="788670" indent="-742950">
              <a:buFont typeface="Corbel" pitchFamily="34" charset="0"/>
              <a:buAutoNum type="alphaUcPeriod"/>
            </a:pPr>
            <a:r>
              <a:rPr lang="en-US" sz="2800" dirty="0" smtClean="0">
                <a:solidFill>
                  <a:schemeClr val="accent6">
                    <a:lumMod val="75000"/>
                  </a:schemeClr>
                </a:solidFill>
              </a:rPr>
              <a:t>Development of natural areas for more useful purposes.</a:t>
            </a:r>
          </a:p>
          <a:p>
            <a:pPr marL="788670" indent="-742950">
              <a:buFont typeface="Corbel" pitchFamily="34" charset="0"/>
              <a:buAutoNum type="alphaUcPeriod"/>
            </a:pPr>
            <a:r>
              <a:rPr lang="en-US" sz="2800" dirty="0" smtClean="0">
                <a:solidFill>
                  <a:schemeClr val="accent6">
                    <a:lumMod val="75000"/>
                  </a:schemeClr>
                </a:solidFill>
              </a:rPr>
              <a:t>Increases traffic.</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399359" y="270022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3656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06109" y="1169837"/>
            <a:ext cx="6328798" cy="1244903"/>
          </a:xfrm>
        </p:spPr>
        <p:txBody>
          <a:bodyPr>
            <a:noAutofit/>
          </a:bodyPr>
          <a:lstStyle/>
          <a:p>
            <a:pPr lvl="0"/>
            <a:r>
              <a:rPr lang="en-US" sz="2400" dirty="0">
                <a:solidFill>
                  <a:schemeClr val="accent6">
                    <a:lumMod val="75000"/>
                  </a:schemeClr>
                </a:solidFill>
              </a:rPr>
              <a:t>Which of these is a community sustainability principle that can be applied to BOTH rural and urban communities?</a:t>
            </a:r>
          </a:p>
        </p:txBody>
      </p:sp>
      <p:sp>
        <p:nvSpPr>
          <p:cNvPr id="3" name="TPAnswers" title="Answer Text Shape"/>
          <p:cNvSpPr>
            <a:spLocks noGrp="1"/>
          </p:cNvSpPr>
          <p:nvPr>
            <p:ph type="body" idx="1"/>
            <p:custDataLst>
              <p:tags r:id="rId3"/>
            </p:custDataLst>
          </p:nvPr>
        </p:nvSpPr>
        <p:spPr>
          <a:xfrm>
            <a:off x="458864" y="2535912"/>
            <a:ext cx="5256136" cy="4038600"/>
          </a:xfrm>
        </p:spPr>
        <p:txBody>
          <a:bodyPr>
            <a:normAutofit lnSpcReduction="10000"/>
          </a:bodyPr>
          <a:lstStyle/>
          <a:p>
            <a:pPr marL="788670" indent="-742950">
              <a:buFont typeface="Corbel" pitchFamily="34" charset="0"/>
              <a:buAutoNum type="alphaUcPeriod"/>
            </a:pPr>
            <a:r>
              <a:rPr lang="en-US" sz="2800" dirty="0" smtClean="0">
                <a:solidFill>
                  <a:schemeClr val="accent6">
                    <a:lumMod val="75000"/>
                  </a:schemeClr>
                </a:solidFill>
              </a:rPr>
              <a:t>Preserve natural spaces.</a:t>
            </a:r>
          </a:p>
          <a:p>
            <a:pPr marL="788670" indent="-742950">
              <a:buFont typeface="Corbel" pitchFamily="34" charset="0"/>
              <a:buAutoNum type="alphaUcPeriod"/>
            </a:pPr>
            <a:r>
              <a:rPr lang="en-US" sz="2800" dirty="0" smtClean="0">
                <a:solidFill>
                  <a:schemeClr val="accent6">
                    <a:lumMod val="75000"/>
                  </a:schemeClr>
                </a:solidFill>
              </a:rPr>
              <a:t>Build compact neighborhoods.</a:t>
            </a:r>
          </a:p>
          <a:p>
            <a:pPr marL="788670" indent="-742950">
              <a:buFont typeface="Corbel" pitchFamily="34" charset="0"/>
              <a:buAutoNum type="alphaUcPeriod"/>
            </a:pPr>
            <a:r>
              <a:rPr lang="en-US" sz="2800" dirty="0" smtClean="0">
                <a:solidFill>
                  <a:schemeClr val="accent6">
                    <a:lumMod val="75000"/>
                  </a:schemeClr>
                </a:solidFill>
              </a:rPr>
              <a:t>Encourage stakeholder and community involvement in decision making.</a:t>
            </a:r>
          </a:p>
          <a:p>
            <a:pPr marL="788670" indent="-742950">
              <a:buFont typeface="Corbel" pitchFamily="34" charset="0"/>
              <a:buAutoNum type="alphaUcPeriod"/>
            </a:pPr>
            <a:r>
              <a:rPr lang="en-US" sz="2800" dirty="0" smtClean="0">
                <a:solidFill>
                  <a:schemeClr val="accent6">
                    <a:lumMod val="75000"/>
                  </a:schemeClr>
                </a:solidFill>
              </a:rPr>
              <a:t>Provide a range of transportation options.</a:t>
            </a:r>
          </a:p>
          <a:p>
            <a:pPr marL="788670" indent="-742950">
              <a:buFont typeface="Corbel" pitchFamily="34" charset="0"/>
              <a:buAutoNum type="alphaUcPeriod"/>
            </a:pPr>
            <a:r>
              <a:rPr lang="en-US" sz="2800" dirty="0" smtClean="0">
                <a:solidFill>
                  <a:schemeClr val="accent6">
                    <a:lumMod val="75000"/>
                  </a:schemeClr>
                </a:solidFill>
              </a:rPr>
              <a:t>All the above.</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469699" y="585906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99597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p:nvPr/>
        </p:nvSpPr>
        <p:spPr>
          <a:xfrm>
            <a:off x="3707208" y="694263"/>
            <a:ext cx="12559488" cy="9269136"/>
          </a:xfrm>
          <a:prstGeom prst="rect">
            <a:avLst/>
          </a:prstGeom>
          <a:blipFill dpi="0" rotWithShape="1">
            <a:blip r:embed="rId2">
              <a:alphaModFix amt="20000"/>
            </a:blip>
            <a:srcRect/>
            <a:stretch>
              <a:fillRect/>
            </a:stretch>
          </a:blipFill>
          <a:ln w="12700">
            <a:miter lim="400000"/>
          </a:ln>
        </p:spPr>
        <p:txBody>
          <a:bodyPr lIns="45719" rIns="45719" anchor="ctr"/>
          <a:lstStyle/>
          <a:p>
            <a:pPr algn="ctr">
              <a:defRPr>
                <a:solidFill>
                  <a:srgbClr val="FFFFFF"/>
                </a:solidFill>
              </a:defRPr>
            </a:pPr>
            <a:endParaRPr/>
          </a:p>
        </p:txBody>
      </p:sp>
      <p:sp>
        <p:nvSpPr>
          <p:cNvPr id="291" name="Shape 291"/>
          <p:cNvSpPr>
            <a:spLocks noGrp="1"/>
          </p:cNvSpPr>
          <p:nvPr>
            <p:ph type="title"/>
          </p:nvPr>
        </p:nvSpPr>
        <p:spPr>
          <a:xfrm>
            <a:off x="228599" y="-73478"/>
            <a:ext cx="9875522" cy="1356362"/>
          </a:xfrm>
          <a:prstGeom prst="rect">
            <a:avLst/>
          </a:prstGeom>
        </p:spPr>
        <p:txBody>
          <a:bodyPr/>
          <a:lstStyle>
            <a:lvl1pPr>
              <a:defRPr sz="7200" cap="small"/>
            </a:lvl1pPr>
          </a:lstStyle>
          <a:p>
            <a:r>
              <a:rPr dirty="0"/>
              <a:t>want to learn more</a:t>
            </a:r>
            <a:r>
              <a:rPr sz="6000" dirty="0"/>
              <a:t>?</a:t>
            </a:r>
          </a:p>
        </p:txBody>
      </p:sp>
      <p:sp>
        <p:nvSpPr>
          <p:cNvPr id="292" name="Shape 292"/>
          <p:cNvSpPr/>
          <p:nvPr/>
        </p:nvSpPr>
        <p:spPr>
          <a:xfrm>
            <a:off x="6498771" y="1667417"/>
            <a:ext cx="8180614" cy="3101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5400" cap="small">
                <a:solidFill>
                  <a:schemeClr val="accent1"/>
                </a:solidFill>
              </a:defRPr>
            </a:pPr>
            <a:r>
              <a:t>contact:</a:t>
            </a:r>
          </a:p>
          <a:p>
            <a:pPr>
              <a:defRPr sz="3200"/>
            </a:pPr>
            <a:endParaRPr/>
          </a:p>
          <a:p>
            <a:pPr>
              <a:defRPr sz="3200" cap="small">
                <a:solidFill>
                  <a:srgbClr val="616162"/>
                </a:solidFill>
              </a:defRPr>
            </a:pPr>
            <a:r>
              <a:t>name</a:t>
            </a:r>
          </a:p>
          <a:p>
            <a:pPr>
              <a:defRPr sz="3200" cap="small">
                <a:solidFill>
                  <a:srgbClr val="616162"/>
                </a:solidFill>
              </a:defRPr>
            </a:pPr>
            <a:r>
              <a:t>title</a:t>
            </a:r>
          </a:p>
          <a:p>
            <a:pPr>
              <a:defRPr sz="3200" cap="small">
                <a:solidFill>
                  <a:srgbClr val="616162"/>
                </a:solidFill>
              </a:defRPr>
            </a:pPr>
            <a:r>
              <a:t>email</a:t>
            </a:r>
          </a:p>
          <a:p>
            <a:pPr>
              <a:defRPr sz="3200" cap="small">
                <a:solidFill>
                  <a:srgbClr val="616162"/>
                </a:solidFill>
              </a:defRPr>
            </a:pPr>
            <a:r>
              <a:t>(xxx)xxx-xxxx</a:t>
            </a:r>
          </a:p>
        </p:txBody>
      </p:sp>
      <p:pic>
        <p:nvPicPr>
          <p:cNvPr id="293" name="image17.jpeg"/>
          <p:cNvPicPr>
            <a:picLocks noChangeAspect="1"/>
          </p:cNvPicPr>
          <p:nvPr/>
        </p:nvPicPr>
        <p:blipFill>
          <a:blip r:embed="rId3">
            <a:extLst/>
          </a:blip>
          <a:stretch>
            <a:fillRect/>
          </a:stretch>
        </p:blipFill>
        <p:spPr>
          <a:xfrm>
            <a:off x="532637" y="1721032"/>
            <a:ext cx="5688480" cy="3596642"/>
          </a:xfrm>
          <a:prstGeom prst="rect">
            <a:avLst/>
          </a:prstGeom>
          <a:ln w="12700">
            <a:miter lim="400000"/>
          </a:ln>
        </p:spPr>
      </p:pic>
      <p:sp>
        <p:nvSpPr>
          <p:cNvPr id="295" name="Shape 295"/>
          <p:cNvSpPr/>
          <p:nvPr/>
        </p:nvSpPr>
        <p:spPr>
          <a:xfrm>
            <a:off x="95533" y="95533"/>
            <a:ext cx="12003507" cy="6660110"/>
          </a:xfrm>
          <a:prstGeom prst="rect">
            <a:avLst/>
          </a:prstGeom>
          <a:ln w="203200">
            <a:solidFill>
              <a:schemeClr val="accent1"/>
            </a:solidFill>
            <a:miter/>
          </a:ln>
        </p:spPr>
        <p:txBody>
          <a:bodyPr lIns="45719" rIns="45719" anchor="ctr"/>
          <a:lstStyle/>
          <a:p>
            <a:pPr algn="ctr">
              <a:defRPr>
                <a:solidFill>
                  <a:srgbClr val="FFFFFF"/>
                </a:solidFill>
              </a:defRPr>
            </a:pPr>
            <a:endParaRPr/>
          </a:p>
        </p:txBody>
      </p:sp>
      <p:sp>
        <p:nvSpPr>
          <p:cNvPr id="8" name="TextBox 7"/>
          <p:cNvSpPr txBox="1"/>
          <p:nvPr/>
        </p:nvSpPr>
        <p:spPr>
          <a:xfrm>
            <a:off x="532637" y="5338572"/>
            <a:ext cx="58070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Our headquarters is</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located at 3040 Continental Dr. Butte, MT</a:t>
            </a:r>
            <a:endParaRPr kumimoji="0" lang="en-US" sz="1800" b="0" i="1" u="none" strike="noStrike" cap="none" spc="0" normalizeH="0" baseline="0" dirty="0">
              <a:ln>
                <a:noFill/>
              </a:ln>
              <a:solidFill>
                <a:srgbClr val="000000"/>
              </a:solidFill>
              <a:effectLst/>
              <a:uFillTx/>
              <a:latin typeface="Corbel"/>
              <a:ea typeface="Corbel"/>
              <a:cs typeface="Corbel"/>
              <a:sym typeface="Corbe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p</a:t>
            </a:r>
            <a:r>
              <a:rPr lang="en-US" sz="7200" cap="small" dirty="0" smtClean="0"/>
              <a:t>op quiz…</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16529" y="2169127"/>
            <a:ext cx="10386512" cy="4704091"/>
          </a:xfrm>
        </p:spPr>
        <p:txBody>
          <a:bodyPr>
            <a:normAutofit/>
          </a:bodyPr>
          <a:lstStyle/>
          <a:p>
            <a:pPr marL="45720" indent="0" algn="ctr">
              <a:buNone/>
            </a:pPr>
            <a:r>
              <a:rPr lang="en-US" sz="2800" dirty="0">
                <a:solidFill>
                  <a:schemeClr val="accent6">
                    <a:lumMod val="75000"/>
                  </a:schemeClr>
                </a:solidFill>
              </a:rPr>
              <a:t>This presentation includes an interactive component using </a:t>
            </a:r>
            <a:r>
              <a:rPr lang="en-US" sz="2800" dirty="0" err="1">
                <a:solidFill>
                  <a:schemeClr val="accent6">
                    <a:lumMod val="75000"/>
                  </a:schemeClr>
                </a:solidFill>
              </a:rPr>
              <a:t>TurningPoint</a:t>
            </a:r>
            <a:r>
              <a:rPr lang="en-US" sz="2800" dirty="0">
                <a:solidFill>
                  <a:schemeClr val="accent6">
                    <a:lumMod val="75000"/>
                  </a:schemeClr>
                </a:solidFill>
              </a:rPr>
              <a:t> software. You will be asked a series of questions at the start of the presentation and again at the end to help us measure your change in knowledge. Questions are answered by using the remotes handed out. </a:t>
            </a:r>
          </a:p>
          <a:p>
            <a:pPr marL="45720" indent="0" algn="ctr">
              <a:buNone/>
            </a:pPr>
            <a:r>
              <a:rPr lang="en-US" sz="2800" dirty="0">
                <a:solidFill>
                  <a:schemeClr val="accent6">
                    <a:lumMod val="75000"/>
                  </a:schemeClr>
                </a:solidFill>
              </a:rPr>
              <a:t/>
            </a:r>
            <a:br>
              <a:rPr lang="en-US" sz="2800" dirty="0">
                <a:solidFill>
                  <a:schemeClr val="accent6">
                    <a:lumMod val="75000"/>
                  </a:schemeClr>
                </a:solidFill>
              </a:rPr>
            </a:br>
            <a:r>
              <a:rPr lang="en-US" sz="2800" dirty="0">
                <a:solidFill>
                  <a:schemeClr val="accent6">
                    <a:lumMod val="75000"/>
                  </a:schemeClr>
                </a:solidFill>
              </a:rPr>
              <a:t>Let’s do a practice question!</a:t>
            </a:r>
          </a:p>
          <a:p>
            <a:pPr marL="45720" indent="0">
              <a:buNone/>
            </a:pPr>
            <a:r>
              <a:rPr lang="en-US" sz="2400" dirty="0"/>
              <a:t/>
            </a:r>
            <a:br>
              <a:rPr lang="en-US" sz="2400" dirty="0"/>
            </a:br>
            <a:r>
              <a:rPr lang="en-US" sz="2400" dirty="0"/>
              <a:t/>
            </a:r>
            <a:br>
              <a:rPr lang="en-US" sz="2400" dirty="0"/>
            </a:br>
            <a:endParaRPr lang="en-US" sz="2400" dirty="0" smtClean="0">
              <a:solidFill>
                <a:schemeClr val="accent6">
                  <a:lumMod val="75000"/>
                </a:schemeClr>
              </a:solidFill>
            </a:endParaRPr>
          </a:p>
          <a:p>
            <a:pPr lvl="0"/>
            <a:endParaRPr lang="en-US" sz="2400" dirty="0">
              <a:solidFill>
                <a:schemeClr val="accent6">
                  <a:lumMod val="75000"/>
                </a:schemeClr>
              </a:solidFill>
            </a:endParaRPr>
          </a:p>
          <a:p>
            <a:pPr lvl="1"/>
            <a:endParaRPr lang="en-US" sz="24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sz="2800" dirty="0">
              <a:solidFill>
                <a:schemeClr val="accent6">
                  <a:lumMod val="75000"/>
                </a:schemeClr>
              </a:solidFill>
            </a:endParaRPr>
          </a:p>
        </p:txBody>
      </p:sp>
    </p:spTree>
    <p:extLst>
      <p:ext uri="{BB962C8B-B14F-4D97-AF65-F5344CB8AC3E}">
        <p14:creationId xmlns:p14="http://schemas.microsoft.com/office/powerpoint/2010/main" val="161969166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Fumble got 0, Pack got 0, Business got 0, Enterprise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590262"/>
            <a:ext cx="6664950" cy="1244903"/>
          </a:xfrm>
        </p:spPr>
        <p:txBody>
          <a:bodyPr>
            <a:normAutofit/>
          </a:bodyPr>
          <a:lstStyle/>
          <a:p>
            <a:r>
              <a:rPr lang="en-US" sz="3200" dirty="0" smtClean="0">
                <a:solidFill>
                  <a:schemeClr val="accent6">
                    <a:lumMod val="75000"/>
                  </a:schemeClr>
                </a:solidFill>
              </a:rPr>
              <a:t>A group of ferrets is called a(n)…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600" dirty="0" smtClean="0">
                <a:solidFill>
                  <a:schemeClr val="accent6">
                    <a:lumMod val="75000"/>
                  </a:schemeClr>
                </a:solidFill>
              </a:rPr>
              <a:t>Fumble</a:t>
            </a:r>
          </a:p>
          <a:p>
            <a:pPr marL="788670" indent="-742950">
              <a:buFont typeface="Corbel" pitchFamily="34" charset="0"/>
              <a:buAutoNum type="alphaUcPeriod"/>
            </a:pPr>
            <a:r>
              <a:rPr lang="en-US" sz="3600" dirty="0">
                <a:solidFill>
                  <a:schemeClr val="accent6">
                    <a:lumMod val="75000"/>
                  </a:schemeClr>
                </a:solidFill>
              </a:rPr>
              <a:t>P</a:t>
            </a:r>
            <a:r>
              <a:rPr lang="en-US" sz="3600" dirty="0" smtClean="0">
                <a:solidFill>
                  <a:schemeClr val="accent6">
                    <a:lumMod val="75000"/>
                  </a:schemeClr>
                </a:solidFill>
              </a:rPr>
              <a:t>ack</a:t>
            </a:r>
          </a:p>
          <a:p>
            <a:pPr marL="788670" indent="-742950">
              <a:buFont typeface="Corbel" pitchFamily="34" charset="0"/>
              <a:buAutoNum type="alphaUcPeriod"/>
            </a:pPr>
            <a:r>
              <a:rPr lang="en-US" sz="3600" dirty="0" smtClean="0">
                <a:solidFill>
                  <a:schemeClr val="accent6">
                    <a:lumMod val="75000"/>
                  </a:schemeClr>
                </a:solidFill>
              </a:rPr>
              <a:t>Business</a:t>
            </a:r>
          </a:p>
          <a:p>
            <a:pPr marL="788670" indent="-742950">
              <a:buFont typeface="Corbel" pitchFamily="34" charset="0"/>
              <a:buAutoNum type="alphaUcPeriod"/>
            </a:pPr>
            <a:r>
              <a:rPr lang="en-US" sz="3600" dirty="0" smtClean="0">
                <a:solidFill>
                  <a:schemeClr val="accent6">
                    <a:lumMod val="75000"/>
                  </a:schemeClr>
                </a:solidFill>
              </a:rPr>
              <a:t>Enterprise</a:t>
            </a:r>
            <a:endParaRPr lang="en-US" sz="36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186191"/>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6059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1" y="926111"/>
            <a:ext cx="7223992" cy="4955994"/>
          </a:xfrm>
          <a:prstGeom prst="rect">
            <a:avLst/>
          </a:prstGeom>
          <a:ln w="3175">
            <a:solidFill>
              <a:schemeClr val="tx1"/>
            </a:solidFill>
          </a:ln>
        </p:spPr>
      </p:pic>
      <p:sp>
        <p:nvSpPr>
          <p:cNvPr id="5" name="Oval Callout 4"/>
          <p:cNvSpPr/>
          <p:nvPr/>
        </p:nvSpPr>
        <p:spPr>
          <a:xfrm>
            <a:off x="938463" y="926111"/>
            <a:ext cx="1684421" cy="1371600"/>
          </a:xfrm>
          <a:prstGeom prst="wedgeEllipseCallout">
            <a:avLst>
              <a:gd name="adj1" fmla="val 144167"/>
              <a:gd name="adj2" fmla="val 58114"/>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38463" y="1256572"/>
            <a:ext cx="1684421" cy="830997"/>
          </a:xfrm>
          <a:prstGeom prst="rect">
            <a:avLst/>
          </a:prstGeom>
          <a:noFill/>
        </p:spPr>
        <p:txBody>
          <a:bodyPr wrap="square" rtlCol="0">
            <a:spAutoFit/>
          </a:bodyPr>
          <a:lstStyle/>
          <a:p>
            <a:pPr algn="ctr"/>
            <a:r>
              <a:rPr lang="en-US" sz="1600" dirty="0" smtClean="0"/>
              <a:t>Have that report on my desk by noon, Bob.</a:t>
            </a:r>
            <a:endParaRPr lang="en-US" sz="1600" dirty="0"/>
          </a:p>
        </p:txBody>
      </p:sp>
      <p:sp>
        <p:nvSpPr>
          <p:cNvPr id="7" name="Oval Callout 6"/>
          <p:cNvSpPr/>
          <p:nvPr/>
        </p:nvSpPr>
        <p:spPr>
          <a:xfrm>
            <a:off x="8999621" y="3777916"/>
            <a:ext cx="2009274" cy="1491916"/>
          </a:xfrm>
          <a:prstGeom prst="wedgeEllipseCallout">
            <a:avLst>
              <a:gd name="adj1" fmla="val -80713"/>
              <a:gd name="adj2" fmla="val -71371"/>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24473" y="4108375"/>
            <a:ext cx="1359569" cy="830997"/>
          </a:xfrm>
          <a:prstGeom prst="rect">
            <a:avLst/>
          </a:prstGeom>
          <a:noFill/>
        </p:spPr>
        <p:txBody>
          <a:bodyPr wrap="square" rtlCol="0">
            <a:spAutoFit/>
          </a:bodyPr>
          <a:lstStyle/>
          <a:p>
            <a:pPr algn="ctr"/>
            <a:r>
              <a:rPr lang="en-US" sz="2400" dirty="0" smtClean="0"/>
              <a:t>You got it, Steve</a:t>
            </a:r>
            <a:r>
              <a:rPr lang="en-US" dirty="0" smtClean="0"/>
              <a:t>.</a:t>
            </a:r>
            <a:endParaRPr lang="en-US" dirty="0"/>
          </a:p>
        </p:txBody>
      </p:sp>
    </p:spTree>
    <p:extLst>
      <p:ext uri="{BB962C8B-B14F-4D97-AF65-F5344CB8AC3E}">
        <p14:creationId xmlns:p14="http://schemas.microsoft.com/office/powerpoint/2010/main" val="130633401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nvSpPr>
        <p:spPr>
          <a:xfrm>
            <a:off x="-7534000" y="-4678432"/>
            <a:ext cx="13469617" cy="10040989"/>
          </a:xfrm>
          <a:prstGeom prst="rect">
            <a:avLst/>
          </a:prstGeom>
          <a:blipFill>
            <a:blip r:embed="rId2">
              <a:alphaModFix amt="32509"/>
            </a:blip>
            <a:stretch>
              <a:fillRect/>
            </a:stretch>
          </a:blipFill>
          <a:ln w="12700">
            <a:miter lim="400000"/>
          </a:ln>
        </p:spPr>
        <p:txBody>
          <a:bodyPr lIns="45719" rIns="45719" anchor="ctr"/>
          <a:lstStyle/>
          <a:p>
            <a:pPr algn="ctr">
              <a:defRPr>
                <a:solidFill>
                  <a:srgbClr val="FFFFFF"/>
                </a:solidFill>
              </a:defRPr>
            </a:pPr>
            <a:endParaRPr/>
          </a:p>
        </p:txBody>
      </p:sp>
      <p:sp>
        <p:nvSpPr>
          <p:cNvPr id="126" name="Shape 126"/>
          <p:cNvSpPr>
            <a:spLocks noGrp="1"/>
          </p:cNvSpPr>
          <p:nvPr>
            <p:ph type="ctrTitle"/>
          </p:nvPr>
        </p:nvSpPr>
        <p:spPr>
          <a:xfrm>
            <a:off x="1109980" y="882375"/>
            <a:ext cx="9966960" cy="2926082"/>
          </a:xfrm>
          <a:prstGeom prst="rect">
            <a:avLst/>
          </a:prstGeom>
        </p:spPr>
        <p:txBody>
          <a:bodyPr/>
          <a:lstStyle>
            <a:lvl1pPr>
              <a:defRPr sz="6600"/>
            </a:lvl1pPr>
          </a:lstStyle>
          <a:p>
            <a:r>
              <a:t>community sustainability</a:t>
            </a:r>
          </a:p>
        </p:txBody>
      </p:sp>
      <p:pic>
        <p:nvPicPr>
          <p:cNvPr id="127" name="image2.png" descr="Macintosh HD:Users:kirstengerbatsch2:Desktop:NCATlogoMTFC.png"/>
          <p:cNvPicPr>
            <a:picLocks noChangeAspect="1"/>
          </p:cNvPicPr>
          <p:nvPr/>
        </p:nvPicPr>
        <p:blipFill>
          <a:blip r:embed="rId3">
            <a:extLst/>
          </a:blip>
          <a:stretch>
            <a:fillRect/>
          </a:stretch>
        </p:blipFill>
        <p:spPr>
          <a:xfrm>
            <a:off x="354520" y="5547099"/>
            <a:ext cx="3519649" cy="866580"/>
          </a:xfrm>
          <a:prstGeom prst="rect">
            <a:avLst/>
          </a:prstGeom>
          <a:ln w="12700">
            <a:miter lim="400000"/>
          </a:ln>
        </p:spPr>
      </p:pic>
      <p:pic>
        <p:nvPicPr>
          <p:cNvPr id="128" name="image3.png"/>
          <p:cNvPicPr>
            <a:picLocks noChangeAspect="1"/>
          </p:cNvPicPr>
          <p:nvPr/>
        </p:nvPicPr>
        <p:blipFill>
          <a:blip r:embed="rId4">
            <a:extLst/>
          </a:blip>
          <a:stretch>
            <a:fillRect/>
          </a:stretch>
        </p:blipFill>
        <p:spPr>
          <a:xfrm>
            <a:off x="9715034" y="5701184"/>
            <a:ext cx="1378078" cy="829399"/>
          </a:xfrm>
          <a:prstGeom prst="rect">
            <a:avLst/>
          </a:prstGeom>
          <a:ln w="12700">
            <a:miter lim="400000"/>
          </a:ln>
        </p:spPr>
      </p:pic>
      <p:pic>
        <p:nvPicPr>
          <p:cNvPr id="129" name="image4.png" descr="Macintosh HD:Users:kirstengerbatsch2:Desktop:300colorAmeriCorpsMT.png"/>
          <p:cNvPicPr>
            <a:picLocks noChangeAspect="1"/>
          </p:cNvPicPr>
          <p:nvPr/>
        </p:nvPicPr>
        <p:blipFill>
          <a:blip r:embed="rId5">
            <a:extLst/>
          </a:blip>
          <a:stretch>
            <a:fillRect/>
          </a:stretch>
        </p:blipFill>
        <p:spPr>
          <a:xfrm>
            <a:off x="11093111" y="5751440"/>
            <a:ext cx="703320" cy="728888"/>
          </a:xfrm>
          <a:prstGeom prst="rect">
            <a:avLst/>
          </a:prstGeom>
          <a:ln w="12700">
            <a:miter lim="400000"/>
          </a:ln>
        </p:spPr>
      </p:pic>
      <p:sp>
        <p:nvSpPr>
          <p:cNvPr id="130" name="Shape 130"/>
          <p:cNvSpPr>
            <a:spLocks noGrp="1"/>
          </p:cNvSpPr>
          <p:nvPr>
            <p:ph type="subTitle" sz="quarter" idx="1"/>
          </p:nvPr>
        </p:nvSpPr>
        <p:spPr>
          <a:prstGeom prst="rect">
            <a:avLst/>
          </a:prstGeom>
        </p:spPr>
        <p:txBody>
          <a:bodyPr/>
          <a:lstStyle>
            <a:lvl1pPr>
              <a:defRPr sz="2800" cap="small"/>
            </a:lvl1pPr>
          </a:lstStyle>
          <a:p>
            <a:r>
              <a:t>10 principles to implement in your community</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of these is an example of a community sustainability principle?</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4953000"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Mixed land use.</a:t>
            </a:r>
          </a:p>
          <a:p>
            <a:pPr marL="788670" indent="-742950">
              <a:buFont typeface="Corbel" pitchFamily="34" charset="0"/>
              <a:buAutoNum type="alphaUcPeriod"/>
            </a:pPr>
            <a:r>
              <a:rPr lang="en-US" sz="2800" dirty="0" smtClean="0">
                <a:solidFill>
                  <a:schemeClr val="accent6">
                    <a:lumMod val="75000"/>
                  </a:schemeClr>
                </a:solidFill>
              </a:rPr>
              <a:t>Have a variety of transport options.</a:t>
            </a:r>
          </a:p>
          <a:p>
            <a:pPr marL="788670" indent="-742950">
              <a:buFont typeface="Corbel" pitchFamily="34" charset="0"/>
              <a:buAutoNum type="alphaUcPeriod"/>
            </a:pPr>
            <a:r>
              <a:rPr lang="en-US" sz="2800" dirty="0" smtClean="0">
                <a:solidFill>
                  <a:schemeClr val="accent6">
                    <a:lumMod val="75000"/>
                  </a:schemeClr>
                </a:solidFill>
              </a:rPr>
              <a:t>Focus development on new communities.</a:t>
            </a:r>
          </a:p>
          <a:p>
            <a:pPr marL="788670" indent="-742950">
              <a:buFont typeface="Corbel" pitchFamily="34" charset="0"/>
              <a:buAutoNum type="alphaUcPeriod"/>
            </a:pPr>
            <a:r>
              <a:rPr lang="en-US" sz="2800" dirty="0" smtClean="0">
                <a:solidFill>
                  <a:schemeClr val="accent6">
                    <a:lumMod val="75000"/>
                  </a:schemeClr>
                </a:solidFill>
              </a:rPr>
              <a:t>Resist community input in order to streamline development process.</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16283" y="2662639"/>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rot="1054873">
            <a:off x="364102" y="3315546"/>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2458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of these is </a:t>
            </a:r>
            <a:r>
              <a:rPr lang="en-US" sz="3200" b="1" dirty="0" smtClean="0">
                <a:solidFill>
                  <a:schemeClr val="accent6">
                    <a:lumMod val="75000"/>
                  </a:schemeClr>
                </a:solidFill>
              </a:rPr>
              <a:t>not</a:t>
            </a:r>
            <a:r>
              <a:rPr lang="en-US" sz="3200" dirty="0" smtClean="0">
                <a:solidFill>
                  <a:schemeClr val="accent6">
                    <a:lumMod val="75000"/>
                  </a:schemeClr>
                </a:solidFill>
              </a:rPr>
              <a:t> a benefit of preserving natural spaces in cities?</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4953000"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Decrease negative effects of storms and flooding.</a:t>
            </a:r>
          </a:p>
          <a:p>
            <a:pPr marL="788670" indent="-742950">
              <a:buFont typeface="Corbel" pitchFamily="34" charset="0"/>
              <a:buAutoNum type="alphaUcPeriod"/>
            </a:pPr>
            <a:r>
              <a:rPr lang="en-US" sz="2800" dirty="0" smtClean="0">
                <a:solidFill>
                  <a:schemeClr val="accent6">
                    <a:lumMod val="75000"/>
                  </a:schemeClr>
                </a:solidFill>
              </a:rPr>
              <a:t>Increase tourism.</a:t>
            </a:r>
          </a:p>
          <a:p>
            <a:pPr marL="788670" indent="-742950">
              <a:buFont typeface="Corbel" pitchFamily="34" charset="0"/>
              <a:buAutoNum type="alphaUcPeriod"/>
            </a:pPr>
            <a:r>
              <a:rPr lang="en-US" sz="2800" dirty="0" smtClean="0">
                <a:solidFill>
                  <a:schemeClr val="accent6">
                    <a:lumMod val="75000"/>
                  </a:schemeClr>
                </a:solidFill>
              </a:rPr>
              <a:t>Raise property values.</a:t>
            </a:r>
          </a:p>
          <a:p>
            <a:pPr marL="788670" indent="-742950">
              <a:buFont typeface="Corbel" pitchFamily="34" charset="0"/>
              <a:buAutoNum type="alphaUcPeriod"/>
            </a:pPr>
            <a:r>
              <a:rPr lang="en-US" sz="2800" dirty="0" smtClean="0">
                <a:solidFill>
                  <a:schemeClr val="accent6">
                    <a:lumMod val="75000"/>
                  </a:schemeClr>
                </a:solidFill>
              </a:rPr>
              <a:t>Reduce traffic.</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389453" y="481830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386839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6032500"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357512"/>
            <a:ext cx="6664950" cy="1244903"/>
          </a:xfrm>
        </p:spPr>
        <p:txBody>
          <a:bodyPr>
            <a:normAutofit/>
          </a:bodyPr>
          <a:lstStyle/>
          <a:p>
            <a:r>
              <a:rPr lang="en-US" sz="3200" dirty="0" smtClean="0">
                <a:solidFill>
                  <a:schemeClr val="accent6">
                    <a:lumMod val="75000"/>
                  </a:schemeClr>
                </a:solidFill>
              </a:rPr>
              <a:t>Which is a benefit of compact design?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752040"/>
            <a:ext cx="5256136" cy="4038600"/>
          </a:xfrm>
        </p:spPr>
        <p:txBody>
          <a:bodyPr>
            <a:normAutofit/>
          </a:bodyPr>
          <a:lstStyle/>
          <a:p>
            <a:pPr marL="788670" indent="-742950">
              <a:buFont typeface="Corbel" pitchFamily="34" charset="0"/>
              <a:buAutoNum type="alphaUcPeriod"/>
            </a:pPr>
            <a:r>
              <a:rPr lang="en-US" sz="2800" dirty="0" smtClean="0">
                <a:solidFill>
                  <a:schemeClr val="accent6">
                    <a:lumMod val="75000"/>
                  </a:schemeClr>
                </a:solidFill>
              </a:rPr>
              <a:t>Keeps homes close to jobs.</a:t>
            </a:r>
          </a:p>
          <a:p>
            <a:pPr marL="788670" indent="-742950">
              <a:buFont typeface="Corbel" pitchFamily="34" charset="0"/>
              <a:buAutoNum type="alphaUcPeriod"/>
            </a:pPr>
            <a:r>
              <a:rPr lang="en-US" sz="2800" dirty="0" smtClean="0">
                <a:solidFill>
                  <a:schemeClr val="accent6">
                    <a:lumMod val="75000"/>
                  </a:schemeClr>
                </a:solidFill>
              </a:rPr>
              <a:t>Raises costs for supplying energy, water, sewer services, etc.</a:t>
            </a:r>
          </a:p>
          <a:p>
            <a:pPr marL="788670" indent="-742950">
              <a:buFont typeface="Corbel" pitchFamily="34" charset="0"/>
              <a:buAutoNum type="alphaUcPeriod"/>
            </a:pPr>
            <a:r>
              <a:rPr lang="en-US" sz="2800" dirty="0" smtClean="0">
                <a:solidFill>
                  <a:schemeClr val="accent6">
                    <a:lumMod val="75000"/>
                  </a:schemeClr>
                </a:solidFill>
              </a:rPr>
              <a:t>Development of natural areas for more useful purposes.</a:t>
            </a:r>
          </a:p>
          <a:p>
            <a:pPr marL="788670" indent="-742950">
              <a:buFont typeface="Corbel" pitchFamily="34" charset="0"/>
              <a:buAutoNum type="alphaUcPeriod"/>
            </a:pPr>
            <a:r>
              <a:rPr lang="en-US" sz="2800" dirty="0" smtClean="0">
                <a:solidFill>
                  <a:schemeClr val="accent6">
                    <a:lumMod val="75000"/>
                  </a:schemeClr>
                </a:solidFill>
              </a:rPr>
              <a:t>Increases traffic.</a:t>
            </a:r>
            <a:endParaRPr lang="en-US" sz="28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10" name="5-Point Star 9"/>
          <p:cNvSpPr/>
          <p:nvPr/>
        </p:nvSpPr>
        <p:spPr>
          <a:xfrm rot="1054873">
            <a:off x="399359" y="270022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543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72f7b924-dfe7-4600-9b3b-82e977de3dd4"/>
  <p:tag name="TPVERSION" val="8"/>
  <p:tag name="TPFULLVERSION" val="8.2.4.6"/>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599AFFE69AA45E4B6861A0ABD66C568&lt;/guid&gt;&#10;            &lt;repollguid&gt;1FFB8847B5D3431DB7181893FDF081B0&lt;/repollguid&gt;&#10;            &lt;sourceid&gt;0A465DCB16A74F7E8C5AFC93045D0249&lt;/sourceid&gt;&#10;            &lt;questiontext&gt;Which is a benefit of compact desig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Keeps homes close to jobs.&lt;/answertext&gt;&#10;                    &lt;valuetype&gt;1&lt;/valuetype&gt;&#10;                &lt;/answer&gt;&#10;                &lt;answer&gt;&#10;                    &lt;guid&gt;70C444B300294588B22E1189BDF10C68&lt;/guid&gt;&#10;                    &lt;answertext&gt;Raises costs for supplying energy, water, sewer services, etc.&lt;/answertext&gt;&#10;                    &lt;valuetype&gt;-1&lt;/valuetype&gt;&#10;                &lt;/answer&gt;&#10;                &lt;answer&gt;&#10;                    &lt;guid&gt;A2E6E220FF324D1EA8AF1BDDD1F0C755&lt;/guid&gt;&#10;                    &lt;answertext&gt;Development of natural areas for more useful purposes.&lt;/answertext&gt;&#10;                    &lt;valuetype&gt;-1&lt;/valuetype&gt;&#10;                &lt;/answer&gt;&#10;                &lt;answer&gt;&#10;                    &lt;guid&gt;6DD6BAD08C254C89A3912FA2576DF57F&lt;/guid&gt;&#10;                    &lt;answertext&gt;Increases traffi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B155DA7961E4EE793767A7FDC36D1D5&lt;/guid&gt;&#10;            &lt;repollguid&gt;1FFB8847B5D3431DB7181893FDF081B0&lt;/repollguid&gt;&#10;            &lt;sourceid&gt;0A465DCB16A74F7E8C5AFC93045D0249&lt;/sourceid&gt;&#10;            &lt;questiontext&gt;Which of these is a community sustainability principle that can be applied to BOTH rural and urban commun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Preserve natural spaces.&lt;/answertext&gt;&#10;                    &lt;valuetype&gt;-1&lt;/valuetype&gt;&#10;                &lt;/answer&gt;&#10;                &lt;answer&gt;&#10;                    &lt;guid&gt;70C444B300294588B22E1189BDF10C68&lt;/guid&gt;&#10;                    &lt;answertext&gt;Build compact neighborhoods.&lt;/answertext&gt;&#10;                    &lt;valuetype&gt;-1&lt;/valuetype&gt;&#10;                &lt;/answer&gt;&#10;                &lt;answer&gt;&#10;                    &lt;guid&gt;A2E6E220FF324D1EA8AF1BDDD1F0C755&lt;/guid&gt;&#10;                    &lt;answertext&gt;Encourage stakeholder and community involvement in decision making.&lt;/answertext&gt;&#10;                    &lt;valuetype&gt;-1&lt;/valuetype&gt;&#10;                &lt;/answer&gt;&#10;                &lt;answer&gt;&#10;                    &lt;guid&gt;6DD6BAD08C254C89A3912FA2576DF57F&lt;/guid&gt;&#10;                    &lt;answertext&gt;Provide a range of transportation options.&lt;/answertext&gt;&#10;                    &lt;valuetype&gt;-1&lt;/valuetype&gt;&#10;                &lt;/answer&gt;&#10;                &lt;answer&gt;&#10;                    &lt;guid&gt;6A44EA9D0FE549AB8A75050AF5746079&lt;/guid&gt;&#10;                    &lt;answertext&gt;All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65859E93FC54147A57883200B666E50&lt;/guid&gt;&#10;            &lt;repollguid&gt;1FFB8847B5D3431DB7181893FDF081B0&lt;/repollguid&gt;&#10;            &lt;sourceid&gt;0A465DCB16A74F7E8C5AFC93045D0249&lt;/sourceid&gt;&#10;            &lt;questiontext&gt;Which of these is an example of a community sustainability principl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Mixed land use.&lt;/answertext&gt;&#10;                    &lt;valuetype&gt;1&lt;/valuetype&gt;&#10;                &lt;/answer&gt;&#10;                &lt;answer&gt;&#10;                    &lt;guid&gt;70C444B300294588B22E1189BDF10C68&lt;/guid&gt;&#10;                    &lt;answertext&gt;Have a variety of transport options.&lt;/answertext&gt;&#10;                    &lt;valuetype&gt;1&lt;/valuetype&gt;&#10;                &lt;/answer&gt;&#10;                &lt;answer&gt;&#10;                    &lt;guid&gt;A2E6E220FF324D1EA8AF1BDDD1F0C755&lt;/guid&gt;&#10;                    &lt;answertext&gt;Focus development on new communities.&lt;/answertext&gt;&#10;                    &lt;valuetype&gt;-1&lt;/valuetype&gt;&#10;                &lt;/answer&gt;&#10;                &lt;answer&gt;&#10;                    &lt;guid&gt;6DD6BAD08C254C89A3912FA2576DF57F&lt;/guid&gt;&#10;                    &lt;answertext&gt;Resist community input in order to streamline development proces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D05AD585D244FCD839EE0BB0F9F2389&lt;/guid&gt;&#10;            &lt;repollguid&gt;1FFB8847B5D3431DB7181893FDF081B0&lt;/repollguid&gt;&#10;            &lt;sourceid&gt;0A465DCB16A74F7E8C5AFC93045D0249&lt;/sourceid&gt;&#10;            &lt;questiontext&gt;A group of ferrets is called a(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Fumble&lt;/answertext&gt;&#10;                    &lt;valuetype&gt;-1&lt;/valuetype&gt;&#10;                &lt;/answer&gt;&#10;                &lt;answer&gt;&#10;                    &lt;guid&gt;70C444B300294588B22E1189BDF10C68&lt;/guid&gt;&#10;                    &lt;answertext&gt;Pack&lt;/answertext&gt;&#10;                    &lt;valuetype&gt;-1&lt;/valuetype&gt;&#10;                &lt;/answer&gt;&#10;                &lt;answer&gt;&#10;                    &lt;guid&gt;A2E6E220FF324D1EA8AF1BDDD1F0C755&lt;/guid&gt;&#10;                    &lt;answertext&gt;Business&lt;/answertext&gt;&#10;                    &lt;valuetype&gt;1&lt;/valuetype&gt;&#10;                &lt;/answer&gt;&#10;                &lt;answer&gt;&#10;                    &lt;guid&gt;6DD6BAD08C254C89A3912FA2576DF57F&lt;/guid&gt;&#10;                    &lt;answertext&gt;Enterpri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D05834FEF4B4969A09F228ECB3D923A&lt;/guid&gt;&#10;            &lt;repollguid&gt;1FFB8847B5D3431DB7181893FDF081B0&lt;/repollguid&gt;&#10;            &lt;sourceid&gt;0A465DCB16A74F7E8C5AFC93045D0249&lt;/sourceid&gt;&#10;            &lt;questiontext&gt;Which of these is not a benefit of preserving natural spaces in c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Decrease negative effects of storms and flooding.&lt;/answertext&gt;&#10;                    &lt;valuetype&gt;-1&lt;/valuetype&gt;&#10;                &lt;/answer&gt;&#10;                &lt;answer&gt;&#10;                    &lt;guid&gt;70C444B300294588B22E1189BDF10C68&lt;/guid&gt;&#10;                    &lt;answertext&gt;Increase tourism.&lt;/answertext&gt;&#10;                    &lt;valuetype&gt;-1&lt;/valuetype&gt;&#10;                &lt;/answer&gt;&#10;                &lt;answer&gt;&#10;                    &lt;guid&gt;A2E6E220FF324D1EA8AF1BDDD1F0C755&lt;/guid&gt;&#10;                    &lt;answertext&gt;Raise property values.&lt;/answertext&gt;&#10;                    &lt;valuetype&gt;-1&lt;/valuetype&gt;&#10;                &lt;/answer&gt;&#10;                &lt;answer&gt;&#10;                    &lt;guid&gt;6DD6BAD08C254C89A3912FA2576DF57F&lt;/guid&gt;&#10;                    &lt;answertext&gt;Reduce traffi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49F698DB6474C649AC089D5251F168D&lt;/guid&gt;&#10;            &lt;repollguid&gt;1FFB8847B5D3431DB7181893FDF081B0&lt;/repollguid&gt;&#10;            &lt;sourceid&gt;0A465DCB16A74F7E8C5AFC93045D0249&lt;/sourceid&gt;&#10;            &lt;questiontext&gt;Which is a benefit of compact desig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Keeps homes close to jobs.&lt;/answertext&gt;&#10;                    &lt;valuetype&gt;1&lt;/valuetype&gt;&#10;                &lt;/answer&gt;&#10;                &lt;answer&gt;&#10;                    &lt;guid&gt;70C444B300294588B22E1189BDF10C68&lt;/guid&gt;&#10;                    &lt;answertext&gt;Raises costs for supplying energy, water, sewer services, etc.&lt;/answertext&gt;&#10;                    &lt;valuetype&gt;-1&lt;/valuetype&gt;&#10;                &lt;/answer&gt;&#10;                &lt;answer&gt;&#10;                    &lt;guid&gt;A2E6E220FF324D1EA8AF1BDDD1F0C755&lt;/guid&gt;&#10;                    &lt;answertext&gt;Development of natural areas for more useful purposes.&lt;/answertext&gt;&#10;                    &lt;valuetype&gt;-1&lt;/valuetype&gt;&#10;                &lt;/answer&gt;&#10;                &lt;answer&gt;&#10;                    &lt;guid&gt;6DD6BAD08C254C89A3912FA2576DF57F&lt;/guid&gt;&#10;                    &lt;answertext&gt;Increases traffi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402E15376BD45FA81720873ACBAE2F8&lt;/guid&gt;&#10;            &lt;repollguid&gt;1FFB8847B5D3431DB7181893FDF081B0&lt;/repollguid&gt;&#10;            &lt;sourceid&gt;0A465DCB16A74F7E8C5AFC93045D0249&lt;/sourceid&gt;&#10;            &lt;questiontext&gt;Which of these is a community sustainability principle that can be applied to BOTH rural and urban commun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Preserve natural spaces.&lt;/answertext&gt;&#10;                    &lt;valuetype&gt;-1&lt;/valuetype&gt;&#10;                &lt;/answer&gt;&#10;                &lt;answer&gt;&#10;                    &lt;guid&gt;70C444B300294588B22E1189BDF10C68&lt;/guid&gt;&#10;                    &lt;answertext&gt;Build compact neighborhoods.&lt;/answertext&gt;&#10;                    &lt;valuetype&gt;-1&lt;/valuetype&gt;&#10;                &lt;/answer&gt;&#10;                &lt;answer&gt;&#10;                    &lt;guid&gt;A2E6E220FF324D1EA8AF1BDDD1F0C755&lt;/guid&gt;&#10;                    &lt;answertext&gt;Encourage stakeholder and community involvement in decision making.&lt;/answertext&gt;&#10;                    &lt;valuetype&gt;-1&lt;/valuetype&gt;&#10;                &lt;/answer&gt;&#10;                &lt;answer&gt;&#10;                    &lt;guid&gt;6DD6BAD08C254C89A3912FA2576DF57F&lt;/guid&gt;&#10;                    &lt;answertext&gt;Provide a range of transportation options.&lt;/answertext&gt;&#10;                    &lt;valuetype&gt;-1&lt;/valuetype&gt;&#10;                &lt;/answer&gt;&#10;                &lt;answer&gt;&#10;                    &lt;guid&gt;6A44EA9D0FE549AB8A75050AF5746079&lt;/guid&gt;&#10;                    &lt;answertext&gt;All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LABELFORMAT" val="0"/>
  <p:tag name="DEFINEDCOLORS" val="3,6,10,45,32,50,13,4,9,55,1"/>
  <p:tag name="NUMBERFORMAT" val="3"/>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72AD01C0B18492282B32FD44084905B&lt;/guid&gt;&#10;            &lt;repollguid&gt;1FFB8847B5D3431DB7181893FDF081B0&lt;/repollguid&gt;&#10;            &lt;sourceid&gt;0A465DCB16A74F7E8C5AFC93045D0249&lt;/sourceid&gt;&#10;            &lt;questiontext&gt;Which of these is an example of a community sustainability principl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Mixed land use.&lt;/answertext&gt;&#10;                    &lt;valuetype&gt;1&lt;/valuetype&gt;&#10;                &lt;/answer&gt;&#10;                &lt;answer&gt;&#10;                    &lt;guid&gt;70C444B300294588B22E1189BDF10C68&lt;/guid&gt;&#10;                    &lt;answertext&gt;Have a variety of transport options.&lt;/answertext&gt;&#10;                    &lt;valuetype&gt;1&lt;/valuetype&gt;&#10;                &lt;/answer&gt;&#10;                &lt;answer&gt;&#10;                    &lt;guid&gt;A2E6E220FF324D1EA8AF1BDDD1F0C755&lt;/guid&gt;&#10;                    &lt;answertext&gt;Focus development on new communities.&lt;/answertext&gt;&#10;                    &lt;valuetype&gt;-1&lt;/valuetype&gt;&#10;                &lt;/answer&gt;&#10;                &lt;answer&gt;&#10;                    &lt;guid&gt;6DD6BAD08C254C89A3912FA2576DF57F&lt;/guid&gt;&#10;                    &lt;answertext&gt;Resist community input in order to streamline development proces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B161377064A4F9E91B30789418B6FB3&lt;/guid&gt;&#10;            &lt;repollguid&gt;1FFB8847B5D3431DB7181893FDF081B0&lt;/repollguid&gt;&#10;            &lt;sourceid&gt;0A465DCB16A74F7E8C5AFC93045D0249&lt;/sourceid&gt;&#10;            &lt;questiontext&gt;Which of these is not a benefit of preserving natural spaces in c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Decrease negative effects of storms and flooding.&lt;/answertext&gt;&#10;                    &lt;valuetype&gt;-1&lt;/valuetype&gt;&#10;                &lt;/answer&gt;&#10;                &lt;answer&gt;&#10;                    &lt;guid&gt;70C444B300294588B22E1189BDF10C68&lt;/guid&gt;&#10;                    &lt;answertext&gt;Increase tourism.&lt;/answertext&gt;&#10;                    &lt;valuetype&gt;-1&lt;/valuetype&gt;&#10;                &lt;/answer&gt;&#10;                &lt;answer&gt;&#10;                    &lt;guid&gt;A2E6E220FF324D1EA8AF1BDDD1F0C755&lt;/guid&gt;&#10;                    &lt;answertext&gt;Raise property values.&lt;/answertext&gt;&#10;                    &lt;valuetype&gt;-1&lt;/valuetype&gt;&#10;                &lt;/answer&gt;&#10;                &lt;answer&gt;&#10;                    &lt;guid&gt;6DD6BAD08C254C89A3912FA2576DF57F&lt;/guid&gt;&#10;                    &lt;answertext&gt;Reduce traffi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heme/theme1.xml><?xml version="1.0" encoding="utf-8"?>
<a:theme xmlns:a="http://schemas.openxmlformats.org/drawingml/2006/main" name="Basis">
  <a:themeElements>
    <a:clrScheme name="Basis">
      <a:dk1>
        <a:srgbClr val="000000"/>
      </a:dk1>
      <a:lt1>
        <a:srgbClr val="A6B727"/>
      </a:lt1>
      <a:dk2>
        <a:srgbClr val="A7A7A7"/>
      </a:dk2>
      <a:lt2>
        <a:srgbClr val="535353"/>
      </a:lt2>
      <a:accent1>
        <a:srgbClr val="A6B727"/>
      </a:accent1>
      <a:accent2>
        <a:srgbClr val="DF5327"/>
      </a:accent2>
      <a:accent3>
        <a:srgbClr val="FE9E00"/>
      </a:accent3>
      <a:accent4>
        <a:srgbClr val="418AB3"/>
      </a:accent4>
      <a:accent5>
        <a:srgbClr val="D7D447"/>
      </a:accent5>
      <a:accent6>
        <a:srgbClr val="818183"/>
      </a:accent6>
      <a:hlink>
        <a:srgbClr val="0000FF"/>
      </a:hlink>
      <a:folHlink>
        <a:srgbClr val="FF00FF"/>
      </a:folHlink>
    </a:clrScheme>
    <a:fontScheme name="Basis">
      <a:majorFont>
        <a:latin typeface="Helvetica"/>
        <a:ea typeface="Helvetica"/>
        <a:cs typeface="Helvetica"/>
      </a:majorFont>
      <a:minorFont>
        <a:latin typeface="Calibri"/>
        <a:ea typeface="Calibri"/>
        <a:cs typeface="Calibri"/>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A7A7A7"/>
      </a:dk2>
      <a:lt2>
        <a:srgbClr val="535353"/>
      </a:lt2>
      <a:accent1>
        <a:srgbClr val="A6B727"/>
      </a:accent1>
      <a:accent2>
        <a:srgbClr val="DF5327"/>
      </a:accent2>
      <a:accent3>
        <a:srgbClr val="FE9E00"/>
      </a:accent3>
      <a:accent4>
        <a:srgbClr val="418AB3"/>
      </a:accent4>
      <a:accent5>
        <a:srgbClr val="D7D447"/>
      </a:accent5>
      <a:accent6>
        <a:srgbClr val="818183"/>
      </a:accent6>
      <a:hlink>
        <a:srgbClr val="0000FF"/>
      </a:hlink>
      <a:folHlink>
        <a:srgbClr val="FF00FF"/>
      </a:folHlink>
    </a:clrScheme>
    <a:fontScheme name="Basis">
      <a:majorFont>
        <a:latin typeface="Helvetica"/>
        <a:ea typeface="Helvetica"/>
        <a:cs typeface="Helvetica"/>
      </a:majorFont>
      <a:minorFont>
        <a:latin typeface="Calibri"/>
        <a:ea typeface="Calibri"/>
        <a:cs typeface="Calibri"/>
      </a:minorFont>
    </a:fontScheme>
    <a:fmtScheme name="Bas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2696</TotalTime>
  <Words>1140</Words>
  <Application>Microsoft Office PowerPoint</Application>
  <PresentationFormat>Widescreen</PresentationFormat>
  <Paragraphs>133</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Corbel</vt:lpstr>
      <vt:lpstr>Courier New</vt:lpstr>
      <vt:lpstr>Helvetica</vt:lpstr>
      <vt:lpstr>Basis</vt:lpstr>
      <vt:lpstr>introduction</vt:lpstr>
      <vt:lpstr>what is energy?</vt:lpstr>
      <vt:lpstr>pop quiz…</vt:lpstr>
      <vt:lpstr>A group of ferrets is called a(n)…</vt:lpstr>
      <vt:lpstr>PowerPoint Presentation</vt:lpstr>
      <vt:lpstr>community sustainability</vt:lpstr>
      <vt:lpstr>Which of these is an example of a community sustainability principle?</vt:lpstr>
      <vt:lpstr>Which of these is not a benefit of preserving natural spaces in cities?</vt:lpstr>
      <vt:lpstr>Which is a benefit of compact design?</vt:lpstr>
      <vt:lpstr>Which of these is a community sustainability principle that can be applied to BOTH rural and urban communities?</vt:lpstr>
      <vt:lpstr>1. mixed land use</vt:lpstr>
      <vt:lpstr>2. compact design</vt:lpstr>
      <vt:lpstr>3. range of housing</vt:lpstr>
      <vt:lpstr>4. walkable areas</vt:lpstr>
      <vt:lpstr>4. walkable areas</vt:lpstr>
      <vt:lpstr>5. create a “sense of place”</vt:lpstr>
      <vt:lpstr>5. create a “sense of place”</vt:lpstr>
      <vt:lpstr>6. preserve open space</vt:lpstr>
      <vt:lpstr>6. preserve open space</vt:lpstr>
      <vt:lpstr>7. transport options</vt:lpstr>
      <vt:lpstr>8. predictable/fair development</vt:lpstr>
      <vt:lpstr>9. encourage collaboration</vt:lpstr>
      <vt:lpstr>10. strengthen direct development</vt:lpstr>
      <vt:lpstr>Which of these is an example of a community sustainability principle?</vt:lpstr>
      <vt:lpstr>Which of these is not a benefit of preserving natural spaces in cities?</vt:lpstr>
      <vt:lpstr>Which is a benefit of compact design?</vt:lpstr>
      <vt:lpstr>Which of these is a community sustainability principle that can be applied to BOTH rural and urban communities?</vt:lpstr>
      <vt:lpstr>want to learn more?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sustainability</dc:title>
  <dc:creator>Emilia Emerson</dc:creator>
  <cp:lastModifiedBy>Emilia Emerson</cp:lastModifiedBy>
  <cp:revision>34</cp:revision>
  <dcterms:modified xsi:type="dcterms:W3CDTF">2018-02-01T17:51:27Z</dcterms:modified>
</cp:coreProperties>
</file>