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3" r:id="rId4"/>
    <p:sldId id="258" r:id="rId5"/>
    <p:sldId id="270" r:id="rId6"/>
    <p:sldId id="272" r:id="rId7"/>
    <p:sldId id="259" r:id="rId8"/>
    <p:sldId id="260" r:id="rId9"/>
    <p:sldId id="261" r:id="rId10"/>
    <p:sldId id="263" r:id="rId11"/>
    <p:sldId id="278" r:id="rId12"/>
    <p:sldId id="279" r:id="rId13"/>
    <p:sldId id="280" r:id="rId14"/>
    <p:sldId id="281" r:id="rId15"/>
    <p:sldId id="276" r:id="rId16"/>
    <p:sldId id="277" r:id="rId17"/>
    <p:sldId id="274" r:id="rId18"/>
    <p:sldId id="271" r:id="rId19"/>
    <p:sldId id="26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 autoAdjust="0"/>
    <p:restoredTop sz="94253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7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/>
            </a:lvl1pPr>
          </a:lstStyle>
          <a:p>
            <a:pPr>
              <a:defRPr/>
            </a:pPr>
            <a:fld id="{316B9725-4602-4138-BED7-6872BACF1062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/>
            </a:lvl1pPr>
          </a:lstStyle>
          <a:p>
            <a:pPr>
              <a:defRPr/>
            </a:pPr>
            <a:fld id="{0D691605-CC36-49AE-9F30-76E1C247E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4020F521-546A-4647-8BBB-C3217821D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6FED2-1C86-41D4-B384-F2E1AA82D3E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A2339-6E17-4480-A89A-CA70AEE6D1F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2224F-224F-4983-B8D7-EEBBEC1E1C9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8BB7F-5375-4988-A07C-FA049D97C75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BF26E-DDD4-465C-872A-D3A53B387DB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B4D6-D543-4C11-8282-F457CEA65C6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72358-E4A5-4DE8-8CE7-95AEC4532BD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EA8B6-4B44-4947-844C-C45A35BCF4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AD297-61E7-4044-9AB0-2EA37225FC9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51393-2404-41D4-8AB2-A2AE3015695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AF12B-12D8-49AE-B8CF-AC2406115ED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50572-471B-4A15-B293-9C0E6ADCE08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FD35A-03C4-4F9B-9077-86AC17E0799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7818B-4605-4188-93FF-1D341F1F31F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8D8DB-6CE4-4E00-8D9A-5B58F6FCBFF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F9C99-7384-4515-8F3A-9309F4F9E8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AT border-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>
            <a:lvl1pPr>
              <a:defRPr sz="4400" b="1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32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9D05F-26E0-4607-AD80-9B41DA4EA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D167C-D884-4941-B2FA-C9C71A874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1CFE-CFD1-4FA2-A5DA-A887771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00200"/>
            <a:ext cx="419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A6050-45B8-47FC-833B-F8B2ED3AE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04800"/>
            <a:ext cx="8534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39628-B44C-40A1-BA77-E35FD8B71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5D943-8333-4FFE-924B-1BCEF7BF5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99E15-BC5F-477A-A654-E41A7F86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2B0BA-6C2A-4FD7-81EE-DED1CAF7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417F-0CAE-4E56-A519-22E1E552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A2D0-EF51-4894-BD0D-6163EE63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DB1DA-5F76-4686-8426-CBC44F5C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3D75D-5E01-4D83-8D2E-DC13107D9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0BFB-F40F-448B-8472-E6B2761CC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orde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B5442D63-6176-43D4-9305-22A9F7F2B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kurki@ncat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/>
              <a:t>Seeing the change we work for: </a:t>
            </a:r>
            <a:r>
              <a:rPr lang="en-US" sz="3400" b="0"/>
              <a:t>Energy Corps Performance Measures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050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/>
              <a:t>March 1, 2012</a:t>
            </a:r>
          </a:p>
        </p:txBody>
      </p:sp>
      <p:pic>
        <p:nvPicPr>
          <p:cNvPr id="3076" name="Picture 7" descr="http://sphotos.xx.fbcdn.net/hphotos-snc6/255618_10150214118392753_629097752_7340838_382829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14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9BF9B6-627A-4347-A5AD-9D6F7A361A3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Overcoming Barriers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105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Talk to project partner and host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site supervisor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Use  member resources on the website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Contact state EC coordinator, </a:t>
            </a:r>
            <a:br>
              <a:rPr lang="en-US" sz="2400" smtClean="0"/>
            </a:br>
            <a:r>
              <a:rPr lang="en-US" sz="2400" smtClean="0"/>
              <a:t>Al Kurki or Holly Hill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Don’t be silent 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12293" name="Picture 7" descr="https://lh4.googleusercontent.com/-4zcTzZjaTXY/Tq4zGSzEf7I/AAAAAAAACEc/BWrana51MGY/s720/DSC_0372.JPG"/>
          <p:cNvPicPr>
            <a:picLocks noChangeAspect="1" noChangeArrowheads="1"/>
          </p:cNvPicPr>
          <p:nvPr/>
        </p:nvPicPr>
        <p:blipFill>
          <a:blip r:embed="rId3" cstate="print"/>
          <a:srcRect r="20000"/>
          <a:stretch>
            <a:fillRect/>
          </a:stretch>
        </p:blipFill>
        <p:spPr bwMode="auto">
          <a:xfrm>
            <a:off x="5029200" y="1676400"/>
            <a:ext cx="34147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2840038" y="138113"/>
            <a:ext cx="3305175" cy="858837"/>
          </a:xfrm>
        </p:spPr>
        <p:txBody>
          <a:bodyPr/>
          <a:lstStyle/>
          <a:p>
            <a:r>
              <a:rPr lang="en-US" sz="3000" smtClean="0"/>
              <a:t>Jordan Scheibel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6950"/>
            <a:ext cx="4038600" cy="565308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en-US" sz="3800" b="1" u="sng" dirty="0" smtClean="0"/>
              <a:t>Host site</a:t>
            </a:r>
          </a:p>
          <a:p>
            <a:pPr marL="0" indent="0" algn="ctr">
              <a:buFontTx/>
              <a:buNone/>
              <a:defRPr/>
            </a:pPr>
            <a:r>
              <a:rPr lang="en-US" sz="3800" i="1" dirty="0" smtClean="0"/>
              <a:t>Imagine Grinnell</a:t>
            </a:r>
          </a:p>
          <a:p>
            <a:pPr marL="0" indent="0" algn="ctr">
              <a:buFontTx/>
              <a:buNone/>
              <a:defRPr/>
            </a:pPr>
            <a:r>
              <a:rPr lang="en-US" sz="3800" i="1" dirty="0" smtClean="0"/>
              <a:t>Grinnell, Iowa </a:t>
            </a:r>
          </a:p>
          <a:p>
            <a:pPr marL="0" indent="0" algn="ctr">
              <a:buFontTx/>
              <a:buNone/>
              <a:defRPr/>
            </a:pPr>
            <a:endParaRPr lang="en-US" i="1" dirty="0"/>
          </a:p>
          <a:p>
            <a:pPr marL="0" indent="0" algn="ctr">
              <a:buFontTx/>
              <a:buNone/>
              <a:defRPr/>
            </a:pPr>
            <a:endParaRPr lang="en-US" i="1" dirty="0" smtClean="0"/>
          </a:p>
          <a:p>
            <a:pPr marL="0" indent="0" algn="ctr">
              <a:buFontTx/>
              <a:buNone/>
              <a:defRPr/>
            </a:pPr>
            <a:endParaRPr lang="en-US" sz="3500" b="1" dirty="0"/>
          </a:p>
          <a:p>
            <a:pPr>
              <a:defRPr/>
            </a:pPr>
            <a:endParaRPr lang="en-US" sz="3500" dirty="0" smtClean="0"/>
          </a:p>
          <a:p>
            <a:pPr>
              <a:defRPr/>
            </a:pPr>
            <a:endParaRPr lang="en-US" sz="3500" dirty="0" smtClean="0"/>
          </a:p>
          <a:p>
            <a:pPr>
              <a:defRPr/>
            </a:pPr>
            <a:r>
              <a:rPr lang="en-US" sz="3800" dirty="0" smtClean="0"/>
              <a:t>Founded in 1985 as Grinnell 2000</a:t>
            </a:r>
          </a:p>
          <a:p>
            <a:pPr>
              <a:defRPr/>
            </a:pPr>
            <a:r>
              <a:rPr lang="en-US" sz="3800" dirty="0" smtClean="0"/>
              <a:t>Our mission is to:</a:t>
            </a:r>
          </a:p>
          <a:p>
            <a:pPr lvl="1">
              <a:defRPr/>
            </a:pPr>
            <a:r>
              <a:rPr lang="en-US" sz="3800" dirty="0" smtClean="0"/>
              <a:t>improve the quality of life for our people</a:t>
            </a:r>
          </a:p>
          <a:p>
            <a:pPr lvl="1">
              <a:defRPr/>
            </a:pPr>
            <a:r>
              <a:rPr lang="en-US" sz="3800" dirty="0" smtClean="0"/>
              <a:t>promote a healthy environment</a:t>
            </a:r>
          </a:p>
          <a:p>
            <a:pPr lvl="1">
              <a:defRPr/>
            </a:pPr>
            <a:r>
              <a:rPr lang="en-US" sz="3800" dirty="0" smtClean="0"/>
              <a:t>complement economic development efforts </a:t>
            </a:r>
          </a:p>
          <a:p>
            <a:pPr>
              <a:defRPr/>
            </a:pPr>
            <a:r>
              <a:rPr lang="en-US" sz="3800" dirty="0" smtClean="0"/>
              <a:t>Use non-profit status and the strength of the Grinnell community to harness donations, grants, and volunteers for a wide variety of community projects</a:t>
            </a:r>
          </a:p>
          <a:p>
            <a:pPr>
              <a:defRPr/>
            </a:pPr>
            <a:r>
              <a:rPr lang="en-US" sz="3800" dirty="0" smtClean="0"/>
              <a:t>Example projects: </a:t>
            </a:r>
          </a:p>
          <a:p>
            <a:pPr lvl="1">
              <a:defRPr/>
            </a:pPr>
            <a:r>
              <a:rPr lang="en-US" sz="3800" dirty="0" smtClean="0"/>
              <a:t>Grinnell Farmers Market</a:t>
            </a:r>
          </a:p>
          <a:p>
            <a:pPr lvl="1">
              <a:defRPr/>
            </a:pPr>
            <a:r>
              <a:rPr lang="en-US" sz="3800" dirty="0" smtClean="0"/>
              <a:t>Curbside recycling and E-waste recycling</a:t>
            </a:r>
          </a:p>
          <a:p>
            <a:pPr lvl="1">
              <a:defRPr/>
            </a:pPr>
            <a:r>
              <a:rPr lang="en-US" sz="3800" dirty="0" smtClean="0"/>
              <a:t>Grinnell Area Recreation Trail</a:t>
            </a:r>
          </a:p>
          <a:p>
            <a:pPr lvl="1">
              <a:defRPr/>
            </a:pPr>
            <a:r>
              <a:rPr lang="en-US" sz="3800" dirty="0" smtClean="0"/>
              <a:t>E-Community project 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6950"/>
            <a:ext cx="4038600" cy="5653088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en-US" sz="1500" b="1" u="sng" dirty="0" smtClean="0"/>
              <a:t>Position</a:t>
            </a:r>
            <a:r>
              <a:rPr lang="en-US" sz="1500" b="1" dirty="0" smtClean="0"/>
              <a:t> </a:t>
            </a:r>
          </a:p>
          <a:p>
            <a:pPr marL="0" indent="0" algn="ctr">
              <a:buFontTx/>
              <a:buNone/>
              <a:defRPr/>
            </a:pPr>
            <a:r>
              <a:rPr lang="en-US" sz="1500" i="1" dirty="0" smtClean="0"/>
              <a:t>Environmental Program Coordinator</a:t>
            </a:r>
          </a:p>
          <a:p>
            <a:pPr marL="0" indent="0" algn="ctr">
              <a:buFontTx/>
              <a:buNone/>
              <a:defRPr/>
            </a:pPr>
            <a:r>
              <a:rPr lang="en-US" sz="1500" i="1" dirty="0" smtClean="0"/>
              <a:t>Part-time, 2</a:t>
            </a:r>
            <a:r>
              <a:rPr lang="en-US" sz="1500" i="1" baseline="30000" dirty="0" smtClean="0"/>
              <a:t>nd</a:t>
            </a:r>
            <a:r>
              <a:rPr lang="en-US" sz="1500" i="1" dirty="0" smtClean="0"/>
              <a:t> term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US" sz="1500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500" dirty="0" smtClean="0"/>
              <a:t>Initiate and maintain community based programs related to sustainability and environmental awareness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500" dirty="0" smtClean="0"/>
              <a:t>Develop partnerships and collaborations with individuals, community organizations, and businesses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500" dirty="0" smtClean="0"/>
              <a:t>Write grants, fundraise for programs, and manage program budgets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500" dirty="0" smtClean="0"/>
              <a:t>Work directly with executive director and college apprentice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1500" dirty="0" smtClean="0"/>
              <a:t>Lead monthly meetings of Environmental Committee and report to Imagine Grinnell’s board of directors</a:t>
            </a:r>
          </a:p>
          <a:p>
            <a:pPr lvl="1">
              <a:defRPr/>
            </a:pPr>
            <a:endParaRPr lang="en-US" sz="1500" dirty="0" smtClean="0"/>
          </a:p>
          <a:p>
            <a:pPr lvl="1">
              <a:defRPr/>
            </a:pPr>
            <a:endParaRPr lang="en-US" sz="1500" dirty="0"/>
          </a:p>
        </p:txBody>
      </p:sp>
      <p:pic>
        <p:nvPicPr>
          <p:cNvPr id="13317" name="Picture 1" descr="IG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1774825"/>
            <a:ext cx="2936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Projects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Green Home Showcase</a:t>
            </a:r>
          </a:p>
          <a:p>
            <a:r>
              <a:rPr lang="en-US" smtClean="0"/>
              <a:t>Sun 4 Schools grant for Grinnell Middle School</a:t>
            </a:r>
          </a:p>
          <a:p>
            <a:r>
              <a:rPr lang="en-US" b="1" smtClean="0"/>
              <a:t>Energy Awareness Workshops</a:t>
            </a:r>
            <a:r>
              <a:rPr lang="en-US" smtClean="0"/>
              <a:t> </a:t>
            </a:r>
          </a:p>
          <a:p>
            <a:r>
              <a:rPr lang="en-US" smtClean="0"/>
              <a:t>Green Energy Showcase</a:t>
            </a:r>
          </a:p>
          <a:p>
            <a:r>
              <a:rPr lang="en-US" smtClean="0"/>
              <a:t>Municipal rain barrel sale</a:t>
            </a:r>
          </a:p>
          <a:p>
            <a:r>
              <a:rPr lang="en-US" smtClean="0"/>
              <a:t>Grinnell Community Garden</a:t>
            </a:r>
          </a:p>
          <a:p>
            <a:r>
              <a:rPr lang="en-US" smtClean="0"/>
              <a:t> Single-stream recycling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Awareness Workshops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Gave 10 workshops to small community groups (avg. size ~ 10) from January through June 2011</a:t>
            </a:r>
          </a:p>
          <a:p>
            <a:r>
              <a:rPr lang="en-US" smtClean="0"/>
              <a:t>Focus on home energy literacy – where energy comes from, how it is used, how it is wasted, and how to cut down on waste </a:t>
            </a:r>
          </a:p>
          <a:p>
            <a:r>
              <a:rPr lang="en-US" smtClean="0"/>
              <a:t>Used “home energy audit toolkits” from public library as a demonstration </a:t>
            </a:r>
          </a:p>
          <a:p>
            <a:r>
              <a:rPr lang="en-US" smtClean="0"/>
              <a:t>Ended with overview of utility and government incentives for energy efficiency and renewable energy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7800" y="79375"/>
            <a:ext cx="8737600" cy="1417638"/>
          </a:xfrm>
        </p:spPr>
        <p:txBody>
          <a:bodyPr/>
          <a:lstStyle/>
          <a:p>
            <a:r>
              <a:rPr lang="en-US" smtClean="0"/>
              <a:t>Two ways to lose or gain heat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7800" y="2311400"/>
            <a:ext cx="4254500" cy="4181475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sz="2200" smtClean="0"/>
              <a:t>Air infiltration</a:t>
            </a:r>
          </a:p>
          <a:p>
            <a:pPr marL="800100" lvl="1" indent="-457200"/>
            <a:r>
              <a:rPr lang="en-US" sz="2200" smtClean="0"/>
              <a:t>Air leaking in and out of envelope</a:t>
            </a:r>
          </a:p>
          <a:p>
            <a:pPr marL="800100" lvl="1" indent="-457200">
              <a:buFont typeface="Calibri" pitchFamily="34" charset="0"/>
              <a:buAutoNum type="arabicPeriod"/>
            </a:pPr>
            <a:endParaRPr lang="en-US" sz="220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200" smtClean="0"/>
              <a:t>Inadequate insulation</a:t>
            </a:r>
          </a:p>
          <a:p>
            <a:pPr marL="800100" lvl="1" indent="-457200"/>
            <a:r>
              <a:rPr lang="en-US" sz="2200" smtClean="0"/>
              <a:t>Heat lost or gained through envelope</a:t>
            </a:r>
          </a:p>
          <a:p>
            <a:pPr marL="800100" lvl="1" indent="-457200"/>
            <a:endParaRPr lang="en-US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1389063"/>
            <a:ext cx="51181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1B158D-9619-47C8-96D9-D3A6696F90D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/>
          <a:lstStyle/>
          <a:p>
            <a:r>
              <a:rPr lang="en-US" smtClean="0"/>
              <a:t>Imagine Grinnell Energy Awareness Workshop</a:t>
            </a:r>
          </a:p>
        </p:txBody>
      </p:sp>
      <p:grpSp>
        <p:nvGrpSpPr>
          <p:cNvPr id="17412" name="Group 18"/>
          <p:cNvGrpSpPr>
            <a:grpSpLocks/>
          </p:cNvGrpSpPr>
          <p:nvPr/>
        </p:nvGrpSpPr>
        <p:grpSpPr bwMode="auto">
          <a:xfrm>
            <a:off x="533400" y="1063625"/>
            <a:ext cx="7988300" cy="4803775"/>
            <a:chOff x="336" y="670"/>
            <a:chExt cx="5032" cy="3026"/>
          </a:xfrm>
        </p:grpSpPr>
        <p:pic>
          <p:nvPicPr>
            <p:cNvPr id="17413" name="Picture 14" descr="Energy Awareness Workshop survey Iowa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670"/>
              <a:ext cx="2486" cy="30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7414" name="Picture 16" descr="Energy Awareness Workshop survey Iowa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670"/>
              <a:ext cx="2536" cy="30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66369D-713F-4C53-BE6F-6C792FE7687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533400"/>
          </a:xfrm>
          <a:noFill/>
        </p:spPr>
        <p:txBody>
          <a:bodyPr/>
          <a:lstStyle/>
          <a:p>
            <a:r>
              <a:rPr lang="en-US" smtClean="0"/>
              <a:t>WIPP Mail Follow Up Survey</a:t>
            </a:r>
          </a:p>
        </p:txBody>
      </p:sp>
      <p:pic>
        <p:nvPicPr>
          <p:cNvPr id="18436" name="Picture 8" descr="WIPP_Mail Follow up_RCB_8 26 11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97125" y="914400"/>
            <a:ext cx="4232275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BD275F-4B1B-4D0A-907C-AE4F7269BFF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Feedback and Your Questions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724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About performance measurement in general?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How it might apply at your host site or project?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What level of support on this topic would be helpful for you to get started?</a:t>
            </a:r>
          </a:p>
        </p:txBody>
      </p:sp>
      <p:pic>
        <p:nvPicPr>
          <p:cNvPr id="19461" name="Picture 7" descr="https://lh3.googleusercontent.com/-kL8_zfYCfFs/TwXXE1UeijI/AAAAAAAACNg/3AdSulyhHuo/s512/IMG_1359.JPG"/>
          <p:cNvPicPr>
            <a:picLocks noChangeAspect="1" noChangeArrowheads="1"/>
          </p:cNvPicPr>
          <p:nvPr/>
        </p:nvPicPr>
        <p:blipFill>
          <a:blip r:embed="rId3" cstate="print">
            <a:lum bright="28000" contrast="28000"/>
          </a:blip>
          <a:srcRect/>
          <a:stretch>
            <a:fillRect/>
          </a:stretch>
        </p:blipFill>
        <p:spPr bwMode="auto">
          <a:xfrm>
            <a:off x="5334000" y="12192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CA7567-5E65-4A0C-9E2E-13BF202137D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Last Words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191000" cy="41148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Measure results when and where you can, not just activities, products or audience</a:t>
            </a:r>
          </a:p>
          <a:p>
            <a:pPr eaLnBrk="1" hangingPunct="1"/>
            <a:r>
              <a:rPr lang="en-US" sz="2400" smtClean="0"/>
              <a:t>What’s reasonable to measure in a project’s life span? Keep it simple</a:t>
            </a:r>
          </a:p>
          <a:p>
            <a:pPr eaLnBrk="1" hangingPunct="1"/>
            <a:r>
              <a:rPr lang="en-US" sz="2400" smtClean="0"/>
              <a:t>There are resources at your disposal</a:t>
            </a:r>
          </a:p>
        </p:txBody>
      </p:sp>
      <p:pic>
        <p:nvPicPr>
          <p:cNvPr id="20485" name="Picture 7" descr="https://lh5.googleusercontent.com/-D-OMUq9YHms/TxWeTc3KpCI/AAAAAAAACgE/_tYyDtvUCEQ/s512/IMG_0678.JPG"/>
          <p:cNvPicPr>
            <a:picLocks noChangeAspect="1" noChangeArrowheads="1"/>
          </p:cNvPicPr>
          <p:nvPr/>
        </p:nvPicPr>
        <p:blipFill>
          <a:blip r:embed="rId3" cstate="print"/>
          <a:srcRect t="5624" b="9375"/>
          <a:stretch>
            <a:fillRect/>
          </a:stretch>
        </p:blipFill>
        <p:spPr bwMode="auto">
          <a:xfrm>
            <a:off x="5029200" y="1600200"/>
            <a:ext cx="31242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BAEF7F-C991-4414-89F9-9B4742946A7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mtClean="0"/>
              <a:t>Thanks!</a:t>
            </a:r>
            <a:r>
              <a:rPr lang="en-US" sz="2100" b="1" smtClean="0"/>
              <a:t> </a:t>
            </a:r>
            <a:r>
              <a:rPr lang="en-US" sz="800" b="1" smtClean="0"/>
              <a:t/>
            </a:r>
            <a:br>
              <a:rPr lang="en-US" sz="800" b="1" smtClean="0"/>
            </a:br>
            <a:r>
              <a:rPr lang="en-US" sz="2000" smtClean="0"/>
              <a:t>Al Kurki (</a:t>
            </a:r>
            <a:r>
              <a:rPr lang="en-US" sz="2000" smtClean="0">
                <a:hlinkClick r:id="rId3"/>
              </a:rPr>
              <a:t>akurki@ncat.org</a:t>
            </a:r>
            <a:r>
              <a:rPr lang="en-US" sz="2000" smtClean="0"/>
              <a:t>) 406-449-0104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1000" y="198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300" baseline="0">
                <a:latin typeface="Calibri" pitchFamily="34" charset="0"/>
              </a:rPr>
              <a:t>(Photos Courtesy of Energy Corps members and Ron Daines)</a:t>
            </a:r>
          </a:p>
        </p:txBody>
      </p:sp>
      <p:pic>
        <p:nvPicPr>
          <p:cNvPr id="21509" name="Picture 4" descr="Windmill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2328863"/>
            <a:ext cx="5486400" cy="3767137"/>
          </a:xfrm>
          <a:ln w="1905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6E6273-D5B2-47B9-B0F7-F367E91589B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500" smtClean="0"/>
              <a:t>By the end of this webinar, you should know: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386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What the performance measures are</a:t>
            </a:r>
          </a:p>
          <a:p>
            <a:pPr eaLnBrk="1" hangingPunct="1"/>
            <a:r>
              <a:rPr lang="en-US" sz="2400" smtClean="0"/>
              <a:t>How to go about measuring changes in learning and maybe action </a:t>
            </a:r>
          </a:p>
          <a:p>
            <a:pPr eaLnBrk="1" hangingPunct="1"/>
            <a:r>
              <a:rPr lang="en-US" sz="2400" smtClean="0"/>
              <a:t>What resources at your disposal to measure change in learning and action</a:t>
            </a:r>
          </a:p>
          <a:p>
            <a:pPr eaLnBrk="1" hangingPunct="1"/>
            <a:r>
              <a:rPr lang="en-US" sz="2400" smtClean="0"/>
              <a:t>How to create a path where none exists!</a:t>
            </a:r>
          </a:p>
        </p:txBody>
      </p:sp>
      <p:pic>
        <p:nvPicPr>
          <p:cNvPr id="4101" name="Picture 7" descr="http://a6.sphotos.ak.fbcdn.net/hphotos-ak-snc7/47543_150976411589542_150970544923462_341402_541425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149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64B43D-1132-4579-84F5-43F73027C26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Energy Corps Community Service </a:t>
            </a:r>
            <a:br>
              <a:rPr lang="en-US" sz="3600" smtClean="0"/>
            </a:br>
            <a:r>
              <a:rPr lang="en-US" sz="3600" smtClean="0"/>
              <a:t>Performance Measures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73225"/>
            <a:ext cx="8382000" cy="3900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1000 people will receive hands-on energy assistance from Energy Corps members’ projects. 80% of those beneficiaries of that assistance report that the service was of high quality.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4000 students and youth receive energy education or training; 3500 of them demonstrate basic knowledge of key energy concepts.</a:t>
            </a:r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Energy Corps members will receive 50 hours of green jobs training over the course of their service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3783B2-9559-4397-AD4C-CB258A18303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What are we aiming for?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0292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Youth and adults learn to reduce energy consumption, reduce carbon footprint, increase home comfort…</a:t>
            </a:r>
          </a:p>
          <a:p>
            <a:pPr lvl="1" eaLnBrk="1" hangingPunct="1"/>
            <a:r>
              <a:rPr lang="en-US" sz="2200" smtClean="0"/>
              <a:t>Change in….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smtClean="0"/>
              <a:t>Learning (KSAs)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smtClean="0"/>
              <a:t>Action (Behavior)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smtClean="0"/>
              <a:t>Conditions (Environmental, economic, social, institutional)</a:t>
            </a:r>
          </a:p>
        </p:txBody>
      </p:sp>
      <p:pic>
        <p:nvPicPr>
          <p:cNvPr id="6149" name="Picture 10" descr="c:\Program Files\Common Files\Microsoft Shared\Clipart\cagcat50\pe01496_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524000"/>
            <a:ext cx="2695575" cy="320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E2595E-BE94-4477-92AF-831FAF3BC01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1" name="Picture 5" descr="EC 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0850"/>
            <a:ext cx="76200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ED22EA-C8F3-47A1-BEEB-E6C145867DB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z="3600" smtClean="0"/>
              <a:t>So little time, so much to do</a:t>
            </a:r>
          </a:p>
        </p:txBody>
      </p:sp>
      <p:pic>
        <p:nvPicPr>
          <p:cNvPr id="8196" name="Picture 5" descr="SARE graphic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54150"/>
            <a:ext cx="6477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C4BE09-805D-4209-9BFD-0485AA38A06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Time, tools and money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191000" cy="4114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endParaRPr lang="en-US" sz="2400" smtClean="0"/>
          </a:p>
          <a:p>
            <a:pPr eaLnBrk="1" hangingPunct="1">
              <a:lnSpc>
                <a:spcPct val="85000"/>
              </a:lnSpc>
            </a:pPr>
            <a:endParaRPr lang="en-US" sz="2400" smtClean="0"/>
          </a:p>
          <a:p>
            <a:pPr eaLnBrk="1" hangingPunct="1">
              <a:lnSpc>
                <a:spcPct val="85000"/>
              </a:lnSpc>
            </a:pPr>
            <a:r>
              <a:rPr lang="en-US" sz="2400" smtClean="0"/>
              <a:t>What will you measure?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smtClean="0"/>
              <a:t>Using what tools and processes?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smtClean="0"/>
              <a:t>What will it cost?</a:t>
            </a:r>
          </a:p>
          <a:p>
            <a:pPr eaLnBrk="1" hangingPunct="1"/>
            <a:r>
              <a:rPr lang="en-US" sz="2400" smtClean="0"/>
              <a:t>Who will do the work?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smtClean="0"/>
              <a:t>At what time intervals?</a:t>
            </a:r>
          </a:p>
        </p:txBody>
      </p:sp>
      <p:pic>
        <p:nvPicPr>
          <p:cNvPr id="9221" name="Picture 7" descr="http://a2.sphotos.ak.fbcdn.net/hphotos-ak-snc7/409402_333739846646530_150970544923462_1218170_1475908415_n.jpg"/>
          <p:cNvPicPr>
            <a:picLocks noChangeAspect="1" noChangeArrowheads="1"/>
          </p:cNvPicPr>
          <p:nvPr/>
        </p:nvPicPr>
        <p:blipFill>
          <a:blip r:embed="rId3" cstate="print"/>
          <a:srcRect b="21333"/>
          <a:stretch>
            <a:fillRect/>
          </a:stretch>
        </p:blipFill>
        <p:spPr bwMode="auto">
          <a:xfrm>
            <a:off x="4191000" y="1981200"/>
            <a:ext cx="4368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59F423-60B6-4B05-B4E6-3AA24C3B944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More to keep in mind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Tools: Does your host site have them? If not, go to Member Resources page of the Energy Corps website.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Process: K-12 and Youth education – collaborate with teacher or organizer of youth education event to create the test/exam or get access to data.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Measure after the event, at 6 months or end of project.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Other evidence: Keep a  “paper trail” of participants – service recipients contact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8EE75C-1F23-4950-B279-03E860AC1C0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Barriers to getting good data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533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Time! Too much on my plate!!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Access to client information is restricted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Educational event doesn’t lend itself to getting feedback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Resistance on the part of host organization or other partners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Others?</a:t>
            </a:r>
          </a:p>
        </p:txBody>
      </p:sp>
      <p:pic>
        <p:nvPicPr>
          <p:cNvPr id="11269" name="Picture 9" descr="https://lh5.googleusercontent.com/--eFyz0usrQA/Twx5sqLeRWI/AAAAAAAACVs/E4bJhlFahrI/s512/DSC_0145.JPG"/>
          <p:cNvPicPr>
            <a:picLocks noChangeAspect="1" noChangeArrowheads="1"/>
          </p:cNvPicPr>
          <p:nvPr/>
        </p:nvPicPr>
        <p:blipFill>
          <a:blip r:embed="rId3" cstate="print"/>
          <a:srcRect t="11250"/>
          <a:stretch>
            <a:fillRect/>
          </a:stretch>
        </p:blipFill>
        <p:spPr bwMode="auto">
          <a:xfrm>
            <a:off x="5715000" y="1524000"/>
            <a:ext cx="25908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AT-RMA Presentation">
  <a:themeElements>
    <a:clrScheme name="NCAT-RMA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AT-RMA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AT-RMA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-RMA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-RMA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-RMA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-RMA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-RMA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-RMA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-RMA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-RMA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-RMA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-RMA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-RMA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NCAT-RMA Presentation</Template>
  <TotalTime>779</TotalTime>
  <Words>750</Words>
  <Application>Microsoft Office PowerPoint</Application>
  <PresentationFormat>On-screen Show (4:3)</PresentationFormat>
  <Paragraphs>146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NCAT-RMA Presentation</vt:lpstr>
      <vt:lpstr>Seeing the change we work for: Energy Corps Performance Measures</vt:lpstr>
      <vt:lpstr>By the end of this webinar, you should know:</vt:lpstr>
      <vt:lpstr>Energy Corps Community Service  Performance Measures</vt:lpstr>
      <vt:lpstr>What are we aiming for?</vt:lpstr>
      <vt:lpstr>Slide 5</vt:lpstr>
      <vt:lpstr>So little time, so much to do</vt:lpstr>
      <vt:lpstr>Time, tools and money</vt:lpstr>
      <vt:lpstr>More to keep in mind</vt:lpstr>
      <vt:lpstr>Barriers to getting good data</vt:lpstr>
      <vt:lpstr>Overcoming Barriers</vt:lpstr>
      <vt:lpstr>Jordan Scheibel</vt:lpstr>
      <vt:lpstr>Projects</vt:lpstr>
      <vt:lpstr>Energy Awareness Workshops</vt:lpstr>
      <vt:lpstr>Two ways to lose or gain heat</vt:lpstr>
      <vt:lpstr>Imagine Grinnell Energy Awareness Workshop</vt:lpstr>
      <vt:lpstr>WIPP Mail Follow Up Survey</vt:lpstr>
      <vt:lpstr>Feedback and Your Questions</vt:lpstr>
      <vt:lpstr>Last Words</vt:lpstr>
      <vt:lpstr>Thanks!  Al Kurki (akurki@ncat.org) 406-449-0104</vt:lpstr>
    </vt:vector>
  </TitlesOfParts>
  <Company>NCAT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Smith</dc:creator>
  <cp:lastModifiedBy> </cp:lastModifiedBy>
  <cp:revision>62</cp:revision>
  <dcterms:created xsi:type="dcterms:W3CDTF">2012-02-03T15:41:11Z</dcterms:created>
  <dcterms:modified xsi:type="dcterms:W3CDTF">2012-03-21T22:24:19Z</dcterms:modified>
</cp:coreProperties>
</file>